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24"/>
  </p:notesMasterIdLst>
  <p:sldIdLst>
    <p:sldId id="305" r:id="rId2"/>
    <p:sldId id="307" r:id="rId3"/>
    <p:sldId id="308" r:id="rId4"/>
    <p:sldId id="310" r:id="rId5"/>
    <p:sldId id="311" r:id="rId6"/>
    <p:sldId id="312" r:id="rId7"/>
    <p:sldId id="313" r:id="rId8"/>
    <p:sldId id="314" r:id="rId9"/>
    <p:sldId id="315" r:id="rId10"/>
    <p:sldId id="328" r:id="rId11"/>
    <p:sldId id="329" r:id="rId12"/>
    <p:sldId id="317" r:id="rId13"/>
    <p:sldId id="318" r:id="rId14"/>
    <p:sldId id="319" r:id="rId15"/>
    <p:sldId id="320" r:id="rId16"/>
    <p:sldId id="331" r:id="rId17"/>
    <p:sldId id="321" r:id="rId18"/>
    <p:sldId id="323" r:id="rId19"/>
    <p:sldId id="322" r:id="rId20"/>
    <p:sldId id="324" r:id="rId21"/>
    <p:sldId id="327" r:id="rId22"/>
    <p:sldId id="326"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hSaRiTD9uDhGJ3nUfwohnl+c0Rs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8515"/>
  </p:normalViewPr>
  <p:slideViewPr>
    <p:cSldViewPr snapToGrid="0" snapToObjects="1">
      <p:cViewPr varScale="1">
        <p:scale>
          <a:sx n="97" d="100"/>
          <a:sy n="97" d="100"/>
        </p:scale>
        <p:origin x="208"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51" Type="http://customschemas.google.com/relationships/presentationmetadata" Target="NULL"/><Relationship Id="rId3" Type="http://schemas.openxmlformats.org/officeDocument/2006/relationships/slide" Target="slides/slide2.xml"/><Relationship Id="rId21" Type="http://schemas.openxmlformats.org/officeDocument/2006/relationships/slide" Target="slides/slide20.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Raj</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0601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Raj</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2844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200000"/>
              </a:lnSpc>
              <a:buSzPts val="300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Raj</a:t>
            </a:r>
          </a:p>
          <a:p>
            <a:pPr marL="285750" lvl="0" indent="-285750">
              <a:lnSpc>
                <a:spcPct val="200000"/>
              </a:lnSpc>
              <a:buSzPts val="300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Followed development board datasheet</a:t>
            </a:r>
          </a:p>
          <a:p>
            <a:pPr marL="285750" lvl="0" indent="-285750">
              <a:lnSpc>
                <a:spcPct val="200000"/>
              </a:lnSpc>
              <a:buSzPts val="300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Added female connectors for design flexibility</a:t>
            </a:r>
          </a:p>
          <a:p>
            <a:pPr marL="285750" lvl="0" indent="-285750">
              <a:lnSpc>
                <a:spcPct val="200000"/>
              </a:lnSpc>
              <a:buSzPts val="300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Connected extra GPIO pins for buttons</a:t>
            </a:r>
          </a:p>
          <a:p>
            <a:pPr marL="285750" lvl="0" indent="-285750">
              <a:lnSpc>
                <a:spcPct val="200000"/>
              </a:lnSpc>
              <a:buSzPts val="300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Successfully receives accelerometer data</a:t>
            </a:r>
          </a:p>
          <a:p>
            <a:pPr marL="285750" lvl="0" indent="-285750">
              <a:lnSpc>
                <a:spcPct val="200000"/>
              </a:lnSpc>
              <a:buSzPts val="300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Unable to produce speaker output</a:t>
            </a:r>
          </a:p>
          <a:p>
            <a:pPr marL="285750" lvl="0" indent="-285750">
              <a:lnSpc>
                <a:spcPct val="200000"/>
              </a:lnSpc>
              <a:buSzPts val="300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Time is starting to become a factor</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5319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Dhruv</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5675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-Dhruv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2371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Chirag</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3738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Chirag</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8375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Chirag</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5549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Chirag</a:t>
            </a:r>
          </a:p>
          <a:p>
            <a:pPr marL="0" lvl="0" indent="0" algn="l" rtl="0">
              <a:spcBef>
                <a:spcPts val="0"/>
              </a:spcBef>
              <a:spcAft>
                <a:spcPts val="0"/>
              </a:spcAft>
              <a:buNone/>
            </a:pPr>
            <a:r>
              <a:rPr lang="en-US" dirty="0"/>
              <a:t>- Add table with speeds here and discuss how this is what we got from the demo video</a:t>
            </a:r>
            <a:endParaRPr dirty="0"/>
          </a:p>
        </p:txBody>
      </p:sp>
      <p:sp>
        <p:nvSpPr>
          <p:cNvPr id="155" name="Google Shape;15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3145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Raj</a:t>
            </a:r>
          </a:p>
          <a:p>
            <a:r>
              <a:rPr lang="en-US" dirty="0"/>
              <a:t>- Talk about how we made slight changes </a:t>
            </a:r>
            <a:r>
              <a:rPr lang="en-US" dirty="0">
                <a:sym typeface="Wingdings" pitchFamily="2" charset="2"/>
              </a:rPr>
              <a:t> Discuss why we made said changes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3032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Dhruv</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0728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Raj</a:t>
            </a: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8416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a:t>Chirag</a:t>
            </a:r>
          </a:p>
          <a:p>
            <a:pPr>
              <a:buFontTx/>
              <a:buChar char="-"/>
            </a:pPr>
            <a:r>
              <a:rPr lang="en-US" dirty="0"/>
              <a:t>Want to add buttons and LEDs</a:t>
            </a:r>
          </a:p>
          <a:p>
            <a:pPr>
              <a:buFontTx/>
              <a:buChar char="-"/>
            </a:pPr>
            <a:r>
              <a:rPr lang="en-US" dirty="0"/>
              <a:t>Would improve accelerometer data and sound quality </a:t>
            </a:r>
          </a:p>
          <a:p>
            <a:pPr>
              <a:buFontTx/>
              <a:buChar char="-"/>
            </a:pPr>
            <a:r>
              <a:rPr lang="en-US" dirty="0"/>
              <a:t>Improves sound quality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457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Chirag</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7985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special thanks to Abhisheka and Prof Fliflet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7972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Raj</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3911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Raj</a:t>
            </a:r>
            <a:endParaRPr dirty="0"/>
          </a:p>
        </p:txBody>
      </p:sp>
      <p:sp>
        <p:nvSpPr>
          <p:cNvPr id="155" name="Google Shape;15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1020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Raj</a:t>
            </a:r>
            <a:endParaRPr dirty="0"/>
          </a:p>
        </p:txBody>
      </p:sp>
      <p:sp>
        <p:nvSpPr>
          <p:cNvPr id="155" name="Google Shape;15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6642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Dhruv</a:t>
            </a:r>
          </a:p>
          <a:p>
            <a:r>
              <a:rPr lang="en-US" dirty="0"/>
              <a:t>After making adjustments from the Design Review, we thought our approach would be straightforward, as all we had to do is test our idea on a breadboard, build a PCB with that design, and then implement the same thing on the PCB. Easy, right?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2144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Dhruv</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293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solidFill>
                  <a:srgbClr val="E84B36"/>
                </a:solidFill>
                <a:latin typeface="Arial" panose="020B0604020202020204" pitchFamily="34" charset="0"/>
                <a:ea typeface="Helvetica Neue Light"/>
                <a:cs typeface="Arial" panose="020B0604020202020204" pitchFamily="34" charset="0"/>
                <a:sym typeface="Helvetica Neue Light"/>
              </a:rPr>
              <a:t>Dhruv</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solidFill>
                  <a:srgbClr val="E84B36"/>
                </a:solidFill>
                <a:latin typeface="Arial" panose="020B0604020202020204" pitchFamily="34" charset="0"/>
                <a:ea typeface="Helvetica Neue Light"/>
                <a:cs typeface="Arial" panose="020B0604020202020204" pitchFamily="34" charset="0"/>
                <a:sym typeface="Helvetica Neue Light"/>
              </a:rPr>
              <a:t>To compensate for RN 52, we changed to ESP 32</a:t>
            </a:r>
            <a:endParaRPr lang="en-US" sz="1200" b="0" dirty="0">
              <a:solidFill>
                <a:srgbClr val="E84B36"/>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8507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solidFill>
                  <a:srgbClr val="E84B36"/>
                </a:solidFill>
                <a:latin typeface="Arial" panose="020B0604020202020204" pitchFamily="34" charset="0"/>
                <a:ea typeface="Helvetica Neue Light"/>
                <a:cs typeface="Arial" panose="020B0604020202020204" pitchFamily="34" charset="0"/>
                <a:sym typeface="Helvetica Neue Light"/>
              </a:rPr>
              <a:t>Chirag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solidFill>
                  <a:srgbClr val="E84B36"/>
                </a:solidFill>
                <a:latin typeface="Arial" panose="020B0604020202020204" pitchFamily="34" charset="0"/>
                <a:ea typeface="Helvetica Neue Light"/>
                <a:cs typeface="Arial" panose="020B0604020202020204" pitchFamily="34" charset="0"/>
                <a:sym typeface="Wingdings" pitchFamily="2" charset="2"/>
              </a:rPr>
              <a:t>End slide with how our design on breadboard worked bc it produced volume and we got values from accelerometer, but we couldn’t test validity of values without wires soldered in</a:t>
            </a:r>
            <a:endParaRPr lang="en-US" sz="1200" b="0" dirty="0">
              <a:solidFill>
                <a:srgbClr val="E84B36"/>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3800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7" name="Google Shape;30;p17">
            <a:extLst>
              <a:ext uri="{FF2B5EF4-FFF2-40B4-BE49-F238E27FC236}">
                <a16:creationId xmlns:a16="http://schemas.microsoft.com/office/drawing/2014/main" id="{A6DFE4EB-C21B-0044-A64A-B976F7500277}"/>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sv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8.sv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0.sv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drive.google.com/file/d/1nKspFGlMjxZxkiGdCIF0npBenQMTZHf0/view"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45;p7">
            <a:extLst>
              <a:ext uri="{FF2B5EF4-FFF2-40B4-BE49-F238E27FC236}">
                <a16:creationId xmlns:a16="http://schemas.microsoft.com/office/drawing/2014/main" id="{C1FA7C40-A5CF-024C-8FE8-5396C6906587}"/>
              </a:ext>
            </a:extLst>
          </p:cNvPr>
          <p:cNvSpPr/>
          <p:nvPr/>
        </p:nvSpPr>
        <p:spPr>
          <a:xfrm rot="10800000" flipH="1">
            <a:off x="-1" y="8163"/>
            <a:ext cx="12192000" cy="6858000"/>
          </a:xfrm>
          <a:prstGeom prst="rect">
            <a:avLst/>
          </a:prstGeom>
          <a:gradFill flip="none" rotWithShape="1">
            <a:gsLst>
              <a:gs pos="0">
                <a:srgbClr val="1B4284"/>
              </a:gs>
              <a:gs pos="100000">
                <a:srgbClr val="13294B"/>
              </a:gs>
            </a:gsLst>
            <a:lin ang="1890000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pic>
        <p:nvPicPr>
          <p:cNvPr id="3" name="Picture 2" descr="A close up of a newspaper&#10;&#10;Description automatically generated">
            <a:extLst>
              <a:ext uri="{FF2B5EF4-FFF2-40B4-BE49-F238E27FC236}">
                <a16:creationId xmlns:a16="http://schemas.microsoft.com/office/drawing/2014/main" id="{249122D5-F0B6-6948-B395-9DF02DCB4E94}"/>
              </a:ext>
            </a:extLst>
          </p:cNvPr>
          <p:cNvPicPr>
            <a:picLocks noChangeAspect="1"/>
          </p:cNvPicPr>
          <p:nvPr/>
        </p:nvPicPr>
        <p:blipFill>
          <a:blip r:embed="rId3">
            <a:alphaModFix amt="30000"/>
          </a:blip>
          <a:stretch>
            <a:fillRect/>
          </a:stretch>
        </p:blipFill>
        <p:spPr>
          <a:xfrm>
            <a:off x="0" y="8164"/>
            <a:ext cx="12192000" cy="6858000"/>
          </a:xfrm>
          <a:prstGeom prst="rect">
            <a:avLst/>
          </a:prstGeom>
        </p:spPr>
      </p:pic>
      <p:sp>
        <p:nvSpPr>
          <p:cNvPr id="4" name="Google Shape;97;p1">
            <a:extLst>
              <a:ext uri="{FF2B5EF4-FFF2-40B4-BE49-F238E27FC236}">
                <a16:creationId xmlns:a16="http://schemas.microsoft.com/office/drawing/2014/main" id="{6EE6B1E5-9B9E-FD48-9F48-627803FDB7F5}"/>
              </a:ext>
            </a:extLst>
          </p:cNvPr>
          <p:cNvSpPr txBox="1"/>
          <p:nvPr/>
        </p:nvSpPr>
        <p:spPr>
          <a:xfrm>
            <a:off x="1134035" y="2553964"/>
            <a:ext cx="9923929" cy="3123892"/>
          </a:xfrm>
          <a:prstGeom prst="rect">
            <a:avLst/>
          </a:prstGeom>
          <a:noFill/>
          <a:ln>
            <a:noFill/>
          </a:ln>
        </p:spPr>
        <p:txBody>
          <a:bodyPr spcFirstLastPara="1" wrap="square" lIns="91425" tIns="45700" rIns="91425" bIns="45700" anchor="t" anchorCtr="0">
            <a:spAutoFit/>
          </a:bodyPr>
          <a:lstStyle/>
          <a:p>
            <a:pPr marL="0" marR="0" lvl="0" indent="0" algn="ctr" rtl="0">
              <a:spcBef>
                <a:spcPts val="600"/>
              </a:spcBef>
              <a:spcAft>
                <a:spcPts val="0"/>
              </a:spcAft>
              <a:buNone/>
            </a:pPr>
            <a:r>
              <a:rPr lang="en-US" sz="3200" b="1" i="0" u="none" strike="noStrike" cap="none" dirty="0">
                <a:solidFill>
                  <a:schemeClr val="lt1"/>
                </a:solidFill>
                <a:latin typeface="+mn-lt"/>
                <a:ea typeface="Helvetica Neue"/>
                <a:cs typeface="Helvetica Neue"/>
                <a:sym typeface="Helvetica Neue"/>
              </a:rPr>
              <a:t>BLUETOOTH SPEAKER WITH MOTION-BASED AUTOMATED VOLUME ADJUSTMENT</a:t>
            </a:r>
          </a:p>
          <a:p>
            <a:pPr lvl="0" algn="ctr">
              <a:spcBef>
                <a:spcPts val="600"/>
              </a:spcBef>
            </a:pPr>
            <a:r>
              <a:rPr lang="en-US" sz="2500" dirty="0">
                <a:solidFill>
                  <a:schemeClr val="lt1"/>
                </a:solidFill>
                <a:latin typeface="+mn-lt"/>
                <a:ea typeface="Helvetica Neue"/>
                <a:cs typeface="Helvetica Neue"/>
                <a:sym typeface="Helvetica Neue"/>
              </a:rPr>
              <a:t>ECE 445 - Team 69</a:t>
            </a:r>
          </a:p>
          <a:p>
            <a:pPr lvl="0" algn="ctr">
              <a:spcBef>
                <a:spcPts val="600"/>
              </a:spcBef>
            </a:pPr>
            <a:r>
              <a:rPr lang="en-US" sz="1800" dirty="0">
                <a:solidFill>
                  <a:schemeClr val="lt1"/>
                </a:solidFill>
                <a:latin typeface="+mn-lt"/>
                <a:ea typeface="Helvetica Neue"/>
                <a:cs typeface="Helvetica Neue"/>
                <a:sym typeface="Helvetica Neue"/>
              </a:rPr>
              <a:t>Chirag Kikkeri</a:t>
            </a:r>
          </a:p>
          <a:p>
            <a:pPr lvl="0" algn="ctr">
              <a:spcBef>
                <a:spcPts val="600"/>
              </a:spcBef>
            </a:pPr>
            <a:r>
              <a:rPr lang="en-US" sz="1800" dirty="0">
                <a:solidFill>
                  <a:schemeClr val="lt1"/>
                </a:solidFill>
                <a:latin typeface="+mn-lt"/>
                <a:ea typeface="Helvetica Neue"/>
                <a:cs typeface="Helvetica Neue"/>
                <a:sym typeface="Helvetica Neue"/>
              </a:rPr>
              <a:t>Raj Pulugurtha</a:t>
            </a:r>
          </a:p>
          <a:p>
            <a:pPr lvl="0" algn="ctr">
              <a:spcBef>
                <a:spcPts val="600"/>
              </a:spcBef>
            </a:pPr>
            <a:r>
              <a:rPr lang="en-US" sz="1800" dirty="0">
                <a:solidFill>
                  <a:schemeClr val="lt1"/>
                </a:solidFill>
                <a:latin typeface="+mn-lt"/>
                <a:ea typeface="Helvetica Neue"/>
                <a:cs typeface="Helvetica Neue"/>
                <a:sym typeface="Helvetica Neue"/>
              </a:rPr>
              <a:t>Dhruv Vishwanath</a:t>
            </a:r>
          </a:p>
          <a:p>
            <a:pPr lvl="0" algn="ctr">
              <a:spcBef>
                <a:spcPts val="600"/>
              </a:spcBef>
            </a:pPr>
            <a:endParaRPr lang="en-US" sz="1800" dirty="0">
              <a:solidFill>
                <a:schemeClr val="lt1"/>
              </a:solidFill>
              <a:latin typeface="+mn-lt"/>
              <a:ea typeface="Helvetica Neue"/>
              <a:cs typeface="Helvetica Neue"/>
              <a:sym typeface="Helvetica Neue"/>
            </a:endParaRPr>
          </a:p>
        </p:txBody>
      </p:sp>
      <p:pic>
        <p:nvPicPr>
          <p:cNvPr id="5" name="Picture 4" descr="A picture containing drawing&#10;&#10;Description automatically generated">
            <a:extLst>
              <a:ext uri="{FF2B5EF4-FFF2-40B4-BE49-F238E27FC236}">
                <a16:creationId xmlns:a16="http://schemas.microsoft.com/office/drawing/2014/main" id="{8FBAA0E1-3AE3-CC42-A2EA-C66D0BE988E2}"/>
              </a:ext>
            </a:extLst>
          </p:cNvPr>
          <p:cNvPicPr>
            <a:picLocks noChangeAspect="1"/>
          </p:cNvPicPr>
          <p:nvPr/>
        </p:nvPicPr>
        <p:blipFill>
          <a:blip r:embed="rId4"/>
          <a:stretch>
            <a:fillRect/>
          </a:stretch>
        </p:blipFill>
        <p:spPr>
          <a:xfrm>
            <a:off x="4641007" y="852965"/>
            <a:ext cx="2909982" cy="754082"/>
          </a:xfrm>
          <a:prstGeom prst="rect">
            <a:avLst/>
          </a:prstGeom>
        </p:spPr>
      </p:pic>
    </p:spTree>
    <p:extLst>
      <p:ext uri="{BB962C8B-B14F-4D97-AF65-F5344CB8AC3E}">
        <p14:creationId xmlns:p14="http://schemas.microsoft.com/office/powerpoint/2010/main" val="234882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 schematic&#10;&#10;Description automatically generated">
            <a:extLst>
              <a:ext uri="{FF2B5EF4-FFF2-40B4-BE49-F238E27FC236}">
                <a16:creationId xmlns:a16="http://schemas.microsoft.com/office/drawing/2014/main" id="{2AF9395E-9695-02D4-610F-F2F568075B77}"/>
              </a:ext>
            </a:extLst>
          </p:cNvPr>
          <p:cNvPicPr>
            <a:picLocks noChangeAspect="1"/>
          </p:cNvPicPr>
          <p:nvPr/>
        </p:nvPicPr>
        <p:blipFill>
          <a:blip r:embed="rId3"/>
          <a:stretch>
            <a:fillRect/>
          </a:stretch>
        </p:blipFill>
        <p:spPr>
          <a:xfrm>
            <a:off x="-1" y="-27818"/>
            <a:ext cx="12192001" cy="5356804"/>
          </a:xfrm>
          <a:prstGeom prst="rect">
            <a:avLst/>
          </a:prstGeom>
        </p:spPr>
      </p:pic>
      <p:sp>
        <p:nvSpPr>
          <p:cNvPr id="4" name="Google Shape;161;p8">
            <a:extLst>
              <a:ext uri="{FF2B5EF4-FFF2-40B4-BE49-F238E27FC236}">
                <a16:creationId xmlns:a16="http://schemas.microsoft.com/office/drawing/2014/main" id="{8C7BEE70-CCC0-BC4A-9F6F-316AAFAC9344}"/>
              </a:ext>
            </a:extLst>
          </p:cNvPr>
          <p:cNvSpPr txBox="1"/>
          <p:nvPr/>
        </p:nvSpPr>
        <p:spPr>
          <a:xfrm>
            <a:off x="376810" y="5416354"/>
            <a:ext cx="11177400" cy="8661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Helvetica Neue Light"/>
              <a:buNone/>
            </a:pPr>
            <a:r>
              <a:rPr lang="en-US" sz="2400" i="1" u="none" strike="noStrike" cap="none" dirty="0">
                <a:solidFill>
                  <a:schemeClr val="dk1"/>
                </a:solidFill>
                <a:latin typeface="+mn-lt"/>
                <a:ea typeface="Helvetica Neue Light"/>
                <a:cs typeface="Helvetica Neue Light"/>
                <a:sym typeface="Helvetica Neue Light"/>
              </a:rPr>
              <a:t>PCB schematic design for speaker </a:t>
            </a:r>
            <a:endParaRPr sz="2400" i="1" dirty="0">
              <a:latin typeface="+mn-lt"/>
            </a:endParaRPr>
          </a:p>
        </p:txBody>
      </p:sp>
      <p:pic>
        <p:nvPicPr>
          <p:cNvPr id="6" name="Picture 5" descr="A close up of a logo&#10;&#10;Description automatically generated">
            <a:extLst>
              <a:ext uri="{FF2B5EF4-FFF2-40B4-BE49-F238E27FC236}">
                <a16:creationId xmlns:a16="http://schemas.microsoft.com/office/drawing/2014/main" id="{F20324C3-A9FC-6C4D-BA23-6C2ADE98E6E5}"/>
              </a:ext>
            </a:extLst>
          </p:cNvPr>
          <p:cNvPicPr>
            <a:picLocks noChangeAspect="1"/>
          </p:cNvPicPr>
          <p:nvPr/>
        </p:nvPicPr>
        <p:blipFill>
          <a:blip r:embed="rId4"/>
          <a:stretch>
            <a:fillRect/>
          </a:stretch>
        </p:blipFill>
        <p:spPr>
          <a:xfrm>
            <a:off x="11554210" y="235709"/>
            <a:ext cx="277906" cy="401420"/>
          </a:xfrm>
          <a:prstGeom prst="rect">
            <a:avLst/>
          </a:prstGeom>
        </p:spPr>
      </p:pic>
      <p:sp>
        <p:nvSpPr>
          <p:cNvPr id="17" name="Google Shape;145;p7">
            <a:extLst>
              <a:ext uri="{FF2B5EF4-FFF2-40B4-BE49-F238E27FC236}">
                <a16:creationId xmlns:a16="http://schemas.microsoft.com/office/drawing/2014/main" id="{986D5CED-0CAE-324C-9B4F-3735665AF1D3}"/>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sp>
        <p:nvSpPr>
          <p:cNvPr id="19" name="Google Shape;100;p1">
            <a:extLst>
              <a:ext uri="{FF2B5EF4-FFF2-40B4-BE49-F238E27FC236}">
                <a16:creationId xmlns:a16="http://schemas.microsoft.com/office/drawing/2014/main" id="{DC9C79C3-0361-FC45-B4D1-1F631AE5CDFF}"/>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chemeClr val="bg1"/>
                </a:solidFill>
                <a:ea typeface="Helvetica Neue Light"/>
                <a:cs typeface="Helvetica Neue Light"/>
                <a:sym typeface="Helvetica Neue Light"/>
              </a:rPr>
              <a:t>GRAINGER ENGINEERING</a:t>
            </a:r>
          </a:p>
        </p:txBody>
      </p:sp>
      <p:sp>
        <p:nvSpPr>
          <p:cNvPr id="15" name="Google Shape;100;p1">
            <a:extLst>
              <a:ext uri="{FF2B5EF4-FFF2-40B4-BE49-F238E27FC236}">
                <a16:creationId xmlns:a16="http://schemas.microsoft.com/office/drawing/2014/main" id="{FBFA5014-9C54-E942-A86A-A603E930F115}"/>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ELECTRICAL &amp; COMPUTER ENGINEERING</a:t>
            </a:r>
          </a:p>
        </p:txBody>
      </p:sp>
    </p:spTree>
    <p:extLst>
      <p:ext uri="{BB962C8B-B14F-4D97-AF65-F5344CB8AC3E}">
        <p14:creationId xmlns:p14="http://schemas.microsoft.com/office/powerpoint/2010/main" val="118425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45;p7">
            <a:extLst>
              <a:ext uri="{FF2B5EF4-FFF2-40B4-BE49-F238E27FC236}">
                <a16:creationId xmlns:a16="http://schemas.microsoft.com/office/drawing/2014/main" id="{97141C35-034B-BD48-9DBA-A6DC36FAC02E}"/>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sp>
        <p:nvSpPr>
          <p:cNvPr id="9" name="Google Shape;100;p1">
            <a:extLst>
              <a:ext uri="{FF2B5EF4-FFF2-40B4-BE49-F238E27FC236}">
                <a16:creationId xmlns:a16="http://schemas.microsoft.com/office/drawing/2014/main" id="{D354894F-4210-BB43-BDC6-416661DF59D1}"/>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chemeClr val="bg1"/>
                </a:solidFill>
                <a:ea typeface="Helvetica Neue Light"/>
                <a:cs typeface="Helvetica Neue Light"/>
                <a:sym typeface="Helvetica Neue Light"/>
              </a:rPr>
              <a:t>GRAINGER ENGINEERING</a:t>
            </a:r>
          </a:p>
        </p:txBody>
      </p:sp>
      <p:sp>
        <p:nvSpPr>
          <p:cNvPr id="10" name="Google Shape;145;p7">
            <a:extLst>
              <a:ext uri="{FF2B5EF4-FFF2-40B4-BE49-F238E27FC236}">
                <a16:creationId xmlns:a16="http://schemas.microsoft.com/office/drawing/2014/main" id="{4AFACD53-5077-234E-905A-D4B3CFE823D1}"/>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pic>
        <p:nvPicPr>
          <p:cNvPr id="11" name="Picture 10" descr="A close up of a logo&#10;&#10;Description automatically generated">
            <a:extLst>
              <a:ext uri="{FF2B5EF4-FFF2-40B4-BE49-F238E27FC236}">
                <a16:creationId xmlns:a16="http://schemas.microsoft.com/office/drawing/2014/main" id="{E1832F9A-ADFA-F649-A8F1-4BD8703AA19E}"/>
              </a:ext>
            </a:extLst>
          </p:cNvPr>
          <p:cNvPicPr>
            <a:picLocks noChangeAspect="1"/>
          </p:cNvPicPr>
          <p:nvPr/>
        </p:nvPicPr>
        <p:blipFill>
          <a:blip r:embed="rId3"/>
          <a:stretch>
            <a:fillRect/>
          </a:stretch>
        </p:blipFill>
        <p:spPr>
          <a:xfrm>
            <a:off x="11554210" y="228014"/>
            <a:ext cx="277906" cy="401420"/>
          </a:xfrm>
          <a:prstGeom prst="rect">
            <a:avLst/>
          </a:prstGeom>
        </p:spPr>
      </p:pic>
      <p:sp>
        <p:nvSpPr>
          <p:cNvPr id="12" name="Google Shape;100;p1">
            <a:extLst>
              <a:ext uri="{FF2B5EF4-FFF2-40B4-BE49-F238E27FC236}">
                <a16:creationId xmlns:a16="http://schemas.microsoft.com/office/drawing/2014/main" id="{A2F7F1E2-9263-0A49-A3FB-1F9BB33F0DAF}"/>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PCB Footprint and Model</a:t>
            </a:r>
            <a:endParaRPr lang="en-US" sz="2400" dirty="0">
              <a:solidFill>
                <a:schemeClr val="lt1"/>
              </a:solidFill>
              <a:latin typeface="+mn-lt"/>
              <a:ea typeface="Helvetica Neue Light"/>
              <a:cs typeface="Helvetica Neue Light"/>
              <a:sym typeface="Helvetica Neue Light"/>
            </a:endParaRPr>
          </a:p>
        </p:txBody>
      </p:sp>
      <p:sp>
        <p:nvSpPr>
          <p:cNvPr id="19" name="Google Shape;100;p1">
            <a:extLst>
              <a:ext uri="{FF2B5EF4-FFF2-40B4-BE49-F238E27FC236}">
                <a16:creationId xmlns:a16="http://schemas.microsoft.com/office/drawing/2014/main" id="{B4E36F0B-D2B8-A946-949D-489514D6481C}"/>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ELECTRICAL &amp; COMPUTER ENGINEERING</a:t>
            </a:r>
          </a:p>
        </p:txBody>
      </p:sp>
      <p:pic>
        <p:nvPicPr>
          <p:cNvPr id="13" name="Picture 12" descr="A screenshot of a video game&#10;&#10;Description automatically generated with medium confidence">
            <a:extLst>
              <a:ext uri="{FF2B5EF4-FFF2-40B4-BE49-F238E27FC236}">
                <a16:creationId xmlns:a16="http://schemas.microsoft.com/office/drawing/2014/main" id="{10A63896-67FC-CA9A-A61C-9D1132FCA8B5}"/>
              </a:ext>
            </a:extLst>
          </p:cNvPr>
          <p:cNvPicPr>
            <a:picLocks noChangeAspect="1"/>
          </p:cNvPicPr>
          <p:nvPr/>
        </p:nvPicPr>
        <p:blipFill>
          <a:blip r:embed="rId4"/>
          <a:stretch>
            <a:fillRect/>
          </a:stretch>
        </p:blipFill>
        <p:spPr>
          <a:xfrm>
            <a:off x="1945624" y="1375960"/>
            <a:ext cx="7762721" cy="2048256"/>
          </a:xfrm>
          <a:prstGeom prst="rect">
            <a:avLst/>
          </a:prstGeom>
        </p:spPr>
      </p:pic>
      <p:pic>
        <p:nvPicPr>
          <p:cNvPr id="8" name="Picture 7" descr="A picture containing text, scoreboard&#10;&#10;Description automatically generated">
            <a:extLst>
              <a:ext uri="{FF2B5EF4-FFF2-40B4-BE49-F238E27FC236}">
                <a16:creationId xmlns:a16="http://schemas.microsoft.com/office/drawing/2014/main" id="{E6D75906-B3CD-03D8-9DD1-E27F13C7BCA9}"/>
              </a:ext>
            </a:extLst>
          </p:cNvPr>
          <p:cNvPicPr>
            <a:picLocks noChangeAspect="1"/>
          </p:cNvPicPr>
          <p:nvPr/>
        </p:nvPicPr>
        <p:blipFill>
          <a:blip r:embed="rId5"/>
          <a:stretch>
            <a:fillRect/>
          </a:stretch>
        </p:blipFill>
        <p:spPr>
          <a:xfrm>
            <a:off x="1945624" y="3942206"/>
            <a:ext cx="7762721" cy="2048256"/>
          </a:xfrm>
          <a:prstGeom prst="rect">
            <a:avLst/>
          </a:prstGeom>
        </p:spPr>
      </p:pic>
    </p:spTree>
    <p:extLst>
      <p:ext uri="{BB962C8B-B14F-4D97-AF65-F5344CB8AC3E}">
        <p14:creationId xmlns:p14="http://schemas.microsoft.com/office/powerpoint/2010/main" val="3081351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7;p7">
            <a:extLst>
              <a:ext uri="{FF2B5EF4-FFF2-40B4-BE49-F238E27FC236}">
                <a16:creationId xmlns:a16="http://schemas.microsoft.com/office/drawing/2014/main" id="{34589D94-E31C-4C43-85E8-77C5C3CC079F}"/>
              </a:ext>
            </a:extLst>
          </p:cNvPr>
          <p:cNvSpPr txBox="1">
            <a:spLocks/>
          </p:cNvSpPr>
          <p:nvPr/>
        </p:nvSpPr>
        <p:spPr>
          <a:xfrm>
            <a:off x="376808" y="1334279"/>
            <a:ext cx="6422373" cy="48211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Retrieves acceleration on three axes </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Converted data to velocity using V</a:t>
            </a:r>
            <a:r>
              <a:rPr lang="en-US" sz="2400" baseline="-25000" dirty="0">
                <a:solidFill>
                  <a:schemeClr val="tx1"/>
                </a:solidFill>
                <a:latin typeface="Arial" panose="020B0604020202020204" pitchFamily="34" charset="0"/>
                <a:cs typeface="Arial" panose="020B0604020202020204" pitchFamily="34" charset="0"/>
              </a:rPr>
              <a:t>f</a:t>
            </a:r>
            <a:r>
              <a:rPr lang="en-US" sz="2400" dirty="0">
                <a:solidFill>
                  <a:schemeClr val="tx1"/>
                </a:solidFill>
                <a:latin typeface="Arial" panose="020B0604020202020204" pitchFamily="34" charset="0"/>
                <a:cs typeface="Arial" panose="020B0604020202020204" pitchFamily="34" charset="0"/>
              </a:rPr>
              <a:t> = V</a:t>
            </a:r>
            <a:r>
              <a:rPr lang="en-US" sz="2400" baseline="-25000" dirty="0">
                <a:solidFill>
                  <a:schemeClr val="tx1"/>
                </a:solidFill>
                <a:latin typeface="Arial" panose="020B0604020202020204" pitchFamily="34" charset="0"/>
                <a:cs typeface="Arial" panose="020B0604020202020204" pitchFamily="34" charset="0"/>
              </a:rPr>
              <a:t>0</a:t>
            </a:r>
            <a:r>
              <a:rPr lang="en-US" sz="2400" dirty="0">
                <a:solidFill>
                  <a:schemeClr val="tx1"/>
                </a:solidFill>
                <a:latin typeface="Arial" panose="020B0604020202020204" pitchFamily="34" charset="0"/>
                <a:cs typeface="Arial" panose="020B0604020202020204" pitchFamily="34" charset="0"/>
              </a:rPr>
              <a:t> + at</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Required additional thresholds to calibrate</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Tested values in the car</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Struggled with sensitivity and consistency</a:t>
            </a:r>
          </a:p>
        </p:txBody>
      </p:sp>
      <p:sp>
        <p:nvSpPr>
          <p:cNvPr id="5" name="Google Shape;145;p7">
            <a:extLst>
              <a:ext uri="{FF2B5EF4-FFF2-40B4-BE49-F238E27FC236}">
                <a16:creationId xmlns:a16="http://schemas.microsoft.com/office/drawing/2014/main" id="{A5990805-D55C-D141-9C25-00FC63B2B2A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sp>
        <p:nvSpPr>
          <p:cNvPr id="7" name="Google Shape;100;p1">
            <a:extLst>
              <a:ext uri="{FF2B5EF4-FFF2-40B4-BE49-F238E27FC236}">
                <a16:creationId xmlns:a16="http://schemas.microsoft.com/office/drawing/2014/main" id="{BF294751-97AB-B140-81FC-C65E2B3A3FE9}"/>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chemeClr val="bg1"/>
                </a:solidFill>
                <a:ea typeface="Helvetica Neue Light"/>
                <a:cs typeface="Helvetica Neue Light"/>
                <a:sym typeface="Helvetica Neue Light"/>
              </a:rPr>
              <a:t>GRAINGER ENGINEERING</a:t>
            </a:r>
          </a:p>
        </p:txBody>
      </p:sp>
      <p:sp>
        <p:nvSpPr>
          <p:cNvPr id="8" name="Google Shape;145;p7">
            <a:extLst>
              <a:ext uri="{FF2B5EF4-FFF2-40B4-BE49-F238E27FC236}">
                <a16:creationId xmlns:a16="http://schemas.microsoft.com/office/drawing/2014/main" id="{A4374BAA-E127-8545-B405-EA8FB4C6A15C}"/>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pic>
        <p:nvPicPr>
          <p:cNvPr id="9" name="Picture 8" descr="A close up of a logo&#10;&#10;Description automatically generated">
            <a:extLst>
              <a:ext uri="{FF2B5EF4-FFF2-40B4-BE49-F238E27FC236}">
                <a16:creationId xmlns:a16="http://schemas.microsoft.com/office/drawing/2014/main" id="{2527AF1E-73E7-604E-AE15-C8548E98178E}"/>
              </a:ext>
            </a:extLst>
          </p:cNvPr>
          <p:cNvPicPr>
            <a:picLocks noChangeAspect="1"/>
          </p:cNvPicPr>
          <p:nvPr/>
        </p:nvPicPr>
        <p:blipFill>
          <a:blip r:embed="rId3"/>
          <a:stretch>
            <a:fillRect/>
          </a:stretch>
        </p:blipFill>
        <p:spPr>
          <a:xfrm>
            <a:off x="11554210" y="228014"/>
            <a:ext cx="277906" cy="401420"/>
          </a:xfrm>
          <a:prstGeom prst="rect">
            <a:avLst/>
          </a:prstGeom>
        </p:spPr>
      </p:pic>
      <p:sp>
        <p:nvSpPr>
          <p:cNvPr id="10" name="Google Shape;100;p1">
            <a:extLst>
              <a:ext uri="{FF2B5EF4-FFF2-40B4-BE49-F238E27FC236}">
                <a16:creationId xmlns:a16="http://schemas.microsoft.com/office/drawing/2014/main" id="{D308366C-A314-5F49-8914-5EAAE7B54785}"/>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Accelerometer Subsystem</a:t>
            </a:r>
            <a:endParaRPr lang="en-US" sz="2400" dirty="0">
              <a:solidFill>
                <a:schemeClr val="lt1"/>
              </a:solidFill>
              <a:latin typeface="+mn-lt"/>
              <a:ea typeface="Helvetica Neue Light"/>
              <a:cs typeface="Helvetica Neue Light"/>
              <a:sym typeface="Helvetica Neue Light"/>
            </a:endParaRPr>
          </a:p>
        </p:txBody>
      </p:sp>
      <p:sp>
        <p:nvSpPr>
          <p:cNvPr id="16" name="Google Shape;100;p1">
            <a:extLst>
              <a:ext uri="{FF2B5EF4-FFF2-40B4-BE49-F238E27FC236}">
                <a16:creationId xmlns:a16="http://schemas.microsoft.com/office/drawing/2014/main" id="{103417F3-95FA-8647-84DF-0871E6CC6BB6}"/>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ELECTRICAL &amp; COMPUTER ENGINEERING</a:t>
            </a:r>
          </a:p>
        </p:txBody>
      </p:sp>
      <p:pic>
        <p:nvPicPr>
          <p:cNvPr id="4098" name="Picture 2" descr="GY-521 GY521 GY 521 MPU-6050 MPU6050 MPU 6050 Sensor Module 3 Axis Analog  Gyro Sensors Accelerometer for Arduino: Amazon.com: Industrial &amp; Scientific">
            <a:extLst>
              <a:ext uri="{FF2B5EF4-FFF2-40B4-BE49-F238E27FC236}">
                <a16:creationId xmlns:a16="http://schemas.microsoft.com/office/drawing/2014/main" id="{7842612D-F07A-1E1C-DC30-0745C31F56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247" t="24620" r="15924" b="15625"/>
          <a:stretch/>
        </p:blipFill>
        <p:spPr bwMode="auto">
          <a:xfrm rot="17561169">
            <a:off x="8169908" y="1484782"/>
            <a:ext cx="2331377" cy="17096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3-Axis Gyro/Accelerometer IC - MPU-6050 - SEN-10937 - SparkFun Electronics">
            <a:extLst>
              <a:ext uri="{FF2B5EF4-FFF2-40B4-BE49-F238E27FC236}">
                <a16:creationId xmlns:a16="http://schemas.microsoft.com/office/drawing/2014/main" id="{F4AF0BFE-68E8-E047-C6B1-F52243BE18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226" t="13813" r="11353" b="19456"/>
          <a:stretch/>
        </p:blipFill>
        <p:spPr bwMode="auto">
          <a:xfrm rot="1453039">
            <a:off x="8793792" y="3744830"/>
            <a:ext cx="2493044" cy="2094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003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7;p7">
            <a:extLst>
              <a:ext uri="{FF2B5EF4-FFF2-40B4-BE49-F238E27FC236}">
                <a16:creationId xmlns:a16="http://schemas.microsoft.com/office/drawing/2014/main" id="{34589D94-E31C-4C43-85E8-77C5C3CC079F}"/>
              </a:ext>
            </a:extLst>
          </p:cNvPr>
          <p:cNvSpPr txBox="1">
            <a:spLocks/>
          </p:cNvSpPr>
          <p:nvPr/>
        </p:nvSpPr>
        <p:spPr>
          <a:xfrm>
            <a:off x="376808" y="1334279"/>
            <a:ext cx="6422373" cy="48211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Put less focus on audio quality</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Unable to implement stereo sound</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Pins in design had been swapped</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Audio amplifier has DAC capabilities</a:t>
            </a:r>
          </a:p>
          <a:p>
            <a:pPr marL="28575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Used extra female connectors on PCB to connect to speaker </a:t>
            </a:r>
          </a:p>
          <a:p>
            <a:pPr lvl="0">
              <a:lnSpc>
                <a:spcPct val="200000"/>
              </a:lnSpc>
              <a:buSzPts val="3000"/>
            </a:pPr>
            <a:endParaRPr lang="en-US" sz="2400" dirty="0">
              <a:solidFill>
                <a:schemeClr val="tx1"/>
              </a:solidFill>
              <a:latin typeface="Arial" panose="020B0604020202020204" pitchFamily="34" charset="0"/>
              <a:cs typeface="Arial" panose="020B0604020202020204" pitchFamily="34" charset="0"/>
            </a:endParaRPr>
          </a:p>
          <a:p>
            <a:pPr marL="285750" lvl="0" indent="-285750">
              <a:lnSpc>
                <a:spcPct val="200000"/>
              </a:lnSpc>
              <a:buSzPts val="30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285750" lvl="0" indent="-285750">
              <a:lnSpc>
                <a:spcPct val="200000"/>
              </a:lnSpc>
              <a:buSzPts val="30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p:txBody>
      </p:sp>
      <p:sp>
        <p:nvSpPr>
          <p:cNvPr id="5" name="Google Shape;145;p7">
            <a:extLst>
              <a:ext uri="{FF2B5EF4-FFF2-40B4-BE49-F238E27FC236}">
                <a16:creationId xmlns:a16="http://schemas.microsoft.com/office/drawing/2014/main" id="{A5990805-D55C-D141-9C25-00FC63B2B2A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sp>
        <p:nvSpPr>
          <p:cNvPr id="7" name="Google Shape;100;p1">
            <a:extLst>
              <a:ext uri="{FF2B5EF4-FFF2-40B4-BE49-F238E27FC236}">
                <a16:creationId xmlns:a16="http://schemas.microsoft.com/office/drawing/2014/main" id="{BF294751-97AB-B140-81FC-C65E2B3A3FE9}"/>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chemeClr val="bg1"/>
                </a:solidFill>
                <a:ea typeface="Helvetica Neue Light"/>
                <a:cs typeface="Helvetica Neue Light"/>
                <a:sym typeface="Helvetica Neue Light"/>
              </a:rPr>
              <a:t>GRAINGER ENGINEERING</a:t>
            </a:r>
          </a:p>
        </p:txBody>
      </p:sp>
      <p:sp>
        <p:nvSpPr>
          <p:cNvPr id="8" name="Google Shape;145;p7">
            <a:extLst>
              <a:ext uri="{FF2B5EF4-FFF2-40B4-BE49-F238E27FC236}">
                <a16:creationId xmlns:a16="http://schemas.microsoft.com/office/drawing/2014/main" id="{A4374BAA-E127-8545-B405-EA8FB4C6A15C}"/>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pic>
        <p:nvPicPr>
          <p:cNvPr id="9" name="Picture 8" descr="A close up of a logo&#10;&#10;Description automatically generated">
            <a:extLst>
              <a:ext uri="{FF2B5EF4-FFF2-40B4-BE49-F238E27FC236}">
                <a16:creationId xmlns:a16="http://schemas.microsoft.com/office/drawing/2014/main" id="{2527AF1E-73E7-604E-AE15-C8548E98178E}"/>
              </a:ext>
            </a:extLst>
          </p:cNvPr>
          <p:cNvPicPr>
            <a:picLocks noChangeAspect="1"/>
          </p:cNvPicPr>
          <p:nvPr/>
        </p:nvPicPr>
        <p:blipFill>
          <a:blip r:embed="rId3"/>
          <a:stretch>
            <a:fillRect/>
          </a:stretch>
        </p:blipFill>
        <p:spPr>
          <a:xfrm>
            <a:off x="11554210" y="228014"/>
            <a:ext cx="277906" cy="401420"/>
          </a:xfrm>
          <a:prstGeom prst="rect">
            <a:avLst/>
          </a:prstGeom>
        </p:spPr>
      </p:pic>
      <p:sp>
        <p:nvSpPr>
          <p:cNvPr id="10" name="Google Shape;100;p1">
            <a:extLst>
              <a:ext uri="{FF2B5EF4-FFF2-40B4-BE49-F238E27FC236}">
                <a16:creationId xmlns:a16="http://schemas.microsoft.com/office/drawing/2014/main" id="{D308366C-A314-5F49-8914-5EAAE7B54785}"/>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Speaker Subsystem</a:t>
            </a:r>
            <a:endParaRPr lang="en-US" sz="2400" dirty="0">
              <a:solidFill>
                <a:schemeClr val="lt1"/>
              </a:solidFill>
              <a:latin typeface="+mn-lt"/>
              <a:ea typeface="Helvetica Neue Light"/>
              <a:cs typeface="Helvetica Neue Light"/>
              <a:sym typeface="Helvetica Neue Light"/>
            </a:endParaRPr>
          </a:p>
        </p:txBody>
      </p:sp>
      <p:sp>
        <p:nvSpPr>
          <p:cNvPr id="16" name="Google Shape;100;p1">
            <a:extLst>
              <a:ext uri="{FF2B5EF4-FFF2-40B4-BE49-F238E27FC236}">
                <a16:creationId xmlns:a16="http://schemas.microsoft.com/office/drawing/2014/main" id="{103417F3-95FA-8647-84DF-0871E6CC6BB6}"/>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ELECTRICAL &amp; COMPUTER ENGINEERING</a:t>
            </a:r>
          </a:p>
        </p:txBody>
      </p:sp>
      <p:pic>
        <p:nvPicPr>
          <p:cNvPr id="5124" name="Picture 4" descr="Amazon.com: Adafruit I2S 3W Class D Amplifier Breakout - MAX98357A :  Electronics">
            <a:extLst>
              <a:ext uri="{FF2B5EF4-FFF2-40B4-BE49-F238E27FC236}">
                <a16:creationId xmlns:a16="http://schemas.microsoft.com/office/drawing/2014/main" id="{A0994015-EB97-E0D3-1F9F-7F96507D77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947" t="27251" r="32992" b="25165"/>
          <a:stretch/>
        </p:blipFill>
        <p:spPr bwMode="auto">
          <a:xfrm rot="1644792">
            <a:off x="7184725" y="3974840"/>
            <a:ext cx="1981125" cy="201650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id Bass Speaker Driver 8 Ohm Rcf Style 15 Inch Woofer Driver - Driver -  AliExpress">
            <a:extLst>
              <a:ext uri="{FF2B5EF4-FFF2-40B4-BE49-F238E27FC236}">
                <a16:creationId xmlns:a16="http://schemas.microsoft.com/office/drawing/2014/main" id="{AC0EC051-2BD8-B9A6-C586-2C5227DEEEB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352" t="10245" r="12222" b="10245"/>
          <a:stretch/>
        </p:blipFill>
        <p:spPr bwMode="auto">
          <a:xfrm>
            <a:off x="8667786" y="1011237"/>
            <a:ext cx="2619050" cy="2557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498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7;p7">
            <a:extLst>
              <a:ext uri="{FF2B5EF4-FFF2-40B4-BE49-F238E27FC236}">
                <a16:creationId xmlns:a16="http://schemas.microsoft.com/office/drawing/2014/main" id="{34589D94-E31C-4C43-85E8-77C5C3CC079F}"/>
              </a:ext>
            </a:extLst>
          </p:cNvPr>
          <p:cNvSpPr txBox="1">
            <a:spLocks/>
          </p:cNvSpPr>
          <p:nvPr/>
        </p:nvSpPr>
        <p:spPr>
          <a:xfrm>
            <a:off x="376808" y="1334279"/>
            <a:ext cx="6422373" cy="48211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Focus on sound output reduced buttons </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Unable to show volume and battery levels</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Rely on Bluetooth device to adjust music</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Successfully added mode button</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Able to implement and test debouncing</a:t>
            </a:r>
          </a:p>
        </p:txBody>
      </p:sp>
      <p:sp>
        <p:nvSpPr>
          <p:cNvPr id="5" name="Google Shape;145;p7">
            <a:extLst>
              <a:ext uri="{FF2B5EF4-FFF2-40B4-BE49-F238E27FC236}">
                <a16:creationId xmlns:a16="http://schemas.microsoft.com/office/drawing/2014/main" id="{A5990805-D55C-D141-9C25-00FC63B2B2A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sp>
        <p:nvSpPr>
          <p:cNvPr id="7" name="Google Shape;100;p1">
            <a:extLst>
              <a:ext uri="{FF2B5EF4-FFF2-40B4-BE49-F238E27FC236}">
                <a16:creationId xmlns:a16="http://schemas.microsoft.com/office/drawing/2014/main" id="{BF294751-97AB-B140-81FC-C65E2B3A3FE9}"/>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chemeClr val="bg1"/>
                </a:solidFill>
                <a:ea typeface="Helvetica Neue Light"/>
                <a:cs typeface="Helvetica Neue Light"/>
                <a:sym typeface="Helvetica Neue Light"/>
              </a:rPr>
              <a:t>GRAINGER ENGINEERING</a:t>
            </a:r>
          </a:p>
        </p:txBody>
      </p:sp>
      <p:sp>
        <p:nvSpPr>
          <p:cNvPr id="8" name="Google Shape;145;p7">
            <a:extLst>
              <a:ext uri="{FF2B5EF4-FFF2-40B4-BE49-F238E27FC236}">
                <a16:creationId xmlns:a16="http://schemas.microsoft.com/office/drawing/2014/main" id="{A4374BAA-E127-8545-B405-EA8FB4C6A15C}"/>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pic>
        <p:nvPicPr>
          <p:cNvPr id="9" name="Picture 8" descr="A close up of a logo&#10;&#10;Description automatically generated">
            <a:extLst>
              <a:ext uri="{FF2B5EF4-FFF2-40B4-BE49-F238E27FC236}">
                <a16:creationId xmlns:a16="http://schemas.microsoft.com/office/drawing/2014/main" id="{2527AF1E-73E7-604E-AE15-C8548E98178E}"/>
              </a:ext>
            </a:extLst>
          </p:cNvPr>
          <p:cNvPicPr>
            <a:picLocks noChangeAspect="1"/>
          </p:cNvPicPr>
          <p:nvPr/>
        </p:nvPicPr>
        <p:blipFill>
          <a:blip r:embed="rId3"/>
          <a:stretch>
            <a:fillRect/>
          </a:stretch>
        </p:blipFill>
        <p:spPr>
          <a:xfrm>
            <a:off x="11554210" y="228014"/>
            <a:ext cx="277906" cy="401420"/>
          </a:xfrm>
          <a:prstGeom prst="rect">
            <a:avLst/>
          </a:prstGeom>
        </p:spPr>
      </p:pic>
      <p:sp>
        <p:nvSpPr>
          <p:cNvPr id="10" name="Google Shape;100;p1">
            <a:extLst>
              <a:ext uri="{FF2B5EF4-FFF2-40B4-BE49-F238E27FC236}">
                <a16:creationId xmlns:a16="http://schemas.microsoft.com/office/drawing/2014/main" id="{D308366C-A314-5F49-8914-5EAAE7B54785}"/>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User Interface Subsystem Changes</a:t>
            </a:r>
            <a:endParaRPr lang="en-US" sz="2400" dirty="0">
              <a:solidFill>
                <a:schemeClr val="lt1"/>
              </a:solidFill>
              <a:latin typeface="+mn-lt"/>
              <a:ea typeface="Helvetica Neue Light"/>
              <a:cs typeface="Helvetica Neue Light"/>
              <a:sym typeface="Helvetica Neue Light"/>
            </a:endParaRPr>
          </a:p>
        </p:txBody>
      </p:sp>
      <p:sp>
        <p:nvSpPr>
          <p:cNvPr id="16" name="Google Shape;100;p1">
            <a:extLst>
              <a:ext uri="{FF2B5EF4-FFF2-40B4-BE49-F238E27FC236}">
                <a16:creationId xmlns:a16="http://schemas.microsoft.com/office/drawing/2014/main" id="{103417F3-95FA-8647-84DF-0871E6CC6BB6}"/>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ELECTRICAL &amp; COMPUTER ENGINEERING</a:t>
            </a:r>
          </a:p>
        </p:txBody>
      </p:sp>
      <p:pic>
        <p:nvPicPr>
          <p:cNvPr id="7170" name="Picture 2" descr="10 Segment LED Bar Graph - Red - ElectroPeak">
            <a:extLst>
              <a:ext uri="{FF2B5EF4-FFF2-40B4-BE49-F238E27FC236}">
                <a16:creationId xmlns:a16="http://schemas.microsoft.com/office/drawing/2014/main" id="{C3A3A607-C012-74DF-1A36-3493B8CC95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92" t="19456" r="19469" b="16811"/>
          <a:stretch/>
        </p:blipFill>
        <p:spPr bwMode="auto">
          <a:xfrm>
            <a:off x="7977808" y="1644638"/>
            <a:ext cx="1941443" cy="200413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Momentary Push Button Switch - 12mm Square - Solarbotics Ltd.">
            <a:extLst>
              <a:ext uri="{FF2B5EF4-FFF2-40B4-BE49-F238E27FC236}">
                <a16:creationId xmlns:a16="http://schemas.microsoft.com/office/drawing/2014/main" id="{9A7786C0-9D1E-E113-69D4-E92BB787FD4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606" t="16615" r="21884" b="14782"/>
          <a:stretch/>
        </p:blipFill>
        <p:spPr bwMode="auto">
          <a:xfrm>
            <a:off x="9361040" y="4030636"/>
            <a:ext cx="1925796" cy="181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439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7;p7">
            <a:extLst>
              <a:ext uri="{FF2B5EF4-FFF2-40B4-BE49-F238E27FC236}">
                <a16:creationId xmlns:a16="http://schemas.microsoft.com/office/drawing/2014/main" id="{34589D94-E31C-4C43-85E8-77C5C3CC079F}"/>
              </a:ext>
            </a:extLst>
          </p:cNvPr>
          <p:cNvSpPr txBox="1">
            <a:spLocks/>
          </p:cNvSpPr>
          <p:nvPr/>
        </p:nvSpPr>
        <p:spPr>
          <a:xfrm>
            <a:off x="376808" y="1334279"/>
            <a:ext cx="6422373" cy="48211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lvl="0" indent="-34290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Used 5-volt battery pack</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PCB has voltage regulator</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Able to input 3.3 volts via Micro-USB</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Checked for consistency by stress-testing</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Can be recharged via USB-C</a:t>
            </a:r>
          </a:p>
          <a:p>
            <a:pPr marL="285750" lvl="0" indent="-285750">
              <a:lnSpc>
                <a:spcPct val="200000"/>
              </a:lnSpc>
              <a:buSzPts val="30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285750" lvl="0" indent="-285750">
              <a:lnSpc>
                <a:spcPct val="200000"/>
              </a:lnSpc>
              <a:buSzPts val="30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p:txBody>
      </p:sp>
      <p:sp>
        <p:nvSpPr>
          <p:cNvPr id="5" name="Google Shape;145;p7">
            <a:extLst>
              <a:ext uri="{FF2B5EF4-FFF2-40B4-BE49-F238E27FC236}">
                <a16:creationId xmlns:a16="http://schemas.microsoft.com/office/drawing/2014/main" id="{A5990805-D55C-D141-9C25-00FC63B2B2A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sp>
        <p:nvSpPr>
          <p:cNvPr id="7" name="Google Shape;100;p1">
            <a:extLst>
              <a:ext uri="{FF2B5EF4-FFF2-40B4-BE49-F238E27FC236}">
                <a16:creationId xmlns:a16="http://schemas.microsoft.com/office/drawing/2014/main" id="{BF294751-97AB-B140-81FC-C65E2B3A3FE9}"/>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chemeClr val="bg1"/>
                </a:solidFill>
                <a:ea typeface="Helvetica Neue Light"/>
                <a:cs typeface="Helvetica Neue Light"/>
                <a:sym typeface="Helvetica Neue Light"/>
              </a:rPr>
              <a:t>GRAINGER ENGINEERING</a:t>
            </a:r>
          </a:p>
        </p:txBody>
      </p:sp>
      <p:sp>
        <p:nvSpPr>
          <p:cNvPr id="8" name="Google Shape;145;p7">
            <a:extLst>
              <a:ext uri="{FF2B5EF4-FFF2-40B4-BE49-F238E27FC236}">
                <a16:creationId xmlns:a16="http://schemas.microsoft.com/office/drawing/2014/main" id="{A4374BAA-E127-8545-B405-EA8FB4C6A15C}"/>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pic>
        <p:nvPicPr>
          <p:cNvPr id="9" name="Picture 8" descr="A close up of a logo&#10;&#10;Description automatically generated">
            <a:extLst>
              <a:ext uri="{FF2B5EF4-FFF2-40B4-BE49-F238E27FC236}">
                <a16:creationId xmlns:a16="http://schemas.microsoft.com/office/drawing/2014/main" id="{2527AF1E-73E7-604E-AE15-C8548E98178E}"/>
              </a:ext>
            </a:extLst>
          </p:cNvPr>
          <p:cNvPicPr>
            <a:picLocks noChangeAspect="1"/>
          </p:cNvPicPr>
          <p:nvPr/>
        </p:nvPicPr>
        <p:blipFill>
          <a:blip r:embed="rId3"/>
          <a:stretch>
            <a:fillRect/>
          </a:stretch>
        </p:blipFill>
        <p:spPr>
          <a:xfrm>
            <a:off x="11554210" y="228014"/>
            <a:ext cx="277906" cy="401420"/>
          </a:xfrm>
          <a:prstGeom prst="rect">
            <a:avLst/>
          </a:prstGeom>
        </p:spPr>
      </p:pic>
      <p:sp>
        <p:nvSpPr>
          <p:cNvPr id="10" name="Google Shape;100;p1">
            <a:extLst>
              <a:ext uri="{FF2B5EF4-FFF2-40B4-BE49-F238E27FC236}">
                <a16:creationId xmlns:a16="http://schemas.microsoft.com/office/drawing/2014/main" id="{D308366C-A314-5F49-8914-5EAAE7B54785}"/>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Power Subsystem</a:t>
            </a:r>
            <a:endParaRPr lang="en-US" sz="2400" dirty="0">
              <a:solidFill>
                <a:schemeClr val="lt1"/>
              </a:solidFill>
              <a:latin typeface="+mn-lt"/>
              <a:ea typeface="Helvetica Neue Light"/>
              <a:cs typeface="Helvetica Neue Light"/>
              <a:sym typeface="Helvetica Neue Light"/>
            </a:endParaRPr>
          </a:p>
        </p:txBody>
      </p:sp>
      <p:sp>
        <p:nvSpPr>
          <p:cNvPr id="16" name="Google Shape;100;p1">
            <a:extLst>
              <a:ext uri="{FF2B5EF4-FFF2-40B4-BE49-F238E27FC236}">
                <a16:creationId xmlns:a16="http://schemas.microsoft.com/office/drawing/2014/main" id="{103417F3-95FA-8647-84DF-0871E6CC6BB6}"/>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ELECTRICAL &amp; COMPUTER ENGINEERING</a:t>
            </a:r>
          </a:p>
        </p:txBody>
      </p:sp>
      <p:pic>
        <p:nvPicPr>
          <p:cNvPr id="3074" name="Picture 2" descr="Amazon.com: Anker PowerCore 10000 Portable Charger, 10000mAh Power Bank,  Ultra-Compact Battery Pack, High-Speed Charging Technology Phone Charger for  iPhone, Samsung and More. : Cell Phones &amp; Accessories">
            <a:extLst>
              <a:ext uri="{FF2B5EF4-FFF2-40B4-BE49-F238E27FC236}">
                <a16:creationId xmlns:a16="http://schemas.microsoft.com/office/drawing/2014/main" id="{6C982029-D1B0-0170-079E-FD40DE18AA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6086"/>
          <a:stretch/>
        </p:blipFill>
        <p:spPr bwMode="auto">
          <a:xfrm>
            <a:off x="7552396" y="1823716"/>
            <a:ext cx="3566402" cy="321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895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7;p7">
            <a:extLst>
              <a:ext uri="{FF2B5EF4-FFF2-40B4-BE49-F238E27FC236}">
                <a16:creationId xmlns:a16="http://schemas.microsoft.com/office/drawing/2014/main" id="{34589D94-E31C-4C43-85E8-77C5C3CC079F}"/>
              </a:ext>
            </a:extLst>
          </p:cNvPr>
          <p:cNvSpPr txBox="1">
            <a:spLocks/>
          </p:cNvSpPr>
          <p:nvPr/>
        </p:nvSpPr>
        <p:spPr>
          <a:xfrm>
            <a:off x="376809" y="1334279"/>
            <a:ext cx="4975776" cy="48211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lvl="0" indent="-342900">
              <a:lnSpc>
                <a:spcPct val="200000"/>
              </a:lnSpc>
              <a:buSzPts val="30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342900" lvl="0" indent="-342900">
              <a:lnSpc>
                <a:spcPct val="200000"/>
              </a:lnSpc>
              <a:buSzPts val="30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342900" lvl="0" indent="-34290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Sample rate: 300 milliseconds</a:t>
            </a:r>
          </a:p>
          <a:p>
            <a:pPr marL="342900" lvl="0" indent="-34290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Window size: 10 samples</a:t>
            </a:r>
          </a:p>
          <a:p>
            <a:pPr marL="285750" lvl="0" indent="-285750">
              <a:lnSpc>
                <a:spcPct val="200000"/>
              </a:lnSpc>
              <a:buSzPts val="30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285750" lvl="0" indent="-285750">
              <a:lnSpc>
                <a:spcPct val="200000"/>
              </a:lnSpc>
              <a:buSzPts val="30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p:txBody>
      </p:sp>
      <p:sp>
        <p:nvSpPr>
          <p:cNvPr id="5" name="Google Shape;145;p7">
            <a:extLst>
              <a:ext uri="{FF2B5EF4-FFF2-40B4-BE49-F238E27FC236}">
                <a16:creationId xmlns:a16="http://schemas.microsoft.com/office/drawing/2014/main" id="{A5990805-D55C-D141-9C25-00FC63B2B2A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sp>
        <p:nvSpPr>
          <p:cNvPr id="7" name="Google Shape;100;p1">
            <a:extLst>
              <a:ext uri="{FF2B5EF4-FFF2-40B4-BE49-F238E27FC236}">
                <a16:creationId xmlns:a16="http://schemas.microsoft.com/office/drawing/2014/main" id="{BF294751-97AB-B140-81FC-C65E2B3A3FE9}"/>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chemeClr val="bg1"/>
                </a:solidFill>
                <a:ea typeface="Helvetica Neue Light"/>
                <a:cs typeface="Helvetica Neue Light"/>
                <a:sym typeface="Helvetica Neue Light"/>
              </a:rPr>
              <a:t>GRAINGER ENGINEERING</a:t>
            </a:r>
          </a:p>
        </p:txBody>
      </p:sp>
      <p:sp>
        <p:nvSpPr>
          <p:cNvPr id="8" name="Google Shape;145;p7">
            <a:extLst>
              <a:ext uri="{FF2B5EF4-FFF2-40B4-BE49-F238E27FC236}">
                <a16:creationId xmlns:a16="http://schemas.microsoft.com/office/drawing/2014/main" id="{A4374BAA-E127-8545-B405-EA8FB4C6A15C}"/>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pic>
        <p:nvPicPr>
          <p:cNvPr id="9" name="Picture 8" descr="A close up of a logo&#10;&#10;Description automatically generated">
            <a:extLst>
              <a:ext uri="{FF2B5EF4-FFF2-40B4-BE49-F238E27FC236}">
                <a16:creationId xmlns:a16="http://schemas.microsoft.com/office/drawing/2014/main" id="{2527AF1E-73E7-604E-AE15-C8548E98178E}"/>
              </a:ext>
            </a:extLst>
          </p:cNvPr>
          <p:cNvPicPr>
            <a:picLocks noChangeAspect="1"/>
          </p:cNvPicPr>
          <p:nvPr/>
        </p:nvPicPr>
        <p:blipFill>
          <a:blip r:embed="rId3"/>
          <a:stretch>
            <a:fillRect/>
          </a:stretch>
        </p:blipFill>
        <p:spPr>
          <a:xfrm>
            <a:off x="11554210" y="228014"/>
            <a:ext cx="277906" cy="401420"/>
          </a:xfrm>
          <a:prstGeom prst="rect">
            <a:avLst/>
          </a:prstGeom>
        </p:spPr>
      </p:pic>
      <p:sp>
        <p:nvSpPr>
          <p:cNvPr id="10" name="Google Shape;100;p1">
            <a:extLst>
              <a:ext uri="{FF2B5EF4-FFF2-40B4-BE49-F238E27FC236}">
                <a16:creationId xmlns:a16="http://schemas.microsoft.com/office/drawing/2014/main" id="{D308366C-A314-5F49-8914-5EAAE7B54785}"/>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dirty="0">
                <a:solidFill>
                  <a:schemeClr val="lt1"/>
                </a:solidFill>
                <a:latin typeface="+mn-lt"/>
                <a:ea typeface="Helvetica Neue Light"/>
                <a:cs typeface="Helvetica Neue Light"/>
                <a:sym typeface="Helvetica Neue Light"/>
              </a:rPr>
              <a:t>Moving Average</a:t>
            </a:r>
          </a:p>
        </p:txBody>
      </p:sp>
      <p:sp>
        <p:nvSpPr>
          <p:cNvPr id="16" name="Google Shape;100;p1">
            <a:extLst>
              <a:ext uri="{FF2B5EF4-FFF2-40B4-BE49-F238E27FC236}">
                <a16:creationId xmlns:a16="http://schemas.microsoft.com/office/drawing/2014/main" id="{103417F3-95FA-8647-84DF-0871E6CC6BB6}"/>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ELECTRICAL &amp; COMPUTER ENGINEERING</a:t>
            </a:r>
          </a:p>
        </p:txBody>
      </p:sp>
      <p:pic>
        <p:nvPicPr>
          <p:cNvPr id="2" name="Picture 2">
            <a:extLst>
              <a:ext uri="{FF2B5EF4-FFF2-40B4-BE49-F238E27FC236}">
                <a16:creationId xmlns:a16="http://schemas.microsoft.com/office/drawing/2014/main" id="{9F9A4D76-7914-E467-E341-4F04ED58F7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0956" y="1594502"/>
            <a:ext cx="5723254" cy="429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586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61" name="Google Shape;161;p8"/>
          <p:cNvSpPr txBox="1"/>
          <p:nvPr/>
        </p:nvSpPr>
        <p:spPr>
          <a:xfrm>
            <a:off x="583914" y="5464730"/>
            <a:ext cx="11024170" cy="65411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Helvetica Neue Light"/>
              <a:buNone/>
            </a:pPr>
            <a:r>
              <a:rPr lang="en-US" sz="2000" i="1" dirty="0">
                <a:solidFill>
                  <a:schemeClr val="dk1"/>
                </a:solidFill>
                <a:latin typeface="+mn-lt"/>
                <a:ea typeface="Helvetica Neue Light"/>
                <a:sym typeface="Helvetica Neue Light"/>
              </a:rPr>
              <a:t>Volume vs. speed relationship that we implemented for demonstration purposes</a:t>
            </a:r>
            <a:endParaRPr sz="2000" i="1" dirty="0">
              <a:latin typeface="+mn-lt"/>
            </a:endParaRPr>
          </a:p>
        </p:txBody>
      </p:sp>
      <p:sp>
        <p:nvSpPr>
          <p:cNvPr id="20" name="Google Shape;145;p7">
            <a:extLst>
              <a:ext uri="{FF2B5EF4-FFF2-40B4-BE49-F238E27FC236}">
                <a16:creationId xmlns:a16="http://schemas.microsoft.com/office/drawing/2014/main" id="{5DE4B35C-AD2D-8148-A3D7-1E1ED7909233}"/>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sp>
        <p:nvSpPr>
          <p:cNvPr id="22" name="Google Shape;100;p1">
            <a:extLst>
              <a:ext uri="{FF2B5EF4-FFF2-40B4-BE49-F238E27FC236}">
                <a16:creationId xmlns:a16="http://schemas.microsoft.com/office/drawing/2014/main" id="{97A51456-7BB9-BA42-8AC0-3FBAA7ADE334}"/>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chemeClr val="bg1"/>
                </a:solidFill>
                <a:ea typeface="Helvetica Neue Light"/>
                <a:cs typeface="Helvetica Neue Light"/>
                <a:sym typeface="Helvetica Neue Light"/>
              </a:rPr>
              <a:t>GRAINGER ENGINEERING</a:t>
            </a:r>
          </a:p>
        </p:txBody>
      </p:sp>
      <p:sp>
        <p:nvSpPr>
          <p:cNvPr id="23" name="Google Shape;145;p7">
            <a:extLst>
              <a:ext uri="{FF2B5EF4-FFF2-40B4-BE49-F238E27FC236}">
                <a16:creationId xmlns:a16="http://schemas.microsoft.com/office/drawing/2014/main" id="{3DE14F04-2DDF-9A49-941F-4E19DD8F838E}"/>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pic>
        <p:nvPicPr>
          <p:cNvPr id="24" name="Picture 23" descr="A close up of a logo&#10;&#10;Description automatically generated">
            <a:extLst>
              <a:ext uri="{FF2B5EF4-FFF2-40B4-BE49-F238E27FC236}">
                <a16:creationId xmlns:a16="http://schemas.microsoft.com/office/drawing/2014/main" id="{64F39A5D-F812-0B44-A021-03BEB2D97A44}"/>
              </a:ext>
            </a:extLst>
          </p:cNvPr>
          <p:cNvPicPr>
            <a:picLocks noChangeAspect="1"/>
          </p:cNvPicPr>
          <p:nvPr/>
        </p:nvPicPr>
        <p:blipFill>
          <a:blip r:embed="rId3"/>
          <a:stretch>
            <a:fillRect/>
          </a:stretch>
        </p:blipFill>
        <p:spPr>
          <a:xfrm>
            <a:off x="11554210" y="228014"/>
            <a:ext cx="277906" cy="401420"/>
          </a:xfrm>
          <a:prstGeom prst="rect">
            <a:avLst/>
          </a:prstGeom>
        </p:spPr>
      </p:pic>
      <p:sp>
        <p:nvSpPr>
          <p:cNvPr id="25" name="Google Shape;100;p1">
            <a:extLst>
              <a:ext uri="{FF2B5EF4-FFF2-40B4-BE49-F238E27FC236}">
                <a16:creationId xmlns:a16="http://schemas.microsoft.com/office/drawing/2014/main" id="{F16B2361-653D-7E4D-8721-180599C301C2}"/>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Testing and Results</a:t>
            </a:r>
            <a:endParaRPr lang="en-US" sz="2400" dirty="0">
              <a:solidFill>
                <a:schemeClr val="lt1"/>
              </a:solidFill>
              <a:latin typeface="+mn-lt"/>
              <a:ea typeface="Helvetica Neue Light"/>
              <a:cs typeface="Helvetica Neue Light"/>
              <a:sym typeface="Helvetica Neue Light"/>
            </a:endParaRPr>
          </a:p>
        </p:txBody>
      </p:sp>
      <p:sp>
        <p:nvSpPr>
          <p:cNvPr id="17" name="Google Shape;100;p1">
            <a:extLst>
              <a:ext uri="{FF2B5EF4-FFF2-40B4-BE49-F238E27FC236}">
                <a16:creationId xmlns:a16="http://schemas.microsoft.com/office/drawing/2014/main" id="{AC844609-CFC1-CC48-88D3-321A0E2CF25F}"/>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ELECTRICAL &amp; COMPUTER ENGINEERING</a:t>
            </a:r>
          </a:p>
        </p:txBody>
      </p:sp>
      <p:graphicFrame>
        <p:nvGraphicFramePr>
          <p:cNvPr id="4" name="Table 4">
            <a:extLst>
              <a:ext uri="{FF2B5EF4-FFF2-40B4-BE49-F238E27FC236}">
                <a16:creationId xmlns:a16="http://schemas.microsoft.com/office/drawing/2014/main" id="{3A839BAB-F66A-5621-5E78-ABB310F62851}"/>
              </a:ext>
            </a:extLst>
          </p:cNvPr>
          <p:cNvGraphicFramePr>
            <a:graphicFrameLocks noGrp="1"/>
          </p:cNvGraphicFramePr>
          <p:nvPr>
            <p:extLst>
              <p:ext uri="{D42A27DB-BD31-4B8C-83A1-F6EECF244321}">
                <p14:modId xmlns:p14="http://schemas.microsoft.com/office/powerpoint/2010/main" val="2210047869"/>
              </p:ext>
            </p:extLst>
          </p:nvPr>
        </p:nvGraphicFramePr>
        <p:xfrm>
          <a:off x="2266934" y="1458132"/>
          <a:ext cx="7658130" cy="3932210"/>
        </p:xfrm>
        <a:graphic>
          <a:graphicData uri="http://schemas.openxmlformats.org/drawingml/2006/table">
            <a:tbl>
              <a:tblPr firstRow="1" bandRow="1">
                <a:tableStyleId>{5C22544A-7EE6-4342-B048-85BDC9FD1C3A}</a:tableStyleId>
              </a:tblPr>
              <a:tblGrid>
                <a:gridCol w="3829065">
                  <a:extLst>
                    <a:ext uri="{9D8B030D-6E8A-4147-A177-3AD203B41FA5}">
                      <a16:colId xmlns:a16="http://schemas.microsoft.com/office/drawing/2014/main" val="1733112630"/>
                    </a:ext>
                  </a:extLst>
                </a:gridCol>
                <a:gridCol w="3829065">
                  <a:extLst>
                    <a:ext uri="{9D8B030D-6E8A-4147-A177-3AD203B41FA5}">
                      <a16:colId xmlns:a16="http://schemas.microsoft.com/office/drawing/2014/main" val="2933627072"/>
                    </a:ext>
                  </a:extLst>
                </a:gridCol>
              </a:tblGrid>
              <a:tr h="614738">
                <a:tc>
                  <a:txBody>
                    <a:bodyPr/>
                    <a:lstStyle/>
                    <a:p>
                      <a:pPr algn="ctr" rtl="0" fontAlgn="t">
                        <a:spcBef>
                          <a:spcPts val="0"/>
                        </a:spcBef>
                        <a:spcAft>
                          <a:spcPts val="0"/>
                        </a:spcAft>
                      </a:pPr>
                      <a:r>
                        <a:rPr lang="en-US" sz="2400" b="1" i="0" u="none" strike="noStrike" dirty="0">
                          <a:solidFill>
                            <a:srgbClr val="333333"/>
                          </a:solidFill>
                          <a:effectLst/>
                          <a:latin typeface="+mn-lt"/>
                        </a:rPr>
                        <a:t>Speed in MPH</a:t>
                      </a:r>
                      <a:endParaRPr lang="en-US" sz="2400" b="1" dirty="0">
                        <a:effectLst/>
                        <a:latin typeface="+mn-lt"/>
                      </a:endParaRPr>
                    </a:p>
                  </a:txBody>
                  <a:tcPr marL="63500" marR="63500" marT="63500" marB="63500"/>
                </a:tc>
                <a:tc>
                  <a:txBody>
                    <a:bodyPr/>
                    <a:lstStyle/>
                    <a:p>
                      <a:pPr algn="ctr" rtl="0" fontAlgn="t">
                        <a:spcBef>
                          <a:spcPts val="0"/>
                        </a:spcBef>
                        <a:spcAft>
                          <a:spcPts val="0"/>
                        </a:spcAft>
                      </a:pPr>
                      <a:r>
                        <a:rPr lang="en-US" sz="2400" b="1" i="0" u="none" strike="noStrike" dirty="0">
                          <a:solidFill>
                            <a:srgbClr val="333333"/>
                          </a:solidFill>
                          <a:effectLst/>
                          <a:latin typeface="+mn-lt"/>
                        </a:rPr>
                        <a:t>Relative Volume Level on iPhone</a:t>
                      </a:r>
                      <a:endParaRPr lang="en-US" sz="2400" b="1" dirty="0">
                        <a:effectLst/>
                        <a:latin typeface="+mn-lt"/>
                      </a:endParaRPr>
                    </a:p>
                  </a:txBody>
                  <a:tcPr marL="63500" marR="63500" marT="63500" marB="63500"/>
                </a:tc>
                <a:extLst>
                  <a:ext uri="{0D108BD9-81ED-4DB2-BD59-A6C34878D82A}">
                    <a16:rowId xmlns:a16="http://schemas.microsoft.com/office/drawing/2014/main" val="2616423005"/>
                  </a:ext>
                </a:extLst>
              </a:tr>
              <a:tr h="614738">
                <a:tc>
                  <a:txBody>
                    <a:bodyPr/>
                    <a:lstStyle/>
                    <a:p>
                      <a:pPr algn="ctr" rtl="0" fontAlgn="t">
                        <a:spcBef>
                          <a:spcPts val="0"/>
                        </a:spcBef>
                        <a:spcAft>
                          <a:spcPts val="0"/>
                        </a:spcAft>
                      </a:pPr>
                      <a:r>
                        <a:rPr lang="en-US" sz="2400" b="0" i="0" u="none" strike="noStrike" dirty="0">
                          <a:solidFill>
                            <a:srgbClr val="333333"/>
                          </a:solidFill>
                          <a:effectLst/>
                          <a:latin typeface="+mn-lt"/>
                        </a:rPr>
                        <a:t>20-25</a:t>
                      </a:r>
                      <a:endParaRPr lang="en-US" sz="2400" b="0" dirty="0">
                        <a:effectLst/>
                        <a:latin typeface="+mn-lt"/>
                      </a:endParaRPr>
                    </a:p>
                  </a:txBody>
                  <a:tcPr marL="63500" marR="63500" marT="63500" marB="63500"/>
                </a:tc>
                <a:tc>
                  <a:txBody>
                    <a:bodyPr/>
                    <a:lstStyle/>
                    <a:p>
                      <a:pPr algn="ctr" rtl="0" fontAlgn="t">
                        <a:spcBef>
                          <a:spcPts val="0"/>
                        </a:spcBef>
                        <a:spcAft>
                          <a:spcPts val="0"/>
                        </a:spcAft>
                      </a:pPr>
                      <a:r>
                        <a:rPr lang="en-US" sz="2400" b="0" i="0" u="none" strike="noStrike" dirty="0">
                          <a:solidFill>
                            <a:srgbClr val="333333"/>
                          </a:solidFill>
                          <a:effectLst/>
                          <a:latin typeface="+mn-lt"/>
                        </a:rPr>
                        <a:t>95%</a:t>
                      </a:r>
                      <a:endParaRPr lang="en-US" sz="2400" b="0" dirty="0">
                        <a:effectLst/>
                        <a:latin typeface="+mn-lt"/>
                      </a:endParaRPr>
                    </a:p>
                  </a:txBody>
                  <a:tcPr marL="63500" marR="63500" marT="63500" marB="63500"/>
                </a:tc>
                <a:extLst>
                  <a:ext uri="{0D108BD9-81ED-4DB2-BD59-A6C34878D82A}">
                    <a16:rowId xmlns:a16="http://schemas.microsoft.com/office/drawing/2014/main" val="2267011023"/>
                  </a:ext>
                </a:extLst>
              </a:tr>
              <a:tr h="614738">
                <a:tc>
                  <a:txBody>
                    <a:bodyPr/>
                    <a:lstStyle/>
                    <a:p>
                      <a:pPr algn="ctr" rtl="0" fontAlgn="t">
                        <a:spcBef>
                          <a:spcPts val="0"/>
                        </a:spcBef>
                        <a:spcAft>
                          <a:spcPts val="0"/>
                        </a:spcAft>
                      </a:pPr>
                      <a:r>
                        <a:rPr lang="en-US" sz="2400" b="0" i="0" u="none" strike="noStrike" dirty="0">
                          <a:solidFill>
                            <a:srgbClr val="333333"/>
                          </a:solidFill>
                          <a:effectLst/>
                          <a:latin typeface="+mn-lt"/>
                        </a:rPr>
                        <a:t>15-20</a:t>
                      </a:r>
                      <a:endParaRPr lang="en-US" sz="2400" b="0" dirty="0">
                        <a:effectLst/>
                        <a:latin typeface="+mn-lt"/>
                      </a:endParaRPr>
                    </a:p>
                  </a:txBody>
                  <a:tcPr marL="63500" marR="63500" marT="63500" marB="63500"/>
                </a:tc>
                <a:tc>
                  <a:txBody>
                    <a:bodyPr/>
                    <a:lstStyle/>
                    <a:p>
                      <a:pPr algn="ctr" rtl="0" fontAlgn="t">
                        <a:spcBef>
                          <a:spcPts val="0"/>
                        </a:spcBef>
                        <a:spcAft>
                          <a:spcPts val="0"/>
                        </a:spcAft>
                      </a:pPr>
                      <a:r>
                        <a:rPr lang="en-US" sz="2400" b="0" i="0" u="none" strike="noStrike" dirty="0">
                          <a:solidFill>
                            <a:srgbClr val="333333"/>
                          </a:solidFill>
                          <a:effectLst/>
                          <a:latin typeface="+mn-lt"/>
                        </a:rPr>
                        <a:t>90%</a:t>
                      </a:r>
                      <a:endParaRPr lang="en-US" sz="2400" b="0" dirty="0">
                        <a:effectLst/>
                        <a:latin typeface="+mn-lt"/>
                      </a:endParaRPr>
                    </a:p>
                  </a:txBody>
                  <a:tcPr marL="63500" marR="63500" marT="63500" marB="63500"/>
                </a:tc>
                <a:extLst>
                  <a:ext uri="{0D108BD9-81ED-4DB2-BD59-A6C34878D82A}">
                    <a16:rowId xmlns:a16="http://schemas.microsoft.com/office/drawing/2014/main" val="1994569080"/>
                  </a:ext>
                </a:extLst>
              </a:tr>
              <a:tr h="614738">
                <a:tc>
                  <a:txBody>
                    <a:bodyPr/>
                    <a:lstStyle/>
                    <a:p>
                      <a:pPr algn="ctr" rtl="0" fontAlgn="t">
                        <a:spcBef>
                          <a:spcPts val="0"/>
                        </a:spcBef>
                        <a:spcAft>
                          <a:spcPts val="0"/>
                        </a:spcAft>
                      </a:pPr>
                      <a:r>
                        <a:rPr lang="en-US" sz="2400" b="0" i="0" u="none" strike="noStrike" dirty="0">
                          <a:solidFill>
                            <a:srgbClr val="333333"/>
                          </a:solidFill>
                          <a:effectLst/>
                          <a:latin typeface="+mn-lt"/>
                        </a:rPr>
                        <a:t>10-15</a:t>
                      </a:r>
                      <a:endParaRPr lang="en-US" sz="2400" b="0" dirty="0">
                        <a:effectLst/>
                        <a:latin typeface="+mn-lt"/>
                      </a:endParaRPr>
                    </a:p>
                  </a:txBody>
                  <a:tcPr marL="63500" marR="63500" marT="63500" marB="63500"/>
                </a:tc>
                <a:tc>
                  <a:txBody>
                    <a:bodyPr/>
                    <a:lstStyle/>
                    <a:p>
                      <a:pPr algn="ctr" rtl="0" fontAlgn="t">
                        <a:spcBef>
                          <a:spcPts val="0"/>
                        </a:spcBef>
                        <a:spcAft>
                          <a:spcPts val="0"/>
                        </a:spcAft>
                      </a:pPr>
                      <a:r>
                        <a:rPr lang="en-US" sz="2400" b="0" i="0" u="none" strike="noStrike" dirty="0">
                          <a:solidFill>
                            <a:srgbClr val="333333"/>
                          </a:solidFill>
                          <a:effectLst/>
                          <a:latin typeface="+mn-lt"/>
                        </a:rPr>
                        <a:t>75%</a:t>
                      </a:r>
                      <a:endParaRPr lang="en-US" sz="2400" b="0" dirty="0">
                        <a:effectLst/>
                        <a:latin typeface="+mn-lt"/>
                      </a:endParaRPr>
                    </a:p>
                  </a:txBody>
                  <a:tcPr marL="63500" marR="63500" marT="63500" marB="63500"/>
                </a:tc>
                <a:extLst>
                  <a:ext uri="{0D108BD9-81ED-4DB2-BD59-A6C34878D82A}">
                    <a16:rowId xmlns:a16="http://schemas.microsoft.com/office/drawing/2014/main" val="2974416041"/>
                  </a:ext>
                </a:extLst>
              </a:tr>
              <a:tr h="614738">
                <a:tc>
                  <a:txBody>
                    <a:bodyPr/>
                    <a:lstStyle/>
                    <a:p>
                      <a:pPr algn="ctr" rtl="0" fontAlgn="t">
                        <a:spcBef>
                          <a:spcPts val="0"/>
                        </a:spcBef>
                        <a:spcAft>
                          <a:spcPts val="0"/>
                        </a:spcAft>
                      </a:pPr>
                      <a:r>
                        <a:rPr lang="en-US" sz="2400" b="0" i="0" u="none" strike="noStrike" dirty="0">
                          <a:solidFill>
                            <a:srgbClr val="333333"/>
                          </a:solidFill>
                          <a:effectLst/>
                          <a:latin typeface="+mn-lt"/>
                        </a:rPr>
                        <a:t>5-10</a:t>
                      </a:r>
                      <a:endParaRPr lang="en-US" sz="2400" b="0" dirty="0">
                        <a:effectLst/>
                        <a:latin typeface="+mn-lt"/>
                      </a:endParaRPr>
                    </a:p>
                  </a:txBody>
                  <a:tcPr marL="63500" marR="63500" marT="63500" marB="63500"/>
                </a:tc>
                <a:tc>
                  <a:txBody>
                    <a:bodyPr/>
                    <a:lstStyle/>
                    <a:p>
                      <a:pPr algn="ctr" rtl="0" fontAlgn="t">
                        <a:spcBef>
                          <a:spcPts val="0"/>
                        </a:spcBef>
                        <a:spcAft>
                          <a:spcPts val="0"/>
                        </a:spcAft>
                      </a:pPr>
                      <a:r>
                        <a:rPr lang="en-US" sz="2400" b="0" i="0" u="none" strike="noStrike" dirty="0">
                          <a:solidFill>
                            <a:srgbClr val="333333"/>
                          </a:solidFill>
                          <a:effectLst/>
                          <a:latin typeface="+mn-lt"/>
                        </a:rPr>
                        <a:t>60%</a:t>
                      </a:r>
                      <a:endParaRPr lang="en-US" sz="2400" b="0" dirty="0">
                        <a:effectLst/>
                        <a:latin typeface="+mn-lt"/>
                      </a:endParaRPr>
                    </a:p>
                  </a:txBody>
                  <a:tcPr marL="63500" marR="63500" marT="63500" marB="63500"/>
                </a:tc>
                <a:extLst>
                  <a:ext uri="{0D108BD9-81ED-4DB2-BD59-A6C34878D82A}">
                    <a16:rowId xmlns:a16="http://schemas.microsoft.com/office/drawing/2014/main" val="801761288"/>
                  </a:ext>
                </a:extLst>
              </a:tr>
              <a:tr h="614738">
                <a:tc>
                  <a:txBody>
                    <a:bodyPr/>
                    <a:lstStyle/>
                    <a:p>
                      <a:pPr algn="ctr" rtl="0" fontAlgn="t">
                        <a:spcBef>
                          <a:spcPts val="0"/>
                        </a:spcBef>
                        <a:spcAft>
                          <a:spcPts val="0"/>
                        </a:spcAft>
                      </a:pPr>
                      <a:r>
                        <a:rPr lang="en-US" sz="2400" b="0" i="0" u="none" strike="noStrike" dirty="0">
                          <a:solidFill>
                            <a:srgbClr val="333333"/>
                          </a:solidFill>
                          <a:effectLst/>
                          <a:latin typeface="+mn-lt"/>
                        </a:rPr>
                        <a:t>&lt;5</a:t>
                      </a:r>
                      <a:endParaRPr lang="en-US" sz="2400" b="0" dirty="0">
                        <a:effectLst/>
                        <a:latin typeface="+mn-lt"/>
                      </a:endParaRPr>
                    </a:p>
                  </a:txBody>
                  <a:tcPr marL="63500" marR="63500" marT="63500" marB="63500"/>
                </a:tc>
                <a:tc>
                  <a:txBody>
                    <a:bodyPr/>
                    <a:lstStyle/>
                    <a:p>
                      <a:pPr algn="ctr" rtl="0" fontAlgn="t">
                        <a:spcBef>
                          <a:spcPts val="0"/>
                        </a:spcBef>
                        <a:spcAft>
                          <a:spcPts val="0"/>
                        </a:spcAft>
                      </a:pPr>
                      <a:r>
                        <a:rPr lang="en-US" sz="2400" b="0" i="0" u="none" strike="noStrike" dirty="0">
                          <a:solidFill>
                            <a:srgbClr val="333333"/>
                          </a:solidFill>
                          <a:effectLst/>
                          <a:latin typeface="+mn-lt"/>
                        </a:rPr>
                        <a:t>45%</a:t>
                      </a:r>
                      <a:endParaRPr lang="en-US" sz="2400" b="0" dirty="0">
                        <a:effectLst/>
                        <a:latin typeface="+mn-lt"/>
                      </a:endParaRPr>
                    </a:p>
                  </a:txBody>
                  <a:tcPr marL="63500" marR="63500" marT="63500" marB="63500"/>
                </a:tc>
                <a:extLst>
                  <a:ext uri="{0D108BD9-81ED-4DB2-BD59-A6C34878D82A}">
                    <a16:rowId xmlns:a16="http://schemas.microsoft.com/office/drawing/2014/main" val="529548664"/>
                  </a:ext>
                </a:extLst>
              </a:tr>
            </a:tbl>
          </a:graphicData>
        </a:graphic>
      </p:graphicFrame>
    </p:spTree>
    <p:extLst>
      <p:ext uri="{BB962C8B-B14F-4D97-AF65-F5344CB8AC3E}">
        <p14:creationId xmlns:p14="http://schemas.microsoft.com/office/powerpoint/2010/main" val="1185421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47;p7">
            <a:extLst>
              <a:ext uri="{FF2B5EF4-FFF2-40B4-BE49-F238E27FC236}">
                <a16:creationId xmlns:a16="http://schemas.microsoft.com/office/drawing/2014/main" id="{DE8BCD66-DFCA-D540-95EA-EBDD783907CB}"/>
              </a:ext>
            </a:extLst>
          </p:cNvPr>
          <p:cNvSpPr txBox="1">
            <a:spLocks/>
          </p:cNvSpPr>
          <p:nvPr/>
        </p:nvSpPr>
        <p:spPr>
          <a:xfrm>
            <a:off x="5131837" y="1334279"/>
            <a:ext cx="6422373" cy="48211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3000"/>
            </a:pPr>
            <a:r>
              <a:rPr lang="en-US" sz="3200" b="1" dirty="0">
                <a:solidFill>
                  <a:srgbClr val="E84B36"/>
                </a:solidFill>
                <a:latin typeface="Arial" panose="020B0604020202020204" pitchFamily="34" charset="0"/>
                <a:ea typeface="Helvetica Neue Light"/>
                <a:cs typeface="Arial" panose="020B0604020202020204" pitchFamily="34" charset="0"/>
                <a:sym typeface="Helvetica Neue Light"/>
              </a:rPr>
              <a:t>High Level Requirements</a:t>
            </a:r>
            <a:endParaRPr lang="en-US" sz="3200" b="1" dirty="0">
              <a:solidFill>
                <a:schemeClr val="tx1"/>
              </a:solidFill>
              <a:latin typeface="Arial" panose="020B0604020202020204" pitchFamily="34" charset="0"/>
              <a:ea typeface="Helvetica Neue Light"/>
              <a:cs typeface="Arial" panose="020B0604020202020204" pitchFamily="34" charset="0"/>
              <a:sym typeface="Helvetica Neue Light"/>
            </a:endParaRPr>
          </a:p>
          <a:p>
            <a:pPr lvl="0">
              <a:buSzPts val="3000"/>
            </a:pPr>
            <a:endParaRPr lang="en-US" sz="2000" b="1" dirty="0">
              <a:solidFill>
                <a:schemeClr val="tx1"/>
              </a:solidFill>
              <a:latin typeface="Arial" panose="020B0604020202020204" pitchFamily="34" charset="0"/>
              <a:ea typeface="Helvetica Neue Light"/>
              <a:cs typeface="Arial" panose="020B0604020202020204" pitchFamily="34" charset="0"/>
              <a:sym typeface="Helvetica Neue Light"/>
            </a:endParaRPr>
          </a:p>
          <a:p>
            <a:pPr marL="457200" lvl="0" indent="-457200">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Speaker volume changes automatically in driving mode at a relative rate of 15% for a change of 5 MPH</a:t>
            </a:r>
          </a:p>
          <a:p>
            <a:pPr marL="457200" lvl="0" indent="-457200">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In stationary mode the speaker is controlled manually using buttons</a:t>
            </a:r>
          </a:p>
          <a:p>
            <a:pPr marL="457200" lvl="0" indent="-457200">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Bluetooth transmits media continuously, resulting in a change of volume based on a moving average</a:t>
            </a:r>
          </a:p>
        </p:txBody>
      </p:sp>
      <p:sp>
        <p:nvSpPr>
          <p:cNvPr id="17" name="Google Shape;145;p7">
            <a:extLst>
              <a:ext uri="{FF2B5EF4-FFF2-40B4-BE49-F238E27FC236}">
                <a16:creationId xmlns:a16="http://schemas.microsoft.com/office/drawing/2014/main" id="{B04F000C-2A6C-1F4E-9059-CA943E8662E2}"/>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sp>
        <p:nvSpPr>
          <p:cNvPr id="19" name="Google Shape;100;p1">
            <a:extLst>
              <a:ext uri="{FF2B5EF4-FFF2-40B4-BE49-F238E27FC236}">
                <a16:creationId xmlns:a16="http://schemas.microsoft.com/office/drawing/2014/main" id="{4738C6C2-7480-0C42-AA07-4E306FAB8815}"/>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chemeClr val="bg1"/>
                </a:solidFill>
                <a:ea typeface="Helvetica Neue Light"/>
                <a:cs typeface="Helvetica Neue Light"/>
                <a:sym typeface="Helvetica Neue Light"/>
              </a:rPr>
              <a:t>GRAINGER ENGINEERING</a:t>
            </a:r>
          </a:p>
        </p:txBody>
      </p:sp>
      <p:sp>
        <p:nvSpPr>
          <p:cNvPr id="20" name="Google Shape;145;p7">
            <a:extLst>
              <a:ext uri="{FF2B5EF4-FFF2-40B4-BE49-F238E27FC236}">
                <a16:creationId xmlns:a16="http://schemas.microsoft.com/office/drawing/2014/main" id="{87E23CC0-09A3-7549-AD71-4B8F0C5515AE}"/>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pic>
        <p:nvPicPr>
          <p:cNvPr id="21" name="Picture 20" descr="A close up of a logo&#10;&#10;Description automatically generated">
            <a:extLst>
              <a:ext uri="{FF2B5EF4-FFF2-40B4-BE49-F238E27FC236}">
                <a16:creationId xmlns:a16="http://schemas.microsoft.com/office/drawing/2014/main" id="{99E2755C-7CB4-6848-837E-EB326309BDB4}"/>
              </a:ext>
            </a:extLst>
          </p:cNvPr>
          <p:cNvPicPr>
            <a:picLocks noChangeAspect="1"/>
          </p:cNvPicPr>
          <p:nvPr/>
        </p:nvPicPr>
        <p:blipFill>
          <a:blip r:embed="rId3"/>
          <a:stretch>
            <a:fillRect/>
          </a:stretch>
        </p:blipFill>
        <p:spPr>
          <a:xfrm>
            <a:off x="11554210" y="228014"/>
            <a:ext cx="277906" cy="401420"/>
          </a:xfrm>
          <a:prstGeom prst="rect">
            <a:avLst/>
          </a:prstGeom>
        </p:spPr>
      </p:pic>
      <p:sp>
        <p:nvSpPr>
          <p:cNvPr id="22" name="Google Shape;100;p1">
            <a:extLst>
              <a:ext uri="{FF2B5EF4-FFF2-40B4-BE49-F238E27FC236}">
                <a16:creationId xmlns:a16="http://schemas.microsoft.com/office/drawing/2014/main" id="{E5C4797A-9E3A-5249-A095-A6C6B60647CE}"/>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Successes</a:t>
            </a:r>
            <a:endParaRPr lang="en-US" sz="2400" dirty="0">
              <a:solidFill>
                <a:schemeClr val="lt1"/>
              </a:solidFill>
              <a:latin typeface="+mn-lt"/>
              <a:ea typeface="Helvetica Neue Light"/>
              <a:cs typeface="Helvetica Neue Light"/>
              <a:sym typeface="Helvetica Neue Light"/>
            </a:endParaRPr>
          </a:p>
        </p:txBody>
      </p:sp>
      <p:sp>
        <p:nvSpPr>
          <p:cNvPr id="24" name="Google Shape;100;p1">
            <a:extLst>
              <a:ext uri="{FF2B5EF4-FFF2-40B4-BE49-F238E27FC236}">
                <a16:creationId xmlns:a16="http://schemas.microsoft.com/office/drawing/2014/main" id="{C693EA1E-552D-704F-99DB-28A94B90F3C3}"/>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ELECTRICAL &amp; COMPUTER ENGINEERING</a:t>
            </a:r>
          </a:p>
        </p:txBody>
      </p:sp>
      <p:pic>
        <p:nvPicPr>
          <p:cNvPr id="3" name="Picture 2" descr="Diagram&#10;&#10;Description automatically generated">
            <a:extLst>
              <a:ext uri="{FF2B5EF4-FFF2-40B4-BE49-F238E27FC236}">
                <a16:creationId xmlns:a16="http://schemas.microsoft.com/office/drawing/2014/main" id="{33C391F2-06EC-28ED-957E-EF19F5A9FF28}"/>
              </a:ext>
            </a:extLst>
          </p:cNvPr>
          <p:cNvPicPr>
            <a:picLocks noChangeAspect="1"/>
          </p:cNvPicPr>
          <p:nvPr/>
        </p:nvPicPr>
        <p:blipFill>
          <a:blip r:embed="rId4"/>
          <a:stretch>
            <a:fillRect/>
          </a:stretch>
        </p:blipFill>
        <p:spPr>
          <a:xfrm>
            <a:off x="431192" y="1231450"/>
            <a:ext cx="4356660" cy="4821102"/>
          </a:xfrm>
          <a:prstGeom prst="rect">
            <a:avLst/>
          </a:prstGeom>
        </p:spPr>
      </p:pic>
    </p:spTree>
    <p:extLst>
      <p:ext uri="{BB962C8B-B14F-4D97-AF65-F5344CB8AC3E}">
        <p14:creationId xmlns:p14="http://schemas.microsoft.com/office/powerpoint/2010/main" val="235653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47;p7">
            <a:extLst>
              <a:ext uri="{FF2B5EF4-FFF2-40B4-BE49-F238E27FC236}">
                <a16:creationId xmlns:a16="http://schemas.microsoft.com/office/drawing/2014/main" id="{DE8BCD66-DFCA-D540-95EA-EBDD783907CB}"/>
              </a:ext>
            </a:extLst>
          </p:cNvPr>
          <p:cNvSpPr txBox="1">
            <a:spLocks/>
          </p:cNvSpPr>
          <p:nvPr/>
        </p:nvSpPr>
        <p:spPr>
          <a:xfrm>
            <a:off x="5131837" y="1334279"/>
            <a:ext cx="6422373" cy="48211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lvl="0" indent="-342900">
              <a:lnSpc>
                <a:spcPct val="200000"/>
              </a:lnSpc>
              <a:buSzPts val="30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342900" lvl="0" indent="-34290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Implementing stereo sound</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Sensitivity of accelerometer for low speeds</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Debugging PCB</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Frying development boards for ESP32</a:t>
            </a:r>
          </a:p>
          <a:p>
            <a:pPr lvl="0">
              <a:buSzPts val="3000"/>
            </a:pPr>
            <a:endParaRPr lang="en-US" sz="1800" b="1" dirty="0">
              <a:solidFill>
                <a:schemeClr val="tx1"/>
              </a:solidFill>
              <a:latin typeface="Arial" panose="020B0604020202020204" pitchFamily="34" charset="0"/>
              <a:cs typeface="Arial" panose="020B0604020202020204" pitchFamily="34" charset="0"/>
            </a:endParaRPr>
          </a:p>
        </p:txBody>
      </p:sp>
      <p:sp>
        <p:nvSpPr>
          <p:cNvPr id="17" name="Google Shape;145;p7">
            <a:extLst>
              <a:ext uri="{FF2B5EF4-FFF2-40B4-BE49-F238E27FC236}">
                <a16:creationId xmlns:a16="http://schemas.microsoft.com/office/drawing/2014/main" id="{B04F000C-2A6C-1F4E-9059-CA943E8662E2}"/>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sp>
        <p:nvSpPr>
          <p:cNvPr id="19" name="Google Shape;100;p1">
            <a:extLst>
              <a:ext uri="{FF2B5EF4-FFF2-40B4-BE49-F238E27FC236}">
                <a16:creationId xmlns:a16="http://schemas.microsoft.com/office/drawing/2014/main" id="{4738C6C2-7480-0C42-AA07-4E306FAB8815}"/>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chemeClr val="bg1"/>
                </a:solidFill>
                <a:ea typeface="Helvetica Neue Light"/>
                <a:cs typeface="Helvetica Neue Light"/>
                <a:sym typeface="Helvetica Neue Light"/>
              </a:rPr>
              <a:t>GRAINGER ENGINEERING</a:t>
            </a:r>
          </a:p>
        </p:txBody>
      </p:sp>
      <p:sp>
        <p:nvSpPr>
          <p:cNvPr id="20" name="Google Shape;145;p7">
            <a:extLst>
              <a:ext uri="{FF2B5EF4-FFF2-40B4-BE49-F238E27FC236}">
                <a16:creationId xmlns:a16="http://schemas.microsoft.com/office/drawing/2014/main" id="{87E23CC0-09A3-7549-AD71-4B8F0C5515AE}"/>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pic>
        <p:nvPicPr>
          <p:cNvPr id="21" name="Picture 20" descr="A close up of a logo&#10;&#10;Description automatically generated">
            <a:extLst>
              <a:ext uri="{FF2B5EF4-FFF2-40B4-BE49-F238E27FC236}">
                <a16:creationId xmlns:a16="http://schemas.microsoft.com/office/drawing/2014/main" id="{99E2755C-7CB4-6848-837E-EB326309BDB4}"/>
              </a:ext>
            </a:extLst>
          </p:cNvPr>
          <p:cNvPicPr>
            <a:picLocks noChangeAspect="1"/>
          </p:cNvPicPr>
          <p:nvPr/>
        </p:nvPicPr>
        <p:blipFill>
          <a:blip r:embed="rId3"/>
          <a:stretch>
            <a:fillRect/>
          </a:stretch>
        </p:blipFill>
        <p:spPr>
          <a:xfrm>
            <a:off x="11554210" y="228014"/>
            <a:ext cx="277906" cy="401420"/>
          </a:xfrm>
          <a:prstGeom prst="rect">
            <a:avLst/>
          </a:prstGeom>
        </p:spPr>
      </p:pic>
      <p:sp>
        <p:nvSpPr>
          <p:cNvPr id="22" name="Google Shape;100;p1">
            <a:extLst>
              <a:ext uri="{FF2B5EF4-FFF2-40B4-BE49-F238E27FC236}">
                <a16:creationId xmlns:a16="http://schemas.microsoft.com/office/drawing/2014/main" id="{E5C4797A-9E3A-5249-A095-A6C6B60647CE}"/>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Challenges</a:t>
            </a:r>
            <a:endParaRPr lang="en-US" sz="2400" dirty="0">
              <a:solidFill>
                <a:schemeClr val="lt1"/>
              </a:solidFill>
              <a:latin typeface="+mn-lt"/>
              <a:ea typeface="Helvetica Neue Light"/>
              <a:cs typeface="Helvetica Neue Light"/>
              <a:sym typeface="Helvetica Neue Light"/>
            </a:endParaRPr>
          </a:p>
        </p:txBody>
      </p:sp>
      <p:sp>
        <p:nvSpPr>
          <p:cNvPr id="24" name="Google Shape;100;p1">
            <a:extLst>
              <a:ext uri="{FF2B5EF4-FFF2-40B4-BE49-F238E27FC236}">
                <a16:creationId xmlns:a16="http://schemas.microsoft.com/office/drawing/2014/main" id="{C693EA1E-552D-704F-99DB-28A94B90F3C3}"/>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ELECTRICAL &amp; COMPUTER ENGINEERING</a:t>
            </a:r>
          </a:p>
        </p:txBody>
      </p:sp>
      <p:pic>
        <p:nvPicPr>
          <p:cNvPr id="3" name="Graphic 2" descr="Hurdle with solid fill">
            <a:extLst>
              <a:ext uri="{FF2B5EF4-FFF2-40B4-BE49-F238E27FC236}">
                <a16:creationId xmlns:a16="http://schemas.microsoft.com/office/drawing/2014/main" id="{9FDFCC52-5CF5-FE2B-CC35-9774EBBD93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6807" y="3556594"/>
            <a:ext cx="2235214" cy="2235214"/>
          </a:xfrm>
          <a:prstGeom prst="rect">
            <a:avLst/>
          </a:prstGeom>
        </p:spPr>
      </p:pic>
      <p:pic>
        <p:nvPicPr>
          <p:cNvPr id="7" name="Graphic 6" descr="Puzzle with solid fill">
            <a:extLst>
              <a:ext uri="{FF2B5EF4-FFF2-40B4-BE49-F238E27FC236}">
                <a16:creationId xmlns:a16="http://schemas.microsoft.com/office/drawing/2014/main" id="{9D99A842-F7B5-2571-1DA3-BFD5FA55C2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5789" y="1442860"/>
            <a:ext cx="1986140" cy="1986140"/>
          </a:xfrm>
          <a:prstGeom prst="rect">
            <a:avLst/>
          </a:prstGeom>
        </p:spPr>
      </p:pic>
    </p:spTree>
    <p:extLst>
      <p:ext uri="{BB962C8B-B14F-4D97-AF65-F5344CB8AC3E}">
        <p14:creationId xmlns:p14="http://schemas.microsoft.com/office/powerpoint/2010/main" val="4140044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8" name="Google Shape;145;p7">
            <a:extLst>
              <a:ext uri="{FF2B5EF4-FFF2-40B4-BE49-F238E27FC236}">
                <a16:creationId xmlns:a16="http://schemas.microsoft.com/office/drawing/2014/main" id="{DBD98685-E6DB-4548-992F-86EFC1B6F03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sp>
        <p:nvSpPr>
          <p:cNvPr id="20" name="Google Shape;100;p1">
            <a:extLst>
              <a:ext uri="{FF2B5EF4-FFF2-40B4-BE49-F238E27FC236}">
                <a16:creationId xmlns:a16="http://schemas.microsoft.com/office/drawing/2014/main" id="{B922E6F9-2383-DE41-BF46-8C23337DD107}"/>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chemeClr val="bg1"/>
                </a:solidFill>
                <a:ea typeface="Helvetica Neue Light"/>
                <a:cs typeface="Helvetica Neue Light"/>
                <a:sym typeface="Helvetica Neue Light"/>
              </a:rPr>
              <a:t>GRAINGER ENGINEERING</a:t>
            </a:r>
          </a:p>
        </p:txBody>
      </p:sp>
      <p:sp>
        <p:nvSpPr>
          <p:cNvPr id="21" name="Google Shape;145;p7">
            <a:extLst>
              <a:ext uri="{FF2B5EF4-FFF2-40B4-BE49-F238E27FC236}">
                <a16:creationId xmlns:a16="http://schemas.microsoft.com/office/drawing/2014/main" id="{614C97B7-5CDB-E748-9964-18DA2B80CC66}"/>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pic>
        <p:nvPicPr>
          <p:cNvPr id="22" name="Picture 21" descr="A close up of a logo&#10;&#10;Description automatically generated">
            <a:extLst>
              <a:ext uri="{FF2B5EF4-FFF2-40B4-BE49-F238E27FC236}">
                <a16:creationId xmlns:a16="http://schemas.microsoft.com/office/drawing/2014/main" id="{5D9EC8C9-6293-D94F-BB71-5442E3339467}"/>
              </a:ext>
            </a:extLst>
          </p:cNvPr>
          <p:cNvPicPr>
            <a:picLocks noChangeAspect="1"/>
          </p:cNvPicPr>
          <p:nvPr/>
        </p:nvPicPr>
        <p:blipFill>
          <a:blip r:embed="rId3"/>
          <a:stretch>
            <a:fillRect/>
          </a:stretch>
        </p:blipFill>
        <p:spPr>
          <a:xfrm>
            <a:off x="11554210" y="228014"/>
            <a:ext cx="277906" cy="401420"/>
          </a:xfrm>
          <a:prstGeom prst="rect">
            <a:avLst/>
          </a:prstGeom>
        </p:spPr>
      </p:pic>
      <p:sp>
        <p:nvSpPr>
          <p:cNvPr id="23" name="Google Shape;100;p1">
            <a:extLst>
              <a:ext uri="{FF2B5EF4-FFF2-40B4-BE49-F238E27FC236}">
                <a16:creationId xmlns:a16="http://schemas.microsoft.com/office/drawing/2014/main" id="{85A69606-3816-5244-A5CD-EC3EA84F3070}"/>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Problem</a:t>
            </a:r>
            <a:endParaRPr lang="en-US" sz="2400" dirty="0">
              <a:solidFill>
                <a:schemeClr val="lt1"/>
              </a:solidFill>
              <a:latin typeface="+mn-lt"/>
              <a:ea typeface="Helvetica Neue Light"/>
              <a:cs typeface="Helvetica Neue Light"/>
              <a:sym typeface="Helvetica Neue Light"/>
            </a:endParaRPr>
          </a:p>
        </p:txBody>
      </p:sp>
      <p:sp>
        <p:nvSpPr>
          <p:cNvPr id="15" name="Google Shape;100;p1">
            <a:extLst>
              <a:ext uri="{FF2B5EF4-FFF2-40B4-BE49-F238E27FC236}">
                <a16:creationId xmlns:a16="http://schemas.microsoft.com/office/drawing/2014/main" id="{2582C0C7-CB7D-9745-A567-B540D621135D}"/>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ELECTRICAL &amp; COMPUTER ENGINEERING</a:t>
            </a:r>
          </a:p>
        </p:txBody>
      </p:sp>
      <p:sp>
        <p:nvSpPr>
          <p:cNvPr id="10" name="TextBox 9">
            <a:extLst>
              <a:ext uri="{FF2B5EF4-FFF2-40B4-BE49-F238E27FC236}">
                <a16:creationId xmlns:a16="http://schemas.microsoft.com/office/drawing/2014/main" id="{2237A718-4F90-24ED-B5BC-6E7DCE8FA38C}"/>
              </a:ext>
            </a:extLst>
          </p:cNvPr>
          <p:cNvSpPr txBox="1"/>
          <p:nvPr/>
        </p:nvSpPr>
        <p:spPr>
          <a:xfrm>
            <a:off x="703540" y="3905997"/>
            <a:ext cx="4430125" cy="892552"/>
          </a:xfrm>
          <a:prstGeom prst="rect">
            <a:avLst/>
          </a:prstGeom>
          <a:noFill/>
        </p:spPr>
        <p:txBody>
          <a:bodyPr wrap="square">
            <a:spAutoFit/>
          </a:bodyPr>
          <a:lstStyle/>
          <a:p>
            <a:pPr algn="ctr">
              <a:spcAft>
                <a:spcPts val="1200"/>
              </a:spcAft>
            </a:pPr>
            <a:r>
              <a:rPr lang="en-US" sz="2600" i="1" dirty="0">
                <a:latin typeface="Arial" panose="020B0604020202020204" pitchFamily="34" charset="0"/>
                <a:cs typeface="Arial" panose="020B0604020202020204" pitchFamily="34" charset="0"/>
              </a:rPr>
              <a:t>Distracted driving is an issue for everyone using the roads</a:t>
            </a:r>
          </a:p>
        </p:txBody>
      </p:sp>
      <p:sp>
        <p:nvSpPr>
          <p:cNvPr id="11" name="TextBox 10">
            <a:extLst>
              <a:ext uri="{FF2B5EF4-FFF2-40B4-BE49-F238E27FC236}">
                <a16:creationId xmlns:a16="http://schemas.microsoft.com/office/drawing/2014/main" id="{67D20E6B-163C-AE04-C17B-5F310A1E1E73}"/>
              </a:ext>
            </a:extLst>
          </p:cNvPr>
          <p:cNvSpPr txBox="1"/>
          <p:nvPr/>
        </p:nvSpPr>
        <p:spPr>
          <a:xfrm>
            <a:off x="7058337" y="3905997"/>
            <a:ext cx="4041648" cy="892552"/>
          </a:xfrm>
          <a:prstGeom prst="rect">
            <a:avLst/>
          </a:prstGeom>
          <a:noFill/>
        </p:spPr>
        <p:txBody>
          <a:bodyPr wrap="square">
            <a:spAutoFit/>
          </a:bodyPr>
          <a:lstStyle/>
          <a:p>
            <a:pPr algn="ctr">
              <a:spcAft>
                <a:spcPts val="1200"/>
              </a:spcAft>
            </a:pPr>
            <a:r>
              <a:rPr lang="en-US" sz="2600" i="1" dirty="0">
                <a:latin typeface="Arial" panose="020B0604020202020204" pitchFamily="34" charset="0"/>
                <a:cs typeface="Arial" panose="020B0604020202020204" pitchFamily="34" charset="0"/>
              </a:rPr>
              <a:t>Playing music in the car while driving is a hassle</a:t>
            </a:r>
          </a:p>
        </p:txBody>
      </p:sp>
      <p:pic>
        <p:nvPicPr>
          <p:cNvPr id="13" name="Graphic 12" descr="Car with solid fill">
            <a:extLst>
              <a:ext uri="{FF2B5EF4-FFF2-40B4-BE49-F238E27FC236}">
                <a16:creationId xmlns:a16="http://schemas.microsoft.com/office/drawing/2014/main" id="{3B2C5668-D571-409B-9AC1-B67A3F19F4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01548" y="1806827"/>
            <a:ext cx="2290352" cy="2290352"/>
          </a:xfrm>
          <a:prstGeom prst="rect">
            <a:avLst/>
          </a:prstGeom>
        </p:spPr>
      </p:pic>
      <p:pic>
        <p:nvPicPr>
          <p:cNvPr id="16" name="Graphic 15" descr="Radio outline">
            <a:extLst>
              <a:ext uri="{FF2B5EF4-FFF2-40B4-BE49-F238E27FC236}">
                <a16:creationId xmlns:a16="http://schemas.microsoft.com/office/drawing/2014/main" id="{A8818935-963B-ADED-ED8D-8195A6176B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93674" y="1576313"/>
            <a:ext cx="2286000" cy="2286000"/>
          </a:xfrm>
          <a:prstGeom prst="rect">
            <a:avLst/>
          </a:prstGeom>
        </p:spPr>
      </p:pic>
    </p:spTree>
    <p:extLst>
      <p:ext uri="{BB962C8B-B14F-4D97-AF65-F5344CB8AC3E}">
        <p14:creationId xmlns:p14="http://schemas.microsoft.com/office/powerpoint/2010/main" val="204233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7;p7">
            <a:extLst>
              <a:ext uri="{FF2B5EF4-FFF2-40B4-BE49-F238E27FC236}">
                <a16:creationId xmlns:a16="http://schemas.microsoft.com/office/drawing/2014/main" id="{34589D94-E31C-4C43-85E8-77C5C3CC079F}"/>
              </a:ext>
            </a:extLst>
          </p:cNvPr>
          <p:cNvSpPr txBox="1">
            <a:spLocks/>
          </p:cNvSpPr>
          <p:nvPr/>
        </p:nvSpPr>
        <p:spPr>
          <a:xfrm>
            <a:off x="376808" y="1334279"/>
            <a:ext cx="6422373" cy="48211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lvl="0" indent="-34290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Improve the user interface of our product</a:t>
            </a:r>
          </a:p>
          <a:p>
            <a:pPr marL="342900" lvl="0" indent="-34290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Invest in higher quality parts </a:t>
            </a:r>
          </a:p>
          <a:p>
            <a:pPr marL="342900" lvl="0" indent="-34290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Implement stereo sound</a:t>
            </a:r>
          </a:p>
          <a:p>
            <a:pPr marL="342900" lvl="0" indent="-34290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Would modify our approach earlier</a:t>
            </a:r>
          </a:p>
          <a:p>
            <a:pPr lvl="0">
              <a:lnSpc>
                <a:spcPct val="200000"/>
              </a:lnSpc>
              <a:buSzPts val="3000"/>
            </a:pPr>
            <a:endParaRPr lang="en-US" sz="2400" dirty="0">
              <a:solidFill>
                <a:schemeClr val="tx1"/>
              </a:solidFill>
              <a:latin typeface="Arial" panose="020B0604020202020204" pitchFamily="34" charset="0"/>
              <a:cs typeface="Arial" panose="020B0604020202020204" pitchFamily="34" charset="0"/>
            </a:endParaRPr>
          </a:p>
          <a:p>
            <a:pPr lvl="0">
              <a:lnSpc>
                <a:spcPct val="200000"/>
              </a:lnSpc>
              <a:buSzPts val="3000"/>
            </a:pPr>
            <a:endParaRPr lang="en-US" sz="2400" dirty="0">
              <a:solidFill>
                <a:schemeClr val="tx1"/>
              </a:solidFill>
              <a:latin typeface="Arial" panose="020B0604020202020204" pitchFamily="34" charset="0"/>
              <a:cs typeface="Arial" panose="020B0604020202020204" pitchFamily="34" charset="0"/>
            </a:endParaRPr>
          </a:p>
        </p:txBody>
      </p:sp>
      <p:sp>
        <p:nvSpPr>
          <p:cNvPr id="5" name="Google Shape;145;p7">
            <a:extLst>
              <a:ext uri="{FF2B5EF4-FFF2-40B4-BE49-F238E27FC236}">
                <a16:creationId xmlns:a16="http://schemas.microsoft.com/office/drawing/2014/main" id="{A5990805-D55C-D141-9C25-00FC63B2B2A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sp>
        <p:nvSpPr>
          <p:cNvPr id="7" name="Google Shape;100;p1">
            <a:extLst>
              <a:ext uri="{FF2B5EF4-FFF2-40B4-BE49-F238E27FC236}">
                <a16:creationId xmlns:a16="http://schemas.microsoft.com/office/drawing/2014/main" id="{BF294751-97AB-B140-81FC-C65E2B3A3FE9}"/>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chemeClr val="bg1"/>
                </a:solidFill>
                <a:ea typeface="Helvetica Neue Light"/>
                <a:cs typeface="Helvetica Neue Light"/>
                <a:sym typeface="Helvetica Neue Light"/>
              </a:rPr>
              <a:t>GRAINGER ENGINEERING</a:t>
            </a:r>
          </a:p>
        </p:txBody>
      </p:sp>
      <p:sp>
        <p:nvSpPr>
          <p:cNvPr id="8" name="Google Shape;145;p7">
            <a:extLst>
              <a:ext uri="{FF2B5EF4-FFF2-40B4-BE49-F238E27FC236}">
                <a16:creationId xmlns:a16="http://schemas.microsoft.com/office/drawing/2014/main" id="{A4374BAA-E127-8545-B405-EA8FB4C6A15C}"/>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pic>
        <p:nvPicPr>
          <p:cNvPr id="9" name="Picture 8" descr="A close up of a logo&#10;&#10;Description automatically generated">
            <a:extLst>
              <a:ext uri="{FF2B5EF4-FFF2-40B4-BE49-F238E27FC236}">
                <a16:creationId xmlns:a16="http://schemas.microsoft.com/office/drawing/2014/main" id="{2527AF1E-73E7-604E-AE15-C8548E98178E}"/>
              </a:ext>
            </a:extLst>
          </p:cNvPr>
          <p:cNvPicPr>
            <a:picLocks noChangeAspect="1"/>
          </p:cNvPicPr>
          <p:nvPr/>
        </p:nvPicPr>
        <p:blipFill>
          <a:blip r:embed="rId3"/>
          <a:stretch>
            <a:fillRect/>
          </a:stretch>
        </p:blipFill>
        <p:spPr>
          <a:xfrm>
            <a:off x="11554210" y="228014"/>
            <a:ext cx="277906" cy="401420"/>
          </a:xfrm>
          <a:prstGeom prst="rect">
            <a:avLst/>
          </a:prstGeom>
        </p:spPr>
      </p:pic>
      <p:sp>
        <p:nvSpPr>
          <p:cNvPr id="10" name="Google Shape;100;p1">
            <a:extLst>
              <a:ext uri="{FF2B5EF4-FFF2-40B4-BE49-F238E27FC236}">
                <a16:creationId xmlns:a16="http://schemas.microsoft.com/office/drawing/2014/main" id="{D308366C-A314-5F49-8914-5EAAE7B54785}"/>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Outlook and Improvements</a:t>
            </a:r>
            <a:endParaRPr lang="en-US" sz="2400" dirty="0">
              <a:solidFill>
                <a:schemeClr val="lt1"/>
              </a:solidFill>
              <a:latin typeface="+mn-lt"/>
              <a:ea typeface="Helvetica Neue Light"/>
              <a:cs typeface="Helvetica Neue Light"/>
              <a:sym typeface="Helvetica Neue Light"/>
            </a:endParaRPr>
          </a:p>
        </p:txBody>
      </p:sp>
      <p:sp>
        <p:nvSpPr>
          <p:cNvPr id="16" name="Google Shape;100;p1">
            <a:extLst>
              <a:ext uri="{FF2B5EF4-FFF2-40B4-BE49-F238E27FC236}">
                <a16:creationId xmlns:a16="http://schemas.microsoft.com/office/drawing/2014/main" id="{103417F3-95FA-8647-84DF-0871E6CC6BB6}"/>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ELECTRICAL &amp; COMPUTER ENGINEERING</a:t>
            </a:r>
          </a:p>
        </p:txBody>
      </p:sp>
      <p:pic>
        <p:nvPicPr>
          <p:cNvPr id="11" name="Graphic 10" descr="Binoculars with solid fill">
            <a:extLst>
              <a:ext uri="{FF2B5EF4-FFF2-40B4-BE49-F238E27FC236}">
                <a16:creationId xmlns:a16="http://schemas.microsoft.com/office/drawing/2014/main" id="{1C521CCA-47F9-A014-C134-4D26155AF5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26405" y="3613025"/>
            <a:ext cx="2415209" cy="2415209"/>
          </a:xfrm>
          <a:prstGeom prst="rect">
            <a:avLst/>
          </a:prstGeom>
        </p:spPr>
      </p:pic>
      <p:pic>
        <p:nvPicPr>
          <p:cNvPr id="13" name="Graphic 12" descr="Tools with solid fill">
            <a:extLst>
              <a:ext uri="{FF2B5EF4-FFF2-40B4-BE49-F238E27FC236}">
                <a16:creationId xmlns:a16="http://schemas.microsoft.com/office/drawing/2014/main" id="{085C2966-724A-561E-7CAC-FCE446523C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54227" y="1580416"/>
            <a:ext cx="2032609" cy="2032609"/>
          </a:xfrm>
          <a:prstGeom prst="rect">
            <a:avLst/>
          </a:prstGeom>
        </p:spPr>
      </p:pic>
    </p:spTree>
    <p:extLst>
      <p:ext uri="{BB962C8B-B14F-4D97-AF65-F5344CB8AC3E}">
        <p14:creationId xmlns:p14="http://schemas.microsoft.com/office/powerpoint/2010/main" val="203139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7;p7">
            <a:extLst>
              <a:ext uri="{FF2B5EF4-FFF2-40B4-BE49-F238E27FC236}">
                <a16:creationId xmlns:a16="http://schemas.microsoft.com/office/drawing/2014/main" id="{34589D94-E31C-4C43-85E8-77C5C3CC079F}"/>
              </a:ext>
            </a:extLst>
          </p:cNvPr>
          <p:cNvSpPr txBox="1">
            <a:spLocks/>
          </p:cNvSpPr>
          <p:nvPr/>
        </p:nvSpPr>
        <p:spPr>
          <a:xfrm>
            <a:off x="376808" y="1334279"/>
            <a:ext cx="6422373" cy="48211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lvl="0" indent="-342900">
              <a:lnSpc>
                <a:spcPct val="200000"/>
              </a:lnSpc>
              <a:buSzPts val="30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342900" lvl="0" indent="-34290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Volume stays at appropriate levels</a:t>
            </a:r>
          </a:p>
          <a:p>
            <a:pPr marL="342900" lvl="0" indent="-34290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Minimal interface reduces distractions</a:t>
            </a:r>
          </a:p>
          <a:p>
            <a:pPr marL="342900" lvl="0" indent="-34290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Mode button keeps user focused on task</a:t>
            </a:r>
          </a:p>
        </p:txBody>
      </p:sp>
      <p:sp>
        <p:nvSpPr>
          <p:cNvPr id="5" name="Google Shape;145;p7">
            <a:extLst>
              <a:ext uri="{FF2B5EF4-FFF2-40B4-BE49-F238E27FC236}">
                <a16:creationId xmlns:a16="http://schemas.microsoft.com/office/drawing/2014/main" id="{A5990805-D55C-D141-9C25-00FC63B2B2A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sp>
        <p:nvSpPr>
          <p:cNvPr id="7" name="Google Shape;100;p1">
            <a:extLst>
              <a:ext uri="{FF2B5EF4-FFF2-40B4-BE49-F238E27FC236}">
                <a16:creationId xmlns:a16="http://schemas.microsoft.com/office/drawing/2014/main" id="{BF294751-97AB-B140-81FC-C65E2B3A3FE9}"/>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chemeClr val="bg1"/>
                </a:solidFill>
                <a:ea typeface="Helvetica Neue Light"/>
                <a:cs typeface="Helvetica Neue Light"/>
                <a:sym typeface="Helvetica Neue Light"/>
              </a:rPr>
              <a:t>GRAINGER ENGINEERING</a:t>
            </a:r>
          </a:p>
        </p:txBody>
      </p:sp>
      <p:sp>
        <p:nvSpPr>
          <p:cNvPr id="8" name="Google Shape;145;p7">
            <a:extLst>
              <a:ext uri="{FF2B5EF4-FFF2-40B4-BE49-F238E27FC236}">
                <a16:creationId xmlns:a16="http://schemas.microsoft.com/office/drawing/2014/main" id="{A4374BAA-E127-8545-B405-EA8FB4C6A15C}"/>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pic>
        <p:nvPicPr>
          <p:cNvPr id="9" name="Picture 8" descr="A close up of a logo&#10;&#10;Description automatically generated">
            <a:extLst>
              <a:ext uri="{FF2B5EF4-FFF2-40B4-BE49-F238E27FC236}">
                <a16:creationId xmlns:a16="http://schemas.microsoft.com/office/drawing/2014/main" id="{2527AF1E-73E7-604E-AE15-C8548E98178E}"/>
              </a:ext>
            </a:extLst>
          </p:cNvPr>
          <p:cNvPicPr>
            <a:picLocks noChangeAspect="1"/>
          </p:cNvPicPr>
          <p:nvPr/>
        </p:nvPicPr>
        <p:blipFill>
          <a:blip r:embed="rId3"/>
          <a:stretch>
            <a:fillRect/>
          </a:stretch>
        </p:blipFill>
        <p:spPr>
          <a:xfrm>
            <a:off x="11554210" y="228014"/>
            <a:ext cx="277906" cy="401420"/>
          </a:xfrm>
          <a:prstGeom prst="rect">
            <a:avLst/>
          </a:prstGeom>
        </p:spPr>
      </p:pic>
      <p:sp>
        <p:nvSpPr>
          <p:cNvPr id="10" name="Google Shape;100;p1">
            <a:extLst>
              <a:ext uri="{FF2B5EF4-FFF2-40B4-BE49-F238E27FC236}">
                <a16:creationId xmlns:a16="http://schemas.microsoft.com/office/drawing/2014/main" id="{D308366C-A314-5F49-8914-5EAAE7B54785}"/>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Ethics</a:t>
            </a:r>
            <a:endParaRPr lang="en-US" sz="2400" dirty="0">
              <a:solidFill>
                <a:schemeClr val="lt1"/>
              </a:solidFill>
              <a:latin typeface="+mn-lt"/>
              <a:ea typeface="Helvetica Neue Light"/>
              <a:cs typeface="Helvetica Neue Light"/>
              <a:sym typeface="Helvetica Neue Light"/>
            </a:endParaRPr>
          </a:p>
        </p:txBody>
      </p:sp>
      <p:sp>
        <p:nvSpPr>
          <p:cNvPr id="16" name="Google Shape;100;p1">
            <a:extLst>
              <a:ext uri="{FF2B5EF4-FFF2-40B4-BE49-F238E27FC236}">
                <a16:creationId xmlns:a16="http://schemas.microsoft.com/office/drawing/2014/main" id="{103417F3-95FA-8647-84DF-0871E6CC6BB6}"/>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ELECTRICAL &amp; COMPUTER ENGINEERING</a:t>
            </a:r>
          </a:p>
        </p:txBody>
      </p:sp>
      <p:pic>
        <p:nvPicPr>
          <p:cNvPr id="11" name="Graphic 10" descr="Scales of justice with solid fill">
            <a:extLst>
              <a:ext uri="{FF2B5EF4-FFF2-40B4-BE49-F238E27FC236}">
                <a16:creationId xmlns:a16="http://schemas.microsoft.com/office/drawing/2014/main" id="{C5D7A450-7F1E-200A-5AC7-FA58DA3CE1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52352" y="1263718"/>
            <a:ext cx="4330564" cy="4330564"/>
          </a:xfrm>
          <a:prstGeom prst="rect">
            <a:avLst/>
          </a:prstGeom>
        </p:spPr>
      </p:pic>
    </p:spTree>
    <p:extLst>
      <p:ext uri="{BB962C8B-B14F-4D97-AF65-F5344CB8AC3E}">
        <p14:creationId xmlns:p14="http://schemas.microsoft.com/office/powerpoint/2010/main" val="3135422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5;p7">
            <a:extLst>
              <a:ext uri="{FF2B5EF4-FFF2-40B4-BE49-F238E27FC236}">
                <a16:creationId xmlns:a16="http://schemas.microsoft.com/office/drawing/2014/main" id="{8FE8EAD3-2D7F-0846-8465-1E5EC531CB76}"/>
              </a:ext>
            </a:extLst>
          </p:cNvPr>
          <p:cNvSpPr/>
          <p:nvPr/>
        </p:nvSpPr>
        <p:spPr>
          <a:xfrm rot="10800000" flipH="1">
            <a:off x="-1" y="8163"/>
            <a:ext cx="12192000" cy="6858000"/>
          </a:xfrm>
          <a:prstGeom prst="rect">
            <a:avLst/>
          </a:prstGeom>
          <a:gradFill flip="none" rotWithShape="1">
            <a:gsLst>
              <a:gs pos="0">
                <a:srgbClr val="1B4284"/>
              </a:gs>
              <a:gs pos="100000">
                <a:srgbClr val="13294B"/>
              </a:gs>
            </a:gsLst>
            <a:lin ang="1890000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pic>
        <p:nvPicPr>
          <p:cNvPr id="3" name="Picture 2" descr="A close up of a newspaper&#10;&#10;Description automatically generated">
            <a:extLst>
              <a:ext uri="{FF2B5EF4-FFF2-40B4-BE49-F238E27FC236}">
                <a16:creationId xmlns:a16="http://schemas.microsoft.com/office/drawing/2014/main" id="{40BBED40-2928-B047-86D9-C914F64EDE53}"/>
              </a:ext>
            </a:extLst>
          </p:cNvPr>
          <p:cNvPicPr>
            <a:picLocks noChangeAspect="1"/>
          </p:cNvPicPr>
          <p:nvPr/>
        </p:nvPicPr>
        <p:blipFill>
          <a:blip r:embed="rId3">
            <a:alphaModFix amt="30000"/>
          </a:blip>
          <a:stretch>
            <a:fillRect/>
          </a:stretch>
        </p:blipFill>
        <p:spPr>
          <a:xfrm>
            <a:off x="-1" y="8164"/>
            <a:ext cx="12192000" cy="6858000"/>
          </a:xfrm>
          <a:prstGeom prst="rect">
            <a:avLst/>
          </a:prstGeom>
        </p:spPr>
      </p:pic>
      <p:pic>
        <p:nvPicPr>
          <p:cNvPr id="7" name="Picture 6" descr="Graphical user interface, text&#10;&#10;Description automatically generated">
            <a:extLst>
              <a:ext uri="{FF2B5EF4-FFF2-40B4-BE49-F238E27FC236}">
                <a16:creationId xmlns:a16="http://schemas.microsoft.com/office/drawing/2014/main" id="{F63AF0C5-85E3-5442-BD93-F22B807C76B5}"/>
              </a:ext>
            </a:extLst>
          </p:cNvPr>
          <p:cNvPicPr>
            <a:picLocks noChangeAspect="1"/>
          </p:cNvPicPr>
          <p:nvPr/>
        </p:nvPicPr>
        <p:blipFill>
          <a:blip r:embed="rId4"/>
          <a:stretch>
            <a:fillRect/>
          </a:stretch>
        </p:blipFill>
        <p:spPr>
          <a:xfrm>
            <a:off x="2530021" y="2252985"/>
            <a:ext cx="7131957" cy="2352029"/>
          </a:xfrm>
          <a:prstGeom prst="rect">
            <a:avLst/>
          </a:prstGeom>
        </p:spPr>
      </p:pic>
    </p:spTree>
    <p:extLst>
      <p:ext uri="{BB962C8B-B14F-4D97-AF65-F5344CB8AC3E}">
        <p14:creationId xmlns:p14="http://schemas.microsoft.com/office/powerpoint/2010/main" val="4076604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47;p7">
            <a:extLst>
              <a:ext uri="{FF2B5EF4-FFF2-40B4-BE49-F238E27FC236}">
                <a16:creationId xmlns:a16="http://schemas.microsoft.com/office/drawing/2014/main" id="{DE8BCD66-DFCA-D540-95EA-EBDD783907CB}"/>
              </a:ext>
            </a:extLst>
          </p:cNvPr>
          <p:cNvSpPr txBox="1">
            <a:spLocks/>
          </p:cNvSpPr>
          <p:nvPr/>
        </p:nvSpPr>
        <p:spPr>
          <a:xfrm>
            <a:off x="5131837" y="1334279"/>
            <a:ext cx="6422373" cy="48211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lvl="0" indent="-34290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Speaker that changes volume based on change in speed</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Portable with Bluetooth functionality</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Fulfills needs for different types of users</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Speaker system has a “stationary mode” and a “moving mode”</a:t>
            </a:r>
          </a:p>
        </p:txBody>
      </p:sp>
      <p:sp>
        <p:nvSpPr>
          <p:cNvPr id="17" name="Google Shape;145;p7">
            <a:extLst>
              <a:ext uri="{FF2B5EF4-FFF2-40B4-BE49-F238E27FC236}">
                <a16:creationId xmlns:a16="http://schemas.microsoft.com/office/drawing/2014/main" id="{B04F000C-2A6C-1F4E-9059-CA943E8662E2}"/>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sp>
        <p:nvSpPr>
          <p:cNvPr id="19" name="Google Shape;100;p1">
            <a:extLst>
              <a:ext uri="{FF2B5EF4-FFF2-40B4-BE49-F238E27FC236}">
                <a16:creationId xmlns:a16="http://schemas.microsoft.com/office/drawing/2014/main" id="{4738C6C2-7480-0C42-AA07-4E306FAB8815}"/>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chemeClr val="bg1"/>
                </a:solidFill>
                <a:ea typeface="Helvetica Neue Light"/>
                <a:cs typeface="Helvetica Neue Light"/>
                <a:sym typeface="Helvetica Neue Light"/>
              </a:rPr>
              <a:t>GRAINGER ENGINEERING</a:t>
            </a:r>
          </a:p>
        </p:txBody>
      </p:sp>
      <p:sp>
        <p:nvSpPr>
          <p:cNvPr id="20" name="Google Shape;145;p7">
            <a:extLst>
              <a:ext uri="{FF2B5EF4-FFF2-40B4-BE49-F238E27FC236}">
                <a16:creationId xmlns:a16="http://schemas.microsoft.com/office/drawing/2014/main" id="{87E23CC0-09A3-7549-AD71-4B8F0C5515AE}"/>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pic>
        <p:nvPicPr>
          <p:cNvPr id="21" name="Picture 20" descr="A close up of a logo&#10;&#10;Description automatically generated">
            <a:extLst>
              <a:ext uri="{FF2B5EF4-FFF2-40B4-BE49-F238E27FC236}">
                <a16:creationId xmlns:a16="http://schemas.microsoft.com/office/drawing/2014/main" id="{99E2755C-7CB4-6848-837E-EB326309BDB4}"/>
              </a:ext>
            </a:extLst>
          </p:cNvPr>
          <p:cNvPicPr>
            <a:picLocks noChangeAspect="1"/>
          </p:cNvPicPr>
          <p:nvPr/>
        </p:nvPicPr>
        <p:blipFill>
          <a:blip r:embed="rId3"/>
          <a:stretch>
            <a:fillRect/>
          </a:stretch>
        </p:blipFill>
        <p:spPr>
          <a:xfrm>
            <a:off x="11554210" y="228014"/>
            <a:ext cx="277906" cy="401420"/>
          </a:xfrm>
          <a:prstGeom prst="rect">
            <a:avLst/>
          </a:prstGeom>
        </p:spPr>
      </p:pic>
      <p:sp>
        <p:nvSpPr>
          <p:cNvPr id="22" name="Google Shape;100;p1">
            <a:extLst>
              <a:ext uri="{FF2B5EF4-FFF2-40B4-BE49-F238E27FC236}">
                <a16:creationId xmlns:a16="http://schemas.microsoft.com/office/drawing/2014/main" id="{E5C4797A-9E3A-5249-A095-A6C6B60647CE}"/>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Solution</a:t>
            </a:r>
            <a:endParaRPr lang="en-US" sz="2400" dirty="0">
              <a:solidFill>
                <a:schemeClr val="lt1"/>
              </a:solidFill>
              <a:latin typeface="+mn-lt"/>
              <a:ea typeface="Helvetica Neue Light"/>
              <a:cs typeface="Helvetica Neue Light"/>
              <a:sym typeface="Helvetica Neue Light"/>
            </a:endParaRPr>
          </a:p>
        </p:txBody>
      </p:sp>
      <p:sp>
        <p:nvSpPr>
          <p:cNvPr id="24" name="Google Shape;100;p1">
            <a:extLst>
              <a:ext uri="{FF2B5EF4-FFF2-40B4-BE49-F238E27FC236}">
                <a16:creationId xmlns:a16="http://schemas.microsoft.com/office/drawing/2014/main" id="{C693EA1E-552D-704F-99DB-28A94B90F3C3}"/>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ELECTRICAL &amp; COMPUTER ENGINEERING</a:t>
            </a:r>
          </a:p>
        </p:txBody>
      </p:sp>
      <p:pic>
        <p:nvPicPr>
          <p:cNvPr id="3" name="Graphic 2" descr="Lightbulb and gear with solid fill">
            <a:extLst>
              <a:ext uri="{FF2B5EF4-FFF2-40B4-BE49-F238E27FC236}">
                <a16:creationId xmlns:a16="http://schemas.microsoft.com/office/drawing/2014/main" id="{49EE5AAA-1FFA-9444-9EDD-A5F4F1BCB7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7288" y="1263718"/>
            <a:ext cx="4330564" cy="4330564"/>
          </a:xfrm>
          <a:prstGeom prst="rect">
            <a:avLst/>
          </a:prstGeom>
        </p:spPr>
      </p:pic>
    </p:spTree>
    <p:extLst>
      <p:ext uri="{BB962C8B-B14F-4D97-AF65-F5344CB8AC3E}">
        <p14:creationId xmlns:p14="http://schemas.microsoft.com/office/powerpoint/2010/main" val="346093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61" name="Google Shape;161;p8"/>
          <p:cNvSpPr txBox="1"/>
          <p:nvPr/>
        </p:nvSpPr>
        <p:spPr>
          <a:xfrm>
            <a:off x="583914" y="5464730"/>
            <a:ext cx="11024170" cy="65411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Helvetica Neue Light"/>
              <a:buNone/>
            </a:pPr>
            <a:r>
              <a:rPr lang="en-US" sz="2000" i="1" u="none" strike="noStrike" cap="none" dirty="0">
                <a:solidFill>
                  <a:schemeClr val="dk1"/>
                </a:solidFill>
                <a:latin typeface="+mn-lt"/>
                <a:ea typeface="Helvetica Neue Light"/>
                <a:cs typeface="Helvetica Neue Light"/>
                <a:sym typeface="Helvetica Neue Light"/>
              </a:rPr>
              <a:t>Front and rear images of our final product showing some of the components inside</a:t>
            </a:r>
            <a:endParaRPr sz="2000" i="1" dirty="0">
              <a:latin typeface="+mn-lt"/>
            </a:endParaRPr>
          </a:p>
        </p:txBody>
      </p:sp>
      <p:sp>
        <p:nvSpPr>
          <p:cNvPr id="20" name="Google Shape;145;p7">
            <a:extLst>
              <a:ext uri="{FF2B5EF4-FFF2-40B4-BE49-F238E27FC236}">
                <a16:creationId xmlns:a16="http://schemas.microsoft.com/office/drawing/2014/main" id="{5DE4B35C-AD2D-8148-A3D7-1E1ED7909233}"/>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sp>
        <p:nvSpPr>
          <p:cNvPr id="22" name="Google Shape;100;p1">
            <a:extLst>
              <a:ext uri="{FF2B5EF4-FFF2-40B4-BE49-F238E27FC236}">
                <a16:creationId xmlns:a16="http://schemas.microsoft.com/office/drawing/2014/main" id="{97A51456-7BB9-BA42-8AC0-3FBAA7ADE334}"/>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chemeClr val="bg1"/>
                </a:solidFill>
                <a:ea typeface="Helvetica Neue Light"/>
                <a:cs typeface="Helvetica Neue Light"/>
                <a:sym typeface="Helvetica Neue Light"/>
              </a:rPr>
              <a:t>GRAINGER ENGINEERING</a:t>
            </a:r>
          </a:p>
        </p:txBody>
      </p:sp>
      <p:sp>
        <p:nvSpPr>
          <p:cNvPr id="23" name="Google Shape;145;p7">
            <a:extLst>
              <a:ext uri="{FF2B5EF4-FFF2-40B4-BE49-F238E27FC236}">
                <a16:creationId xmlns:a16="http://schemas.microsoft.com/office/drawing/2014/main" id="{3DE14F04-2DDF-9A49-941F-4E19DD8F838E}"/>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pic>
        <p:nvPicPr>
          <p:cNvPr id="24" name="Picture 23" descr="A close up of a logo&#10;&#10;Description automatically generated">
            <a:extLst>
              <a:ext uri="{FF2B5EF4-FFF2-40B4-BE49-F238E27FC236}">
                <a16:creationId xmlns:a16="http://schemas.microsoft.com/office/drawing/2014/main" id="{64F39A5D-F812-0B44-A021-03BEB2D97A44}"/>
              </a:ext>
            </a:extLst>
          </p:cNvPr>
          <p:cNvPicPr>
            <a:picLocks noChangeAspect="1"/>
          </p:cNvPicPr>
          <p:nvPr/>
        </p:nvPicPr>
        <p:blipFill>
          <a:blip r:embed="rId3"/>
          <a:stretch>
            <a:fillRect/>
          </a:stretch>
        </p:blipFill>
        <p:spPr>
          <a:xfrm>
            <a:off x="11554210" y="228014"/>
            <a:ext cx="277906" cy="401420"/>
          </a:xfrm>
          <a:prstGeom prst="rect">
            <a:avLst/>
          </a:prstGeom>
        </p:spPr>
      </p:pic>
      <p:sp>
        <p:nvSpPr>
          <p:cNvPr id="25" name="Google Shape;100;p1">
            <a:extLst>
              <a:ext uri="{FF2B5EF4-FFF2-40B4-BE49-F238E27FC236}">
                <a16:creationId xmlns:a16="http://schemas.microsoft.com/office/drawing/2014/main" id="{F16B2361-653D-7E4D-8721-180599C301C2}"/>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Final Product</a:t>
            </a:r>
            <a:endParaRPr lang="en-US" sz="2400" dirty="0">
              <a:solidFill>
                <a:schemeClr val="lt1"/>
              </a:solidFill>
              <a:latin typeface="+mn-lt"/>
              <a:ea typeface="Helvetica Neue Light"/>
              <a:cs typeface="Helvetica Neue Light"/>
              <a:sym typeface="Helvetica Neue Light"/>
            </a:endParaRPr>
          </a:p>
        </p:txBody>
      </p:sp>
      <p:sp>
        <p:nvSpPr>
          <p:cNvPr id="17" name="Google Shape;100;p1">
            <a:extLst>
              <a:ext uri="{FF2B5EF4-FFF2-40B4-BE49-F238E27FC236}">
                <a16:creationId xmlns:a16="http://schemas.microsoft.com/office/drawing/2014/main" id="{AC844609-CFC1-CC48-88D3-321A0E2CF25F}"/>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ELECTRICAL &amp; COMPUTER ENGINEERING</a:t>
            </a:r>
          </a:p>
        </p:txBody>
      </p:sp>
      <p:pic>
        <p:nvPicPr>
          <p:cNvPr id="3" name="Picture 2" descr="A picture containing wall, indoor&#10;&#10;Description automatically generated">
            <a:extLst>
              <a:ext uri="{FF2B5EF4-FFF2-40B4-BE49-F238E27FC236}">
                <a16:creationId xmlns:a16="http://schemas.microsoft.com/office/drawing/2014/main" id="{B2D89050-9734-C0F4-1417-556EA3BAC3B1}"/>
              </a:ext>
            </a:extLst>
          </p:cNvPr>
          <p:cNvPicPr>
            <a:picLocks noChangeAspect="1"/>
          </p:cNvPicPr>
          <p:nvPr/>
        </p:nvPicPr>
        <p:blipFill rotWithShape="1">
          <a:blip r:embed="rId4"/>
          <a:srcRect l="27077" r="16019"/>
          <a:stretch/>
        </p:blipFill>
        <p:spPr>
          <a:xfrm rot="5400000">
            <a:off x="1406922" y="1083040"/>
            <a:ext cx="3155668" cy="4159177"/>
          </a:xfrm>
          <a:prstGeom prst="rect">
            <a:avLst/>
          </a:prstGeom>
        </p:spPr>
      </p:pic>
      <p:pic>
        <p:nvPicPr>
          <p:cNvPr id="5" name="Picture 4" descr="A picture containing wall, indoor&#10;&#10;Description automatically generated">
            <a:extLst>
              <a:ext uri="{FF2B5EF4-FFF2-40B4-BE49-F238E27FC236}">
                <a16:creationId xmlns:a16="http://schemas.microsoft.com/office/drawing/2014/main" id="{F9293A60-4DD4-3906-B79B-B987AA72A370}"/>
              </a:ext>
            </a:extLst>
          </p:cNvPr>
          <p:cNvPicPr>
            <a:picLocks noChangeAspect="1"/>
          </p:cNvPicPr>
          <p:nvPr/>
        </p:nvPicPr>
        <p:blipFill rotWithShape="1">
          <a:blip r:embed="rId5"/>
          <a:srcRect l="27364" r="15732"/>
          <a:stretch/>
        </p:blipFill>
        <p:spPr>
          <a:xfrm rot="5400000">
            <a:off x="6333577" y="1083038"/>
            <a:ext cx="3155670" cy="4159179"/>
          </a:xfrm>
          <a:prstGeom prst="rect">
            <a:avLst/>
          </a:prstGeom>
        </p:spPr>
      </p:pic>
    </p:spTree>
    <p:extLst>
      <p:ext uri="{BB962C8B-B14F-4D97-AF65-F5344CB8AC3E}">
        <p14:creationId xmlns:p14="http://schemas.microsoft.com/office/powerpoint/2010/main" val="2249507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61" name="Google Shape;161;p8"/>
          <p:cNvSpPr txBox="1"/>
          <p:nvPr/>
        </p:nvSpPr>
        <p:spPr>
          <a:xfrm>
            <a:off x="583915" y="5616594"/>
            <a:ext cx="11024170" cy="65411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Helvetica Neue Light"/>
              <a:buNone/>
            </a:pPr>
            <a:r>
              <a:rPr lang="en-US" sz="2000" i="1" dirty="0">
                <a:solidFill>
                  <a:schemeClr val="dk1"/>
                </a:solidFill>
                <a:latin typeface="+mn-lt"/>
                <a:ea typeface="Helvetica Neue Light"/>
                <a:sym typeface="Helvetica Neue Light"/>
              </a:rPr>
              <a:t>Video demonstration of our speaker changing volume as speed changes in the car</a:t>
            </a:r>
            <a:endParaRPr sz="2000" i="1" dirty="0">
              <a:latin typeface="+mn-lt"/>
            </a:endParaRPr>
          </a:p>
        </p:txBody>
      </p:sp>
      <p:sp>
        <p:nvSpPr>
          <p:cNvPr id="20" name="Google Shape;145;p7">
            <a:extLst>
              <a:ext uri="{FF2B5EF4-FFF2-40B4-BE49-F238E27FC236}">
                <a16:creationId xmlns:a16="http://schemas.microsoft.com/office/drawing/2014/main" id="{5DE4B35C-AD2D-8148-A3D7-1E1ED7909233}"/>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sp>
        <p:nvSpPr>
          <p:cNvPr id="22" name="Google Shape;100;p1">
            <a:extLst>
              <a:ext uri="{FF2B5EF4-FFF2-40B4-BE49-F238E27FC236}">
                <a16:creationId xmlns:a16="http://schemas.microsoft.com/office/drawing/2014/main" id="{97A51456-7BB9-BA42-8AC0-3FBAA7ADE334}"/>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chemeClr val="bg1"/>
                </a:solidFill>
                <a:ea typeface="Helvetica Neue Light"/>
                <a:cs typeface="Helvetica Neue Light"/>
                <a:sym typeface="Helvetica Neue Light"/>
              </a:rPr>
              <a:t>GRAINGER ENGINEERING</a:t>
            </a:r>
          </a:p>
        </p:txBody>
      </p:sp>
      <p:sp>
        <p:nvSpPr>
          <p:cNvPr id="23" name="Google Shape;145;p7">
            <a:extLst>
              <a:ext uri="{FF2B5EF4-FFF2-40B4-BE49-F238E27FC236}">
                <a16:creationId xmlns:a16="http://schemas.microsoft.com/office/drawing/2014/main" id="{3DE14F04-2DDF-9A49-941F-4E19DD8F838E}"/>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pic>
        <p:nvPicPr>
          <p:cNvPr id="24" name="Picture 23" descr="A close up of a logo&#10;&#10;Description automatically generated">
            <a:extLst>
              <a:ext uri="{FF2B5EF4-FFF2-40B4-BE49-F238E27FC236}">
                <a16:creationId xmlns:a16="http://schemas.microsoft.com/office/drawing/2014/main" id="{64F39A5D-F812-0B44-A021-03BEB2D97A44}"/>
              </a:ext>
            </a:extLst>
          </p:cNvPr>
          <p:cNvPicPr>
            <a:picLocks noChangeAspect="1"/>
          </p:cNvPicPr>
          <p:nvPr/>
        </p:nvPicPr>
        <p:blipFill>
          <a:blip r:embed="rId3"/>
          <a:stretch>
            <a:fillRect/>
          </a:stretch>
        </p:blipFill>
        <p:spPr>
          <a:xfrm>
            <a:off x="11554210" y="228014"/>
            <a:ext cx="277906" cy="401420"/>
          </a:xfrm>
          <a:prstGeom prst="rect">
            <a:avLst/>
          </a:prstGeom>
        </p:spPr>
      </p:pic>
      <p:sp>
        <p:nvSpPr>
          <p:cNvPr id="25" name="Google Shape;100;p1">
            <a:extLst>
              <a:ext uri="{FF2B5EF4-FFF2-40B4-BE49-F238E27FC236}">
                <a16:creationId xmlns:a16="http://schemas.microsoft.com/office/drawing/2014/main" id="{F16B2361-653D-7E4D-8721-180599C301C2}"/>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Final Product</a:t>
            </a:r>
            <a:endParaRPr lang="en-US" sz="2400" dirty="0">
              <a:solidFill>
                <a:schemeClr val="lt1"/>
              </a:solidFill>
              <a:latin typeface="+mn-lt"/>
              <a:ea typeface="Helvetica Neue Light"/>
              <a:cs typeface="Helvetica Neue Light"/>
              <a:sym typeface="Helvetica Neue Light"/>
            </a:endParaRPr>
          </a:p>
        </p:txBody>
      </p:sp>
      <p:sp>
        <p:nvSpPr>
          <p:cNvPr id="17" name="Google Shape;100;p1">
            <a:extLst>
              <a:ext uri="{FF2B5EF4-FFF2-40B4-BE49-F238E27FC236}">
                <a16:creationId xmlns:a16="http://schemas.microsoft.com/office/drawing/2014/main" id="{AC844609-CFC1-CC48-88D3-321A0E2CF25F}"/>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ELECTRICAL &amp; COMPUTER ENGINEERING</a:t>
            </a:r>
          </a:p>
        </p:txBody>
      </p:sp>
      <p:sp>
        <p:nvSpPr>
          <p:cNvPr id="3" name="TextBox 2">
            <a:extLst>
              <a:ext uri="{FF2B5EF4-FFF2-40B4-BE49-F238E27FC236}">
                <a16:creationId xmlns:a16="http://schemas.microsoft.com/office/drawing/2014/main" id="{FB1B2A11-E6C0-E774-6DAD-40D20337C323}"/>
              </a:ext>
            </a:extLst>
          </p:cNvPr>
          <p:cNvSpPr txBox="1"/>
          <p:nvPr/>
        </p:nvSpPr>
        <p:spPr>
          <a:xfrm>
            <a:off x="3578087" y="2544417"/>
            <a:ext cx="5658678" cy="523220"/>
          </a:xfrm>
          <a:prstGeom prst="rect">
            <a:avLst/>
          </a:prstGeom>
          <a:noFill/>
        </p:spPr>
        <p:txBody>
          <a:bodyPr wrap="square" rtlCol="0">
            <a:spAutoFit/>
          </a:bodyPr>
          <a:lstStyle/>
          <a:p>
            <a:r>
              <a:rPr lang="en-US" dirty="0">
                <a:hlinkClick r:id="rId4"/>
              </a:rPr>
              <a:t>https://drive.google.com/file/d/1nKspFGlMjxZxkiGdCIF0npBenQMTZHf0/view</a:t>
            </a:r>
            <a:r>
              <a:rPr lang="en-US" dirty="0"/>
              <a:t> </a:t>
            </a:r>
          </a:p>
        </p:txBody>
      </p:sp>
    </p:spTree>
    <p:extLst>
      <p:ext uri="{BB962C8B-B14F-4D97-AF65-F5344CB8AC3E}">
        <p14:creationId xmlns:p14="http://schemas.microsoft.com/office/powerpoint/2010/main" val="2755738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47;p7">
            <a:extLst>
              <a:ext uri="{FF2B5EF4-FFF2-40B4-BE49-F238E27FC236}">
                <a16:creationId xmlns:a16="http://schemas.microsoft.com/office/drawing/2014/main" id="{DE8BCD66-DFCA-D540-95EA-EBDD783907CB}"/>
              </a:ext>
            </a:extLst>
          </p:cNvPr>
          <p:cNvSpPr txBox="1">
            <a:spLocks/>
          </p:cNvSpPr>
          <p:nvPr/>
        </p:nvSpPr>
        <p:spPr>
          <a:xfrm>
            <a:off x="5131837" y="1334279"/>
            <a:ext cx="6422373" cy="48211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3000"/>
            </a:pPr>
            <a:r>
              <a:rPr lang="en-US" sz="2800" b="1" dirty="0">
                <a:solidFill>
                  <a:srgbClr val="E84B36"/>
                </a:solidFill>
                <a:latin typeface="Arial" panose="020B0604020202020204" pitchFamily="34" charset="0"/>
                <a:ea typeface="Helvetica Neue Light"/>
                <a:cs typeface="Arial" panose="020B0604020202020204" pitchFamily="34" charset="0"/>
                <a:sym typeface="Helvetica Neue Light"/>
              </a:rPr>
              <a:t>High Level Requirements</a:t>
            </a:r>
            <a:endParaRPr lang="en-US" sz="2800" b="1" dirty="0">
              <a:solidFill>
                <a:schemeClr val="tx1"/>
              </a:solidFill>
              <a:latin typeface="Arial" panose="020B0604020202020204" pitchFamily="34" charset="0"/>
              <a:ea typeface="Helvetica Neue Light"/>
              <a:cs typeface="Arial" panose="020B0604020202020204" pitchFamily="34" charset="0"/>
              <a:sym typeface="Helvetica Neue Light"/>
            </a:endParaRPr>
          </a:p>
          <a:p>
            <a:pPr lvl="0">
              <a:buSzPts val="3000"/>
            </a:pPr>
            <a:endParaRPr lang="en-US" sz="1800" b="1" dirty="0">
              <a:solidFill>
                <a:schemeClr val="tx1"/>
              </a:solidFill>
              <a:latin typeface="Arial" panose="020B0604020202020204" pitchFamily="34" charset="0"/>
              <a:ea typeface="Helvetica Neue Light"/>
              <a:cs typeface="Arial" panose="020B0604020202020204" pitchFamily="34" charset="0"/>
              <a:sym typeface="Helvetica Neue Light"/>
            </a:endParaRPr>
          </a:p>
          <a:p>
            <a:pPr marL="457200" lvl="0" indent="-457200">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Speaker volume changes automatically in driving mode at a fixed rate of 3 dB for a change of 15 MPH</a:t>
            </a:r>
          </a:p>
          <a:p>
            <a:pPr marL="457200" lvl="0" indent="-457200">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In stationary mode the speaker should be controlled manually using buttons</a:t>
            </a:r>
          </a:p>
          <a:p>
            <a:pPr marL="457200" lvl="0" indent="-457200">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Any Bluetooth device should be able to transmit media continuously to the system at 2.1 Mbps and the system will play media at an audio quality of 80 dB Signal to Noise ratio</a:t>
            </a:r>
          </a:p>
        </p:txBody>
      </p:sp>
      <p:sp>
        <p:nvSpPr>
          <p:cNvPr id="17" name="Google Shape;145;p7">
            <a:extLst>
              <a:ext uri="{FF2B5EF4-FFF2-40B4-BE49-F238E27FC236}">
                <a16:creationId xmlns:a16="http://schemas.microsoft.com/office/drawing/2014/main" id="{B04F000C-2A6C-1F4E-9059-CA943E8662E2}"/>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sp>
        <p:nvSpPr>
          <p:cNvPr id="19" name="Google Shape;100;p1">
            <a:extLst>
              <a:ext uri="{FF2B5EF4-FFF2-40B4-BE49-F238E27FC236}">
                <a16:creationId xmlns:a16="http://schemas.microsoft.com/office/drawing/2014/main" id="{4738C6C2-7480-0C42-AA07-4E306FAB8815}"/>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chemeClr val="bg1"/>
                </a:solidFill>
                <a:ea typeface="Helvetica Neue Light"/>
                <a:cs typeface="Helvetica Neue Light"/>
                <a:sym typeface="Helvetica Neue Light"/>
              </a:rPr>
              <a:t>GRAINGER ENGINEERING</a:t>
            </a:r>
          </a:p>
        </p:txBody>
      </p:sp>
      <p:sp>
        <p:nvSpPr>
          <p:cNvPr id="20" name="Google Shape;145;p7">
            <a:extLst>
              <a:ext uri="{FF2B5EF4-FFF2-40B4-BE49-F238E27FC236}">
                <a16:creationId xmlns:a16="http://schemas.microsoft.com/office/drawing/2014/main" id="{87E23CC0-09A3-7549-AD71-4B8F0C5515AE}"/>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pic>
        <p:nvPicPr>
          <p:cNvPr id="21" name="Picture 20" descr="A close up of a logo&#10;&#10;Description automatically generated">
            <a:extLst>
              <a:ext uri="{FF2B5EF4-FFF2-40B4-BE49-F238E27FC236}">
                <a16:creationId xmlns:a16="http://schemas.microsoft.com/office/drawing/2014/main" id="{99E2755C-7CB4-6848-837E-EB326309BDB4}"/>
              </a:ext>
            </a:extLst>
          </p:cNvPr>
          <p:cNvPicPr>
            <a:picLocks noChangeAspect="1"/>
          </p:cNvPicPr>
          <p:nvPr/>
        </p:nvPicPr>
        <p:blipFill>
          <a:blip r:embed="rId3"/>
          <a:stretch>
            <a:fillRect/>
          </a:stretch>
        </p:blipFill>
        <p:spPr>
          <a:xfrm>
            <a:off x="11554210" y="228014"/>
            <a:ext cx="277906" cy="401420"/>
          </a:xfrm>
          <a:prstGeom prst="rect">
            <a:avLst/>
          </a:prstGeom>
        </p:spPr>
      </p:pic>
      <p:sp>
        <p:nvSpPr>
          <p:cNvPr id="22" name="Google Shape;100;p1">
            <a:extLst>
              <a:ext uri="{FF2B5EF4-FFF2-40B4-BE49-F238E27FC236}">
                <a16:creationId xmlns:a16="http://schemas.microsoft.com/office/drawing/2014/main" id="{E5C4797A-9E3A-5249-A095-A6C6B60647CE}"/>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Design Review Refresher</a:t>
            </a:r>
            <a:endParaRPr lang="en-US" sz="2400" dirty="0">
              <a:solidFill>
                <a:schemeClr val="lt1"/>
              </a:solidFill>
              <a:latin typeface="+mn-lt"/>
              <a:ea typeface="Helvetica Neue Light"/>
              <a:cs typeface="Helvetica Neue Light"/>
              <a:sym typeface="Helvetica Neue Light"/>
            </a:endParaRPr>
          </a:p>
        </p:txBody>
      </p:sp>
      <p:sp>
        <p:nvSpPr>
          <p:cNvPr id="24" name="Google Shape;100;p1">
            <a:extLst>
              <a:ext uri="{FF2B5EF4-FFF2-40B4-BE49-F238E27FC236}">
                <a16:creationId xmlns:a16="http://schemas.microsoft.com/office/drawing/2014/main" id="{C693EA1E-552D-704F-99DB-28A94B90F3C3}"/>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ELECTRICAL &amp; COMPUTER ENGINEERING</a:t>
            </a:r>
          </a:p>
        </p:txBody>
      </p:sp>
      <p:pic>
        <p:nvPicPr>
          <p:cNvPr id="3" name="Picture 2" descr="Diagram&#10;&#10;Description automatically generated">
            <a:extLst>
              <a:ext uri="{FF2B5EF4-FFF2-40B4-BE49-F238E27FC236}">
                <a16:creationId xmlns:a16="http://schemas.microsoft.com/office/drawing/2014/main" id="{6DDB2A1D-509E-13A7-8F76-2FCFCEDBE455}"/>
              </a:ext>
            </a:extLst>
          </p:cNvPr>
          <p:cNvPicPr>
            <a:picLocks noChangeAspect="1"/>
          </p:cNvPicPr>
          <p:nvPr/>
        </p:nvPicPr>
        <p:blipFill>
          <a:blip r:embed="rId4"/>
          <a:stretch>
            <a:fillRect/>
          </a:stretch>
        </p:blipFill>
        <p:spPr>
          <a:xfrm>
            <a:off x="431193" y="1263718"/>
            <a:ext cx="4356660" cy="4821102"/>
          </a:xfrm>
          <a:prstGeom prst="rect">
            <a:avLst/>
          </a:prstGeom>
        </p:spPr>
      </p:pic>
    </p:spTree>
    <p:extLst>
      <p:ext uri="{BB962C8B-B14F-4D97-AF65-F5344CB8AC3E}">
        <p14:creationId xmlns:p14="http://schemas.microsoft.com/office/powerpoint/2010/main" val="409768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7;p7">
            <a:extLst>
              <a:ext uri="{FF2B5EF4-FFF2-40B4-BE49-F238E27FC236}">
                <a16:creationId xmlns:a16="http://schemas.microsoft.com/office/drawing/2014/main" id="{34589D94-E31C-4C43-85E8-77C5C3CC079F}"/>
              </a:ext>
            </a:extLst>
          </p:cNvPr>
          <p:cNvSpPr txBox="1">
            <a:spLocks/>
          </p:cNvSpPr>
          <p:nvPr/>
        </p:nvSpPr>
        <p:spPr>
          <a:xfrm>
            <a:off x="376808" y="1334279"/>
            <a:ext cx="6422373" cy="48211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lvl="0" indent="-285750">
              <a:lnSpc>
                <a:spcPct val="200000"/>
              </a:lnSpc>
              <a:buSzPts val="30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RN52-I/RM116 has no breakout board</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Unable to test the part without PCB</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Forced us to change design</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Need to change volume with microcontroller</a:t>
            </a:r>
          </a:p>
        </p:txBody>
      </p:sp>
      <p:sp>
        <p:nvSpPr>
          <p:cNvPr id="5" name="Google Shape;145;p7">
            <a:extLst>
              <a:ext uri="{FF2B5EF4-FFF2-40B4-BE49-F238E27FC236}">
                <a16:creationId xmlns:a16="http://schemas.microsoft.com/office/drawing/2014/main" id="{A5990805-D55C-D141-9C25-00FC63B2B2A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sp>
        <p:nvSpPr>
          <p:cNvPr id="7" name="Google Shape;100;p1">
            <a:extLst>
              <a:ext uri="{FF2B5EF4-FFF2-40B4-BE49-F238E27FC236}">
                <a16:creationId xmlns:a16="http://schemas.microsoft.com/office/drawing/2014/main" id="{BF294751-97AB-B140-81FC-C65E2B3A3FE9}"/>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chemeClr val="bg1"/>
                </a:solidFill>
                <a:ea typeface="Helvetica Neue Light"/>
                <a:cs typeface="Helvetica Neue Light"/>
                <a:sym typeface="Helvetica Neue Light"/>
              </a:rPr>
              <a:t>GRAINGER ENGINEERING</a:t>
            </a:r>
          </a:p>
        </p:txBody>
      </p:sp>
      <p:sp>
        <p:nvSpPr>
          <p:cNvPr id="8" name="Google Shape;145;p7">
            <a:extLst>
              <a:ext uri="{FF2B5EF4-FFF2-40B4-BE49-F238E27FC236}">
                <a16:creationId xmlns:a16="http://schemas.microsoft.com/office/drawing/2014/main" id="{A4374BAA-E127-8545-B405-EA8FB4C6A15C}"/>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pic>
        <p:nvPicPr>
          <p:cNvPr id="9" name="Picture 8" descr="A close up of a logo&#10;&#10;Description automatically generated">
            <a:extLst>
              <a:ext uri="{FF2B5EF4-FFF2-40B4-BE49-F238E27FC236}">
                <a16:creationId xmlns:a16="http://schemas.microsoft.com/office/drawing/2014/main" id="{2527AF1E-73E7-604E-AE15-C8548E98178E}"/>
              </a:ext>
            </a:extLst>
          </p:cNvPr>
          <p:cNvPicPr>
            <a:picLocks noChangeAspect="1"/>
          </p:cNvPicPr>
          <p:nvPr/>
        </p:nvPicPr>
        <p:blipFill>
          <a:blip r:embed="rId3"/>
          <a:stretch>
            <a:fillRect/>
          </a:stretch>
        </p:blipFill>
        <p:spPr>
          <a:xfrm>
            <a:off x="11554210" y="228014"/>
            <a:ext cx="277906" cy="401420"/>
          </a:xfrm>
          <a:prstGeom prst="rect">
            <a:avLst/>
          </a:prstGeom>
        </p:spPr>
      </p:pic>
      <p:sp>
        <p:nvSpPr>
          <p:cNvPr id="10" name="Google Shape;100;p1">
            <a:extLst>
              <a:ext uri="{FF2B5EF4-FFF2-40B4-BE49-F238E27FC236}">
                <a16:creationId xmlns:a16="http://schemas.microsoft.com/office/drawing/2014/main" id="{D308366C-A314-5F49-8914-5EAAE7B54785}"/>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Bluetooth Subsystem Changes</a:t>
            </a:r>
            <a:endParaRPr lang="en-US" sz="2400" dirty="0">
              <a:solidFill>
                <a:schemeClr val="lt1"/>
              </a:solidFill>
              <a:latin typeface="+mn-lt"/>
              <a:ea typeface="Helvetica Neue Light"/>
              <a:cs typeface="Helvetica Neue Light"/>
              <a:sym typeface="Helvetica Neue Light"/>
            </a:endParaRPr>
          </a:p>
        </p:txBody>
      </p:sp>
      <p:sp>
        <p:nvSpPr>
          <p:cNvPr id="16" name="Google Shape;100;p1">
            <a:extLst>
              <a:ext uri="{FF2B5EF4-FFF2-40B4-BE49-F238E27FC236}">
                <a16:creationId xmlns:a16="http://schemas.microsoft.com/office/drawing/2014/main" id="{103417F3-95FA-8647-84DF-0871E6CC6BB6}"/>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ELECTRICAL &amp; COMPUTER ENGINEERING</a:t>
            </a:r>
          </a:p>
        </p:txBody>
      </p:sp>
      <p:pic>
        <p:nvPicPr>
          <p:cNvPr id="2050" name="Picture 2" descr="SparkFun Audio Bluetooth Breakout - RN-52 - WRL-12849 - SparkFun Electronics">
            <a:extLst>
              <a:ext uri="{FF2B5EF4-FFF2-40B4-BE49-F238E27FC236}">
                <a16:creationId xmlns:a16="http://schemas.microsoft.com/office/drawing/2014/main" id="{9E76B3BD-BD27-4FFE-859A-38ADACC353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30" t="17956" r="628" b="15942"/>
          <a:stretch/>
        </p:blipFill>
        <p:spPr bwMode="auto">
          <a:xfrm>
            <a:off x="8592398" y="1299620"/>
            <a:ext cx="3216614" cy="22161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N52-I/RM Microchip Technology | RF and Wireless | DigiKey">
            <a:extLst>
              <a:ext uri="{FF2B5EF4-FFF2-40B4-BE49-F238E27FC236}">
                <a16:creationId xmlns:a16="http://schemas.microsoft.com/office/drawing/2014/main" id="{1F95BAD2-1D0B-031E-5A5A-17DA337A2C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99" t="10980" r="2762" b="10245"/>
          <a:stretch/>
        </p:blipFill>
        <p:spPr bwMode="auto">
          <a:xfrm>
            <a:off x="7528507" y="3515783"/>
            <a:ext cx="3216614" cy="2726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39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7;p7">
            <a:extLst>
              <a:ext uri="{FF2B5EF4-FFF2-40B4-BE49-F238E27FC236}">
                <a16:creationId xmlns:a16="http://schemas.microsoft.com/office/drawing/2014/main" id="{34589D94-E31C-4C43-85E8-77C5C3CC079F}"/>
              </a:ext>
            </a:extLst>
          </p:cNvPr>
          <p:cNvSpPr txBox="1">
            <a:spLocks/>
          </p:cNvSpPr>
          <p:nvPr/>
        </p:nvSpPr>
        <p:spPr>
          <a:xfrm>
            <a:off x="376808" y="1334279"/>
            <a:ext cx="6422373" cy="48211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lvl="0" indent="-285750">
              <a:lnSpc>
                <a:spcPct val="200000"/>
              </a:lnSpc>
              <a:buSzPts val="30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Changed to ESP32</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Equipped with Bluetooth functionality</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Simplified our design</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Volume adjustment capabilities</a:t>
            </a:r>
          </a:p>
        </p:txBody>
      </p:sp>
      <p:sp>
        <p:nvSpPr>
          <p:cNvPr id="5" name="Google Shape;145;p7">
            <a:extLst>
              <a:ext uri="{FF2B5EF4-FFF2-40B4-BE49-F238E27FC236}">
                <a16:creationId xmlns:a16="http://schemas.microsoft.com/office/drawing/2014/main" id="{A5990805-D55C-D141-9C25-00FC63B2B2A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sp>
        <p:nvSpPr>
          <p:cNvPr id="7" name="Google Shape;100;p1">
            <a:extLst>
              <a:ext uri="{FF2B5EF4-FFF2-40B4-BE49-F238E27FC236}">
                <a16:creationId xmlns:a16="http://schemas.microsoft.com/office/drawing/2014/main" id="{BF294751-97AB-B140-81FC-C65E2B3A3FE9}"/>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chemeClr val="bg1"/>
                </a:solidFill>
                <a:ea typeface="Helvetica Neue Light"/>
                <a:cs typeface="Helvetica Neue Light"/>
                <a:sym typeface="Helvetica Neue Light"/>
              </a:rPr>
              <a:t>GRAINGER ENGINEERING</a:t>
            </a:r>
          </a:p>
        </p:txBody>
      </p:sp>
      <p:sp>
        <p:nvSpPr>
          <p:cNvPr id="8" name="Google Shape;145;p7">
            <a:extLst>
              <a:ext uri="{FF2B5EF4-FFF2-40B4-BE49-F238E27FC236}">
                <a16:creationId xmlns:a16="http://schemas.microsoft.com/office/drawing/2014/main" id="{A4374BAA-E127-8545-B405-EA8FB4C6A15C}"/>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pic>
        <p:nvPicPr>
          <p:cNvPr id="9" name="Picture 8" descr="A close up of a logo&#10;&#10;Description automatically generated">
            <a:extLst>
              <a:ext uri="{FF2B5EF4-FFF2-40B4-BE49-F238E27FC236}">
                <a16:creationId xmlns:a16="http://schemas.microsoft.com/office/drawing/2014/main" id="{2527AF1E-73E7-604E-AE15-C8548E98178E}"/>
              </a:ext>
            </a:extLst>
          </p:cNvPr>
          <p:cNvPicPr>
            <a:picLocks noChangeAspect="1"/>
          </p:cNvPicPr>
          <p:nvPr/>
        </p:nvPicPr>
        <p:blipFill>
          <a:blip r:embed="rId3"/>
          <a:stretch>
            <a:fillRect/>
          </a:stretch>
        </p:blipFill>
        <p:spPr>
          <a:xfrm>
            <a:off x="11554210" y="228014"/>
            <a:ext cx="277906" cy="401420"/>
          </a:xfrm>
          <a:prstGeom prst="rect">
            <a:avLst/>
          </a:prstGeom>
        </p:spPr>
      </p:pic>
      <p:sp>
        <p:nvSpPr>
          <p:cNvPr id="10" name="Google Shape;100;p1">
            <a:extLst>
              <a:ext uri="{FF2B5EF4-FFF2-40B4-BE49-F238E27FC236}">
                <a16:creationId xmlns:a16="http://schemas.microsoft.com/office/drawing/2014/main" id="{D308366C-A314-5F49-8914-5EAAE7B54785}"/>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dirty="0">
                <a:solidFill>
                  <a:schemeClr val="lt1"/>
                </a:solidFill>
                <a:latin typeface="+mn-lt"/>
                <a:ea typeface="Helvetica Neue Light"/>
                <a:cs typeface="Helvetica Neue Light"/>
                <a:sym typeface="Helvetica Neue Light"/>
              </a:rPr>
              <a:t>Microcontroller</a:t>
            </a:r>
            <a:r>
              <a:rPr lang="en-US" sz="2400" u="none" strike="noStrike" cap="none" dirty="0">
                <a:solidFill>
                  <a:schemeClr val="lt1"/>
                </a:solidFill>
                <a:latin typeface="+mn-lt"/>
                <a:ea typeface="Helvetica Neue Light"/>
                <a:cs typeface="Helvetica Neue Light"/>
                <a:sym typeface="Helvetica Neue Light"/>
              </a:rPr>
              <a:t> Changes</a:t>
            </a:r>
            <a:endParaRPr lang="en-US" sz="2400" dirty="0">
              <a:solidFill>
                <a:schemeClr val="lt1"/>
              </a:solidFill>
              <a:latin typeface="+mn-lt"/>
              <a:ea typeface="Helvetica Neue Light"/>
              <a:cs typeface="Helvetica Neue Light"/>
              <a:sym typeface="Helvetica Neue Light"/>
            </a:endParaRPr>
          </a:p>
        </p:txBody>
      </p:sp>
      <p:sp>
        <p:nvSpPr>
          <p:cNvPr id="16" name="Google Shape;100;p1">
            <a:extLst>
              <a:ext uri="{FF2B5EF4-FFF2-40B4-BE49-F238E27FC236}">
                <a16:creationId xmlns:a16="http://schemas.microsoft.com/office/drawing/2014/main" id="{103417F3-95FA-8647-84DF-0871E6CC6BB6}"/>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ELECTRICAL &amp; COMPUTER ENGINEERING</a:t>
            </a:r>
          </a:p>
        </p:txBody>
      </p:sp>
      <p:pic>
        <p:nvPicPr>
          <p:cNvPr id="1026" name="Picture 2" descr="ESP32 WROOM MCU Module - 16MB (PCB Antenna) - WRL-17830 - SparkFun  Electronics">
            <a:extLst>
              <a:ext uri="{FF2B5EF4-FFF2-40B4-BE49-F238E27FC236}">
                <a16:creationId xmlns:a16="http://schemas.microsoft.com/office/drawing/2014/main" id="{7D5D6B5E-F30A-6B9E-9EBC-36B793D557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60" t="17172" r="6416" b="16486"/>
          <a:stretch/>
        </p:blipFill>
        <p:spPr bwMode="auto">
          <a:xfrm>
            <a:off x="6964441" y="1334279"/>
            <a:ext cx="2536416" cy="19583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CF9F68A-CF59-ADEB-7871-2E40E080BC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4879" y="3290388"/>
            <a:ext cx="3571957" cy="286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824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2" name="Google Shape;147;p7">
            <a:extLst>
              <a:ext uri="{FF2B5EF4-FFF2-40B4-BE49-F238E27FC236}">
                <a16:creationId xmlns:a16="http://schemas.microsoft.com/office/drawing/2014/main" id="{BC43AD2D-5D81-7F48-BDB1-FF7D6C2C26C9}"/>
              </a:ext>
            </a:extLst>
          </p:cNvPr>
          <p:cNvSpPr txBox="1">
            <a:spLocks noGrp="1"/>
          </p:cNvSpPr>
          <p:nvPr>
            <p:ph type="body" idx="1"/>
          </p:nvPr>
        </p:nvSpPr>
        <p:spPr>
          <a:xfrm>
            <a:off x="376809" y="1334279"/>
            <a:ext cx="8541903" cy="4821102"/>
          </a:xfrm>
          <a:prstGeom prst="rect">
            <a:avLst/>
          </a:prstGeom>
          <a:noFill/>
          <a:ln>
            <a:noFill/>
          </a:ln>
        </p:spPr>
        <p:txBody>
          <a:bodyPr spcFirstLastPara="1" wrap="square" lIns="91425" tIns="45700" rIns="91425" bIns="45700" anchor="t" anchorCtr="0">
            <a:noAutofit/>
          </a:bodyPr>
          <a:lstStyle/>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Modified Bluetooth keyboard library</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Wrote code to change volume through ESP32</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Used accelerometer data for volume control</a:t>
            </a:r>
          </a:p>
          <a:p>
            <a:pPr marL="285750" lvl="0" indent="-285750">
              <a:lnSpc>
                <a:spcPct val="200000"/>
              </a:lnSpc>
              <a:buSzPts val="3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Accuracy of values cannot be determined before soldering</a:t>
            </a:r>
          </a:p>
        </p:txBody>
      </p:sp>
      <p:sp>
        <p:nvSpPr>
          <p:cNvPr id="23" name="Google Shape;145;p7">
            <a:extLst>
              <a:ext uri="{FF2B5EF4-FFF2-40B4-BE49-F238E27FC236}">
                <a16:creationId xmlns:a16="http://schemas.microsoft.com/office/drawing/2014/main" id="{FDEE7B6D-A7C8-994C-8D8F-3B5642DDADF3}"/>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sp>
        <p:nvSpPr>
          <p:cNvPr id="25" name="Google Shape;100;p1">
            <a:extLst>
              <a:ext uri="{FF2B5EF4-FFF2-40B4-BE49-F238E27FC236}">
                <a16:creationId xmlns:a16="http://schemas.microsoft.com/office/drawing/2014/main" id="{06EF868E-28B3-4C43-BCFA-FC6900201C7F}"/>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chemeClr val="bg1"/>
                </a:solidFill>
                <a:ea typeface="Helvetica Neue Light"/>
                <a:cs typeface="Helvetica Neue Light"/>
                <a:sym typeface="Helvetica Neue Light"/>
              </a:rPr>
              <a:t>GRAINGER ENGINEERING</a:t>
            </a:r>
          </a:p>
        </p:txBody>
      </p:sp>
      <p:sp>
        <p:nvSpPr>
          <p:cNvPr id="26" name="Google Shape;145;p7">
            <a:extLst>
              <a:ext uri="{FF2B5EF4-FFF2-40B4-BE49-F238E27FC236}">
                <a16:creationId xmlns:a16="http://schemas.microsoft.com/office/drawing/2014/main" id="{4B423D87-C7F0-3D43-8A69-A6DCC8FE53CE}"/>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pic>
        <p:nvPicPr>
          <p:cNvPr id="27" name="Picture 26" descr="A close up of a logo&#10;&#10;Description automatically generated">
            <a:extLst>
              <a:ext uri="{FF2B5EF4-FFF2-40B4-BE49-F238E27FC236}">
                <a16:creationId xmlns:a16="http://schemas.microsoft.com/office/drawing/2014/main" id="{DB2F77FD-36D4-524F-AFDF-E8C3EF809B69}"/>
              </a:ext>
            </a:extLst>
          </p:cNvPr>
          <p:cNvPicPr>
            <a:picLocks noChangeAspect="1"/>
          </p:cNvPicPr>
          <p:nvPr/>
        </p:nvPicPr>
        <p:blipFill>
          <a:blip r:embed="rId3"/>
          <a:stretch>
            <a:fillRect/>
          </a:stretch>
        </p:blipFill>
        <p:spPr>
          <a:xfrm>
            <a:off x="11554210" y="228014"/>
            <a:ext cx="277906" cy="401420"/>
          </a:xfrm>
          <a:prstGeom prst="rect">
            <a:avLst/>
          </a:prstGeom>
        </p:spPr>
      </p:pic>
      <p:sp>
        <p:nvSpPr>
          <p:cNvPr id="28" name="Google Shape;100;p1">
            <a:extLst>
              <a:ext uri="{FF2B5EF4-FFF2-40B4-BE49-F238E27FC236}">
                <a16:creationId xmlns:a16="http://schemas.microsoft.com/office/drawing/2014/main" id="{972A3F75-3131-1546-9A51-95D3D7BFF074}"/>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Software Implementation for ESP32</a:t>
            </a:r>
            <a:endParaRPr lang="en-US" sz="2400" dirty="0">
              <a:solidFill>
                <a:schemeClr val="lt1"/>
              </a:solidFill>
              <a:latin typeface="+mn-lt"/>
              <a:ea typeface="Helvetica Neue Light"/>
              <a:cs typeface="Helvetica Neue Light"/>
              <a:sym typeface="Helvetica Neue Light"/>
            </a:endParaRPr>
          </a:p>
        </p:txBody>
      </p:sp>
      <p:sp>
        <p:nvSpPr>
          <p:cNvPr id="19" name="Google Shape;100;p1">
            <a:extLst>
              <a:ext uri="{FF2B5EF4-FFF2-40B4-BE49-F238E27FC236}">
                <a16:creationId xmlns:a16="http://schemas.microsoft.com/office/drawing/2014/main" id="{D5426478-82D9-AE45-8683-F1ABAAFCD51D}"/>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ELECTRICAL &amp; COMPUTER ENGINEERING</a:t>
            </a:r>
          </a:p>
        </p:txBody>
      </p:sp>
      <p:pic>
        <p:nvPicPr>
          <p:cNvPr id="5" name="Graphic 4" descr="Volume with solid fill">
            <a:extLst>
              <a:ext uri="{FF2B5EF4-FFF2-40B4-BE49-F238E27FC236}">
                <a16:creationId xmlns:a16="http://schemas.microsoft.com/office/drawing/2014/main" id="{77A11727-5B5F-17A7-66C9-A86C8B8308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18712" y="1911626"/>
            <a:ext cx="3034748" cy="3034748"/>
          </a:xfrm>
          <a:prstGeom prst="rect">
            <a:avLst/>
          </a:prstGeom>
        </p:spPr>
      </p:pic>
    </p:spTree>
    <p:extLst>
      <p:ext uri="{BB962C8B-B14F-4D97-AF65-F5344CB8AC3E}">
        <p14:creationId xmlns:p14="http://schemas.microsoft.com/office/powerpoint/2010/main" val="326613286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4821</TotalTime>
  <Words>896</Words>
  <Application>Microsoft Macintosh PowerPoint</Application>
  <PresentationFormat>Widescreen</PresentationFormat>
  <Paragraphs>202</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Helvetica Neue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Pulugurtha, Raj</cp:lastModifiedBy>
  <cp:revision>36</cp:revision>
  <dcterms:modified xsi:type="dcterms:W3CDTF">2023-05-04T20:42:43Z</dcterms:modified>
</cp:coreProperties>
</file>