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</p:sldIdLst>
  <p:sldSz cy="5143500" cx="9144000"/>
  <p:notesSz cx="6858000" cy="9144000"/>
  <p:embeddedFontLst>
    <p:embeddedFont>
      <p:font typeface="PT Sans Narrow"/>
      <p:regular r:id="rId34"/>
      <p:bold r:id="rId35"/>
    </p:embeddedFont>
    <p:embeddedFont>
      <p:font typeface="Open Sans"/>
      <p:regular r:id="rId36"/>
      <p:bold r:id="rId37"/>
      <p:italic r:id="rId38"/>
      <p:boldItalic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font" Target="fonts/PTSansNarrow-bold.fntdata"/><Relationship Id="rId12" Type="http://schemas.openxmlformats.org/officeDocument/2006/relationships/slide" Target="slides/slide8.xml"/><Relationship Id="rId34" Type="http://schemas.openxmlformats.org/officeDocument/2006/relationships/font" Target="fonts/PTSansNarrow-regular.fntdata"/><Relationship Id="rId15" Type="http://schemas.openxmlformats.org/officeDocument/2006/relationships/slide" Target="slides/slide11.xml"/><Relationship Id="rId37" Type="http://schemas.openxmlformats.org/officeDocument/2006/relationships/font" Target="fonts/OpenSans-bold.fntdata"/><Relationship Id="rId14" Type="http://schemas.openxmlformats.org/officeDocument/2006/relationships/slide" Target="slides/slide10.xml"/><Relationship Id="rId36" Type="http://schemas.openxmlformats.org/officeDocument/2006/relationships/font" Target="fonts/OpenSans-regular.fntdata"/><Relationship Id="rId17" Type="http://schemas.openxmlformats.org/officeDocument/2006/relationships/slide" Target="slides/slide13.xml"/><Relationship Id="rId39" Type="http://schemas.openxmlformats.org/officeDocument/2006/relationships/font" Target="fonts/OpenSans-boldItalic.fntdata"/><Relationship Id="rId16" Type="http://schemas.openxmlformats.org/officeDocument/2006/relationships/slide" Target="slides/slide12.xml"/><Relationship Id="rId38" Type="http://schemas.openxmlformats.org/officeDocument/2006/relationships/font" Target="fonts/OpenSans-italic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Mostafa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Mostafa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Mostafa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Mostafa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Shape 15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chinnies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chinnies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Shape 16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Minseong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Shape 16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chinnies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Shape 1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chinnies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Shape 1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Mostafa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Chinnies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Shape 1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Mostafa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Shape 19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chinnies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Shape 20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chinnies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Shape 20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chinnnies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Shape 21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chinnies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Shape 22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chinnnies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Shape 22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chinnies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Shape 23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Engineering is there to overcome cost problems, but engineering has limitations (costs of chips).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Shape 24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Minseong</a:t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Shape 24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Chinnies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Mostafa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Minseong Kim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Mostafa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Mostafa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connection pictures? Minseong 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Yeah i guess just add a pic of the processor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Mostafa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Shape 11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2" name="Shape 1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Shape 13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" name="Shape 14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5" name="Shape 15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Shape 16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" name="Shape 17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8" name="Shape 18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9" name="Shape 19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Shape 57"/>
          <p:cNvSpPr txBox="1"/>
          <p:nvPr>
            <p:ph hasCustomPrompt="1"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9" name="Shape 5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Shape 23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Shape 2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Shape 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2" name="Shape 32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Shape 33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6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7" name="Shape 47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" name="Shape 48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9" name="Shape 49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Shape 50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idx="1" type="body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54" name="Shape 5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trop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1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s://drive.google.com/file/d/1bCNau3Tun_9JuosTkYgYK2tZuk3D2mEb/view" TargetMode="External"/><Relationship Id="rId4" Type="http://schemas.openxmlformats.org/officeDocument/2006/relationships/image" Target="../media/image4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8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s://drive.google.com/file/d/1W345ZILvR1OGs_OLq5cE9g1I4h5YSTkp/view" TargetMode="External"/><Relationship Id="rId4" Type="http://schemas.openxmlformats.org/officeDocument/2006/relationships/image" Target="../media/image3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9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68: 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Educational Smart 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BreadBoard</a:t>
            </a:r>
            <a:endParaRPr/>
          </a:p>
        </p:txBody>
      </p:sp>
      <p:sp>
        <p:nvSpPr>
          <p:cNvPr id="67" name="Shape 67"/>
          <p:cNvSpPr txBox="1"/>
          <p:nvPr>
            <p:ph idx="1" type="subTitle"/>
          </p:nvPr>
        </p:nvSpPr>
        <p:spPr>
          <a:xfrm>
            <a:off x="2212950" y="288558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4A86E8"/>
                </a:solidFill>
                <a:latin typeface="Calibri"/>
                <a:ea typeface="Calibri"/>
                <a:cs typeface="Calibri"/>
                <a:sym typeface="Calibri"/>
              </a:rPr>
              <a:t>Chinnies Chibuko, Mostafa Elkabir, Minseong Kim</a:t>
            </a:r>
            <a:endParaRPr b="1" sz="1300">
              <a:solidFill>
                <a:srgbClr val="4A86E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4A86E8"/>
                </a:solidFill>
                <a:latin typeface="Calibri"/>
                <a:ea typeface="Calibri"/>
                <a:cs typeface="Calibri"/>
                <a:sym typeface="Calibri"/>
              </a:rPr>
              <a:t>TA:Kexin Hui</a:t>
            </a:r>
            <a:endParaRPr b="1" sz="1300">
              <a:solidFill>
                <a:srgbClr val="4A86E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rgbClr val="4A86E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Original Voltage Line reader</a:t>
            </a:r>
            <a:endParaRPr/>
          </a:p>
        </p:txBody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User chooses voltage line from screen 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Processor send the select bits to muxes 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voltage line value is then passed to processor </a:t>
            </a:r>
            <a:endParaRPr/>
          </a:p>
          <a:p>
            <a: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Processor reads the value and outputs it in screen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Original Voltage Line Reading Schematic </a:t>
            </a:r>
            <a:endParaRPr/>
          </a:p>
        </p:txBody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33" name="Shape 133"/>
          <p:cNvPicPr preferRelativeResize="0"/>
          <p:nvPr/>
        </p:nvPicPr>
        <p:blipFill rotWithShape="1">
          <a:blip r:embed="rId3">
            <a:alphaModFix/>
          </a:blip>
          <a:srcRect b="5461" l="4571" r="5077" t="4707"/>
          <a:stretch/>
        </p:blipFill>
        <p:spPr>
          <a:xfrm>
            <a:off x="254525" y="1266325"/>
            <a:ext cx="8632599" cy="349015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Shape 134"/>
          <p:cNvSpPr txBox="1"/>
          <p:nvPr/>
        </p:nvSpPr>
        <p:spPr>
          <a:xfrm>
            <a:off x="-283600" y="219640"/>
            <a:ext cx="3069000" cy="339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        Voltage Line Reader +Supplier</a:t>
            </a:r>
            <a:endParaRPr/>
          </a:p>
        </p:txBody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x="311700" y="1292600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LEDs show which line is active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Tristate buffer takes input from Vcc Supply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Counters are used to select what modes to put the tristate buffer on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Processor sends last control bit to the tristate buffer 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Final Voltage Lines Schematic</a:t>
            </a:r>
            <a:endParaRPr/>
          </a:p>
        </p:txBody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47" name="Shape 147"/>
          <p:cNvPicPr preferRelativeResize="0"/>
          <p:nvPr/>
        </p:nvPicPr>
        <p:blipFill rotWithShape="1">
          <a:blip r:embed="rId3">
            <a:alphaModFix/>
          </a:blip>
          <a:srcRect b="11993" l="2077" r="4742" t="3246"/>
          <a:stretch/>
        </p:blipFill>
        <p:spPr>
          <a:xfrm>
            <a:off x="0" y="1152425"/>
            <a:ext cx="9144000" cy="399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Price vs Power Consumption</a:t>
            </a:r>
            <a:endParaRPr/>
          </a:p>
        </p:txBody>
      </p:sp>
      <p:sp>
        <p:nvSpPr>
          <p:cNvPr id="153" name="Shape 153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Original Voltage Reading Design: 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5_16:1 analog muxes 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Price: 5*3.34$ = 16.7$; 	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 power(based on data sheet) 5 * 150 = 750mW 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 Updated Voltage Reading and Supplying design  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10 LED’s, 8 tri-state buffers, 8 counters  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Price: 10*0.3 + 8 *0.40 + 8*0.78= 12.44$ 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Power(based on Data sheet) = 10*200mw +8 * 90 mW + 8* 45 mW = 2760 mW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Original vs Updated Design </a:t>
            </a:r>
            <a:endParaRPr/>
          </a:p>
        </p:txBody>
      </p:sp>
      <p:sp>
        <p:nvSpPr>
          <p:cNvPr id="159" name="Shape 159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60" name="Shape 160" title="Original vs Updated Design 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Chip Testing Unit</a:t>
            </a:r>
            <a:endParaRPr/>
          </a:p>
        </p:txBody>
      </p:sp>
      <p:sp>
        <p:nvSpPr>
          <p:cNvPr id="166" name="Shape 166"/>
          <p:cNvSpPr txBox="1"/>
          <p:nvPr>
            <p:ph idx="1" type="body"/>
          </p:nvPr>
        </p:nvSpPr>
        <p:spPr>
          <a:xfrm>
            <a:off x="311700" y="12457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Processor module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Takes input from the Nextion screen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Runs the input through different configurations in the processor module</a:t>
            </a:r>
            <a:endParaRPr/>
          </a:p>
          <a:p>
            <a: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Sends output to Nextion screen for display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    Chip Testing Feature</a:t>
            </a:r>
            <a:endParaRPr/>
          </a:p>
        </p:txBody>
      </p:sp>
      <p:sp>
        <p:nvSpPr>
          <p:cNvPr id="172" name="Shape 172"/>
          <p:cNvSpPr txBox="1"/>
          <p:nvPr>
            <p:ph idx="1" type="body"/>
          </p:nvPr>
        </p:nvSpPr>
        <p:spPr>
          <a:xfrm>
            <a:off x="51225" y="1245725"/>
            <a:ext cx="9144000" cy="356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Testing was done using IC chips SN74LS00,SN74LS08,SN74LS02,SN74LS32,DM74LS17N,...etc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These chips are found in the library of the screen module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These are the chips that the chip tester is able to test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These are all combinational chips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Original Chip Testing 	</a:t>
            </a:r>
            <a:endParaRPr/>
          </a:p>
        </p:txBody>
      </p:sp>
      <p:sp>
        <p:nvSpPr>
          <p:cNvPr id="178" name="Shape 178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Using processor, 20 D Flip-Flops, 5 Counter chips , 5 Tri-State Buffer chips 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Processor sends the select bits to counters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Counters are used to provide the input and select bits to tri-state buffers 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Output of tri-state buffers go into the </a:t>
            </a:r>
            <a:r>
              <a:rPr lang="en"/>
              <a:t>D Flip-Flops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Each chip to be tested, line needs 1 D Flip-Flop to hold the correct value for testing, then it’s updated by the processor  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Original Chip Testing Schematic </a:t>
            </a:r>
            <a:endParaRPr/>
          </a:p>
        </p:txBody>
      </p:sp>
      <p:sp>
        <p:nvSpPr>
          <p:cNvPr id="184" name="Shape 18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85" name="Shape 185"/>
          <p:cNvPicPr preferRelativeResize="0"/>
          <p:nvPr/>
        </p:nvPicPr>
        <p:blipFill rotWithShape="1">
          <a:blip r:embed="rId3">
            <a:alphaModFix/>
          </a:blip>
          <a:srcRect b="7174" l="1697" r="1328" t="3920"/>
          <a:stretch/>
        </p:blipFill>
        <p:spPr>
          <a:xfrm>
            <a:off x="-297550" y="-113350"/>
            <a:ext cx="9639925" cy="5412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type="ctrTitle"/>
          </p:nvPr>
        </p:nvSpPr>
        <p:spPr>
          <a:xfrm>
            <a:off x="934225" y="938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</a:t>
            </a:r>
            <a:endParaRPr/>
          </a:p>
        </p:txBody>
      </p:sp>
      <p:sp>
        <p:nvSpPr>
          <p:cNvPr id="73" name="Shape 73"/>
          <p:cNvSpPr txBox="1"/>
          <p:nvPr>
            <p:ph idx="1" type="subTitle"/>
          </p:nvPr>
        </p:nvSpPr>
        <p:spPr>
          <a:xfrm>
            <a:off x="719100" y="1272050"/>
            <a:ext cx="7351800" cy="26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 Learning Tool for ECE undergraduates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A Circuit debugging tool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Final Chip Testing Unit 	</a:t>
            </a:r>
            <a:endParaRPr/>
          </a:p>
        </p:txBody>
      </p:sp>
      <p:sp>
        <p:nvSpPr>
          <p:cNvPr id="191" name="Shape 191"/>
          <p:cNvSpPr txBox="1"/>
          <p:nvPr>
            <p:ph idx="1" type="body"/>
          </p:nvPr>
        </p:nvSpPr>
        <p:spPr>
          <a:xfrm>
            <a:off x="311700" y="134187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Used the processor to supply Vcc, GND, different configuration to chip being tested 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Decrease</a:t>
            </a:r>
            <a:r>
              <a:rPr lang="en"/>
              <a:t> computation time dramatically 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Processed output in a parallel fashion  </a:t>
            </a:r>
            <a:endParaRPr/>
          </a:p>
          <a:p>
            <a: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Limitation</a:t>
            </a:r>
            <a:r>
              <a:rPr lang="en"/>
              <a:t> of 16 pin max to be tested 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Image showing screen module</a:t>
            </a:r>
            <a:endParaRPr/>
          </a:p>
        </p:txBody>
      </p:sp>
      <p:sp>
        <p:nvSpPr>
          <p:cNvPr id="197" name="Shape 197"/>
          <p:cNvSpPr txBox="1"/>
          <p:nvPr>
            <p:ph idx="1" type="body"/>
          </p:nvPr>
        </p:nvSpPr>
        <p:spPr>
          <a:xfrm>
            <a:off x="311700" y="1211400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      </a:t>
            </a:r>
            <a:endParaRPr/>
          </a:p>
        </p:txBody>
      </p:sp>
      <p:pic>
        <p:nvPicPr>
          <p:cNvPr id="198" name="Shape 1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1300" y="1101525"/>
            <a:ext cx="5905751" cy="36670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Video showing Voltage Line Reader Feature</a:t>
            </a:r>
            <a:endParaRPr/>
          </a:p>
        </p:txBody>
      </p:sp>
      <p:pic>
        <p:nvPicPr>
          <p:cNvPr id="204" name="Shape 204" title="IMG_0063[1].MOV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5025" y="1317350"/>
            <a:ext cx="6928975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Power Consumption(Based on Datasheet)</a:t>
            </a:r>
            <a:endParaRPr/>
          </a:p>
        </p:txBody>
      </p:sp>
      <p:sp>
        <p:nvSpPr>
          <p:cNvPr id="210" name="Shape 210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Voltage line Reading + Supplying :  </a:t>
            </a:r>
            <a:r>
              <a:rPr lang="en"/>
              <a:t>Counters + tristate buffers </a:t>
            </a:r>
            <a:r>
              <a:rPr lang="en"/>
              <a:t>Processor =  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2</a:t>
            </a:r>
            <a:r>
              <a:rPr lang="en"/>
              <a:t>752</a:t>
            </a:r>
            <a:r>
              <a:rPr lang="en"/>
              <a:t> mW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/>
              <a:t>Chip Testing :</a:t>
            </a:r>
            <a:r>
              <a:rPr lang="en"/>
              <a:t> Processor+tristate buffers + counters =   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232.5 mW + 4*120 mW</a:t>
            </a:r>
            <a:r>
              <a:rPr lang="en"/>
              <a:t> </a:t>
            </a:r>
            <a:r>
              <a:rPr lang="en"/>
              <a:t>4*45mW = 892.5 mW  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/>
              <a:t>Sleep Mode: </a:t>
            </a:r>
            <a:endParaRPr b="1"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172mW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Shape 216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17" name="Shape 217" title="Power_Consumption in mW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325" y="55575"/>
            <a:ext cx="9056676" cy="5087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/>
          <p:nvPr>
            <p:ph type="title"/>
          </p:nvPr>
        </p:nvSpPr>
        <p:spPr>
          <a:xfrm>
            <a:off x="311700" y="156000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High level module requirement</a:t>
            </a:r>
            <a:endParaRPr/>
          </a:p>
        </p:txBody>
      </p:sp>
      <p:sp>
        <p:nvSpPr>
          <p:cNvPr id="223" name="Shape 223"/>
          <p:cNvSpPr txBox="1"/>
          <p:nvPr>
            <p:ph idx="1" type="body"/>
          </p:nvPr>
        </p:nvSpPr>
        <p:spPr>
          <a:xfrm>
            <a:off x="311700" y="748850"/>
            <a:ext cx="8520600" cy="382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b="1" lang="en">
                <a:latin typeface="Times New Roman"/>
                <a:ea typeface="Times New Roman"/>
                <a:cs typeface="Times New Roman"/>
                <a:sym typeface="Times New Roman"/>
              </a:rPr>
              <a:t>CHIP TESTER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The smart breadboard should be able to test correctly whether chips that have a fixed input-output relationship work as specified by a user.There is already a library of chips and the user has the choice of which chip should be tested from the library.The user specifies which chip should be tested through the touchscreen module.Only a single chip is tested at a given time</a:t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>
              <a:spcBef>
                <a:spcPts val="160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b="1" lang="en">
                <a:latin typeface="Times New Roman"/>
                <a:ea typeface="Times New Roman"/>
                <a:cs typeface="Times New Roman"/>
                <a:sym typeface="Times New Roman"/>
              </a:rPr>
              <a:t>Voltage-Line Values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The smart breadboard tests which line is active. </a:t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/>
          <p:nvPr>
            <p:ph type="title"/>
          </p:nvPr>
        </p:nvSpPr>
        <p:spPr>
          <a:xfrm>
            <a:off x="277375" y="267750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Video showing the Chip Testing Feature</a:t>
            </a:r>
            <a:endParaRPr/>
          </a:p>
        </p:txBody>
      </p:sp>
      <p:sp>
        <p:nvSpPr>
          <p:cNvPr id="229" name="Shape 229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30" name="Shape 230" title="IMG_0058[1].MOV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4800" y="1194875"/>
            <a:ext cx="8913575" cy="383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Challenges	</a:t>
            </a:r>
            <a:endParaRPr/>
          </a:p>
        </p:txBody>
      </p:sp>
      <p:sp>
        <p:nvSpPr>
          <p:cNvPr id="236" name="Shape 236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Soldiering is the main issue we had </a:t>
            </a:r>
            <a:endParaRPr/>
          </a:p>
          <a:p>
            <a:pPr indent="-342900" lvl="0" marL="457200" rtl="0">
              <a:spcBef>
                <a:spcPts val="1600"/>
              </a:spcBef>
              <a:spcAft>
                <a:spcPts val="1600"/>
              </a:spcAft>
              <a:buSzPts val="1800"/>
              <a:buChar char="●"/>
            </a:pPr>
            <a:r>
              <a:rPr lang="en"/>
              <a:t>Costs of chips</a:t>
            </a:r>
            <a:endParaRPr/>
          </a:p>
        </p:txBody>
      </p:sp>
      <p:pic>
        <p:nvPicPr>
          <p:cNvPr id="237" name="Shape 237"/>
          <p:cNvPicPr preferRelativeResize="0"/>
          <p:nvPr/>
        </p:nvPicPr>
        <p:blipFill rotWithShape="1">
          <a:blip r:embed="rId3">
            <a:alphaModFix/>
          </a:blip>
          <a:srcRect b="-1315" l="19264" r="38256" t="14199"/>
          <a:stretch/>
        </p:blipFill>
        <p:spPr>
          <a:xfrm rot="-5400000">
            <a:off x="5577012" y="1002034"/>
            <a:ext cx="2653279" cy="4480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Future Work </a:t>
            </a:r>
            <a:endParaRPr/>
          </a:p>
        </p:txBody>
      </p:sp>
      <p:sp>
        <p:nvSpPr>
          <p:cNvPr id="243" name="Shape 243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board should be able to debug if there is a shortage in a line 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The board should be able to test more chips including sequential chips.  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Make our whole design in one compact PCB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In general: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Users should be able to write their intention (e.g. logic function) and verify it.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/>
          <p:nvPr>
            <p:ph type="title"/>
          </p:nvPr>
        </p:nvSpPr>
        <p:spPr>
          <a:xfrm>
            <a:off x="311700" y="513700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        Credits </a:t>
            </a:r>
            <a:endParaRPr/>
          </a:p>
        </p:txBody>
      </p:sp>
      <p:sp>
        <p:nvSpPr>
          <p:cNvPr id="249" name="Shape 249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TA: Kexin Hui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Professor Rakesh Kumar</a:t>
            </a:r>
            <a:endParaRPr/>
          </a:p>
          <a:p>
            <a: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Professor Arne Fliflet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>
            <p:ph type="ctrTitle"/>
          </p:nvPr>
        </p:nvSpPr>
        <p:spPr>
          <a:xfrm>
            <a:off x="704525" y="-11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 Statement</a:t>
            </a:r>
            <a:endParaRPr/>
          </a:p>
        </p:txBody>
      </p:sp>
      <p:sp>
        <p:nvSpPr>
          <p:cNvPr id="79" name="Shape 79"/>
          <p:cNvSpPr txBox="1"/>
          <p:nvPr>
            <p:ph idx="1" type="subTitle"/>
          </p:nvPr>
        </p:nvSpPr>
        <p:spPr>
          <a:xfrm>
            <a:off x="1003000" y="1226450"/>
            <a:ext cx="7136700" cy="270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Wanted to create a user interactive breadboard that allows the user to :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Choose what mode to set the board in 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Choose either to chip test or regular usage 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Choose to supply voltage to a certain line  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Display voltage values of certain lines  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System Hardware</a:t>
            </a:r>
            <a:endParaRPr/>
          </a:p>
        </p:txBody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57700" y="1152425"/>
            <a:ext cx="8354100" cy="329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Hardware: 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Power Supply</a:t>
            </a:r>
            <a:r>
              <a:rPr lang="en"/>
              <a:t> 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Breadboard interface processing unit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 Nextion screen interface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Voltage Supplying and reading unit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Software: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Processor control for chip testing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type="title"/>
          </p:nvPr>
        </p:nvSpPr>
        <p:spPr>
          <a:xfrm>
            <a:off x="428425" y="41800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Block Diagram</a:t>
            </a:r>
            <a:endParaRPr/>
          </a:p>
        </p:txBody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2" name="Shape 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04875"/>
            <a:ext cx="9017600" cy="428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  Hardware Overview</a:t>
            </a:r>
            <a:endParaRPr/>
          </a:p>
        </p:txBody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Power Supply</a:t>
            </a:r>
            <a:endParaRPr b="1"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b="1" lang="en"/>
              <a:t> </a:t>
            </a:r>
            <a:r>
              <a:rPr lang="en"/>
              <a:t>Takes 7V from a DC voltage supply and converts to 5V using a voltage regulator.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Processor Unit</a:t>
            </a:r>
            <a:r>
              <a:rPr b="1" lang="en"/>
              <a:t>	</a:t>
            </a:r>
            <a:endParaRPr b="1"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b="1" lang="en"/>
              <a:t> </a:t>
            </a:r>
            <a:r>
              <a:rPr lang="en"/>
              <a:t>Deals with I/O commands and process according to Input commands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Chip Testing Unit</a:t>
            </a:r>
            <a:endParaRPr b="1"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"/>
              <a:t>Tests chips through communication with the processor module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Voltage Line Reader + Supplier</a:t>
            </a:r>
            <a:endParaRPr b="1"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"/>
              <a:t>Shows active voltage lines and supply Vcc to specific lines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"/>
              <a:t>         </a:t>
            </a:r>
            <a:endParaRPr b="1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Power Supply</a:t>
            </a:r>
            <a:endParaRPr/>
          </a:p>
        </p:txBody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Supplying +5Vdc and GND to both the processor and screen 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Maximum current 500mA , drop out of 1.5V, input voltage of 6.5-30 V  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5" name="Shape 1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025" y="1985900"/>
            <a:ext cx="8586675" cy="3033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Processor Unit</a:t>
            </a:r>
            <a:endParaRPr/>
          </a:p>
        </p:txBody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Atmega328P 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Serial </a:t>
            </a:r>
            <a:r>
              <a:rPr lang="en"/>
              <a:t>Communication</a:t>
            </a:r>
            <a:r>
              <a:rPr lang="en"/>
              <a:t> with Nextion 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Sends input to Chip testing Unit </a:t>
            </a:r>
            <a:endParaRPr/>
          </a:p>
          <a:p>
            <a: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Sends output to Nextion Screen 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Processor Unit</a:t>
            </a:r>
            <a:endParaRPr/>
          </a:p>
        </p:txBody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18" name="Shape 118"/>
          <p:cNvPicPr preferRelativeResize="0"/>
          <p:nvPr/>
        </p:nvPicPr>
        <p:blipFill rotWithShape="1">
          <a:blip r:embed="rId3">
            <a:alphaModFix/>
          </a:blip>
          <a:srcRect b="13380" l="10093" r="2209" t="3610"/>
          <a:stretch/>
        </p:blipFill>
        <p:spPr>
          <a:xfrm>
            <a:off x="123650" y="350325"/>
            <a:ext cx="8708649" cy="444285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Shape 119"/>
          <p:cNvSpPr txBox="1"/>
          <p:nvPr/>
        </p:nvSpPr>
        <p:spPr>
          <a:xfrm>
            <a:off x="352875" y="3159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Shape 120"/>
          <p:cNvSpPr txBox="1"/>
          <p:nvPr/>
        </p:nvSpPr>
        <p:spPr>
          <a:xfrm>
            <a:off x="2685075" y="254100"/>
            <a:ext cx="3955500" cy="46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Processor Unit Schematic</a:t>
            </a:r>
            <a:endParaRPr b="1" sz="2400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