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Nuni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3398E9-6027-4603-9752-C73ACF77BAA3}">
  <a:tblStyle styleId="{E83398E9-6027-4603-9752-C73ACF77BA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Nuni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Nunito-italic.fntdata"/><Relationship Id="rId14" Type="http://schemas.openxmlformats.org/officeDocument/2006/relationships/slide" Target="slides/slide8.xml"/><Relationship Id="rId36" Type="http://schemas.openxmlformats.org/officeDocument/2006/relationships/font" Target="fonts/Nunit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ecb5d325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ecb5d325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ecb5d3251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ecb5d3251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ecb5d325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ecb5d325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e99deb5f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e99deb5f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ecb5d325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ecb5d325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ecb5d325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ecb5d325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ecb5d325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ecb5d325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ecb5d325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ecb5d325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ecb5d325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ecb5d325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ecb5d325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ecb5d325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dc84c7a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dc84c7a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ecb5d325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ecb5d32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ecb5d3251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ecb5d325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ecb5d325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ecb5d325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ecb5d3251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ecb5d3251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ecb5d3251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ecb5d3251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ecb5d3251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ecb5d3251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ecb5d3251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ecb5d3251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dc84c7a3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dc84c7a3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e7eb3816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e7eb3816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dc84c7a3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dc84c7a3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dc84c7a3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dc84c7a3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e7eb3816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e7eb3816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ec80e5f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ec80e5f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ec80e5f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ec80e5f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ecb5d3251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ecb5d3251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ecb5d3251_2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ecb5d3251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Pedal-Powered Smart Bike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Team 29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By Alex Sirakides, Karl Kamar and Anshul Desai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666750" y="464600"/>
            <a:ext cx="7505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Charge Controller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590550" y="1307675"/>
            <a:ext cx="75057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Controls Flow of Current from Motor to Battery (0.1 x Rated Battery Current)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Maintains Battery Voltage within a safe range (</a:t>
            </a:r>
            <a:r>
              <a:rPr lang="en"/>
              <a:t>0.9 x Rated Voltage - </a:t>
            </a:r>
            <a:r>
              <a:rPr lang="en"/>
              <a:t>1.2 x Rated Voltage)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Maintains Charge Flow Direction in one direction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Based on Relay Switch system that connects/disconnects output from input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Displays voltage across battery terminals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Prefabricated</a:t>
            </a:r>
            <a:r>
              <a:rPr lang="en"/>
              <a:t> vs. Soldered Ourselves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Diode Added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b="10289" l="35305" r="25561" t="9324"/>
          <a:stretch/>
        </p:blipFill>
        <p:spPr>
          <a:xfrm rot="-5400000">
            <a:off x="5574237" y="1825761"/>
            <a:ext cx="2464676" cy="370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666750" y="617000"/>
            <a:ext cx="7505700" cy="7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Buck Converter</a:t>
            </a:r>
            <a:endParaRPr/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514350" y="15335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5V/3A output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Chosen over Linear Voltage Regulator (Loss and Heat)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Powers MCU, Lights and Display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Ensures Constant Voltage is provided to DC components</a:t>
            </a:r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30868" l="0" r="0" t="28938"/>
          <a:stretch/>
        </p:blipFill>
        <p:spPr>
          <a:xfrm>
            <a:off x="3779750" y="2708750"/>
            <a:ext cx="5143500" cy="20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ATMEGA328P Development Process</a:t>
            </a: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100" y="1800200"/>
            <a:ext cx="1797850" cy="24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3543125" y="3280125"/>
            <a:ext cx="43608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AutoNum type="arabicParenR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Burn Bootloader to multiple microcontrollers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AutoNum type="arabicParenR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Program microcontroller directly from Arduino Uno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Verification: 2 x pF Capacitors, 1 x 16 MHz Oscillating Crystal,       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1 x 5V regulated power source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738" y="1800200"/>
            <a:ext cx="1967577" cy="139490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/>
          <p:nvPr/>
        </p:nvSpPr>
        <p:spPr>
          <a:xfrm>
            <a:off x="6845325" y="2607028"/>
            <a:ext cx="1199400" cy="345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Removing MicroSD Card Reader</a:t>
            </a:r>
            <a:endParaRPr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819150" y="167327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use cases: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Storing path data every update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Distance calculation from summed path 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Average speed calculation from stored path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Ride time from first and most recent reading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Potential for reverse geocoding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Issues: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SD card write would disrupt GPS data, feeding garbage values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MCU not fast enough to reverse geocode</a:t>
            </a:r>
            <a:endParaRPr/>
          </a:p>
        </p:txBody>
      </p:sp>
      <p:sp>
        <p:nvSpPr>
          <p:cNvPr id="211" name="Google Shape;211;p25"/>
          <p:cNvSpPr txBox="1"/>
          <p:nvPr>
            <p:ph idx="2" type="body"/>
          </p:nvPr>
        </p:nvSpPr>
        <p:spPr>
          <a:xfrm>
            <a:off x="4638675" y="167327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Utilize MCU EEPROM to save state data on update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Instantly retrieve saved data on init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Display relevant lat/long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Bonus Verification: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Pins available on PCB for ALS, FET, light and reset switches, no need for redesign!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Tree</a:t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850" y="642400"/>
            <a:ext cx="5016311" cy="38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processLoop() Function</a:t>
            </a:r>
            <a:endParaRPr/>
          </a:p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>
            <a:off x="819150" y="16943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Libraries used: NeoSWSerial, NeoGPS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Called on availability of GPS Software Serial object (1 Hz)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Pseudo-algorithm: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Read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ALS</a:t>
            </a:r>
            <a:r>
              <a:rPr lang="en"/>
              <a:t>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RESET_BUTTON</a:t>
            </a:r>
            <a:r>
              <a:rPr lang="en"/>
              <a:t> state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Save GPS data to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fix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Call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buttonCheck()</a:t>
            </a:r>
            <a:r>
              <a:rPr lang="en"/>
              <a:t>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printTemplate()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Save exercise statistics to EEPROM</a:t>
            </a:r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975" y="1245325"/>
            <a:ext cx="3206751" cy="320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5726600" y="3788825"/>
            <a:ext cx="22155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NEO-6M GPS Sensor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NMEA GPS Data</a:t>
            </a:r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819150" y="16943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Verification: Serial monitor of Arduino IDE outputs NMEA sentences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$GPRMC (Min. recommendation for GPS data) ex:</a:t>
            </a:r>
            <a:br>
              <a:rPr lang="en"/>
            </a:br>
            <a:r>
              <a:rPr lang="en"/>
              <a:t>	</a:t>
            </a:r>
            <a:r>
              <a:rPr lang="en"/>
              <a:t>$GPRMC,</a:t>
            </a:r>
            <a:r>
              <a:rPr lang="en">
                <a:solidFill>
                  <a:schemeClr val="accent2"/>
                </a:solidFill>
              </a:rPr>
              <a:t>220516</a:t>
            </a:r>
            <a:r>
              <a:rPr lang="en"/>
              <a:t>,A,</a:t>
            </a:r>
            <a:r>
              <a:rPr lang="en">
                <a:solidFill>
                  <a:schemeClr val="accent3"/>
                </a:solidFill>
              </a:rPr>
              <a:t>5133.82,N,00042.24,W</a:t>
            </a:r>
            <a:r>
              <a:rPr lang="en"/>
              <a:t>,</a:t>
            </a:r>
            <a:r>
              <a:rPr lang="en">
                <a:solidFill>
                  <a:schemeClr val="accent6"/>
                </a:solidFill>
              </a:rPr>
              <a:t>173.8</a:t>
            </a:r>
            <a:r>
              <a:rPr lang="en"/>
              <a:t>,231.8,</a:t>
            </a:r>
            <a:r>
              <a:rPr lang="en">
                <a:solidFill>
                  <a:schemeClr val="accent4"/>
                </a:solidFill>
              </a:rPr>
              <a:t>130694</a:t>
            </a:r>
            <a:r>
              <a:rPr lang="en"/>
              <a:t>,004.2,W*70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Timestamp </a:t>
            </a:r>
            <a:r>
              <a:rPr lang="en">
                <a:solidFill>
                  <a:schemeClr val="accent3"/>
                </a:solidFill>
              </a:rPr>
              <a:t>Latitude/Longitude </a:t>
            </a:r>
            <a:r>
              <a:rPr lang="en">
                <a:solidFill>
                  <a:schemeClr val="accent6"/>
                </a:solidFill>
              </a:rPr>
              <a:t>Speed (Knots) </a:t>
            </a:r>
            <a:r>
              <a:rPr lang="en">
                <a:solidFill>
                  <a:schemeClr val="accent4"/>
                </a:solidFill>
              </a:rPr>
              <a:t>Datestamp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GPS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fix</a:t>
            </a:r>
            <a:r>
              <a:rPr lang="en"/>
              <a:t> updated at beginning of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processLoop()</a:t>
            </a:r>
            <a:r>
              <a:rPr lang="en"/>
              <a:t>:</a:t>
            </a:r>
            <a:br>
              <a:rPr lang="en"/>
            </a:br>
            <a:r>
              <a:rPr lang="en"/>
              <a:t>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fix.speed_mph()</a:t>
            </a:r>
            <a:r>
              <a:rPr lang="en"/>
              <a:t> - Speed converted from knots to miles per hour</a:t>
            </a:r>
            <a:br>
              <a:rPr lang="en"/>
            </a:br>
            <a:r>
              <a:rPr lang="en"/>
              <a:t>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ix.latitude()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fix.longitude()</a:t>
            </a:r>
            <a:r>
              <a:rPr lang="en"/>
              <a:t> - Latitude and Longitude returned as floating-point</a:t>
            </a:r>
            <a:br>
              <a:rPr lang="en"/>
            </a:br>
            <a:r>
              <a:rPr lang="en"/>
              <a:t>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fix.heading()</a:t>
            </a:r>
            <a:r>
              <a:rPr lang="en"/>
              <a:t> - Calculated heading returned in degrees clockwise from North</a:t>
            </a:r>
            <a:br>
              <a:rPr lang="en"/>
            </a:br>
            <a:r>
              <a:rPr lang="en"/>
              <a:t>	etc…</a:t>
            </a:r>
            <a:br>
              <a:rPr lang="en"/>
            </a:br>
            <a:r>
              <a:rPr lang="en"/>
              <a:t>ALSO verifiable from Arduino IDE Serial monitor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printTemplate() Function</a:t>
            </a:r>
            <a:endParaRPr/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819150" y="16943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Libraries used: AdafruitGFX, Adafruit SSD1325 Display Driver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Updates with GPS module (1 Hz)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Pseudo-algorithm: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Clear display video buffer (prepping cursor)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Validate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fix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Prints with only GPS time fix (ride time increments)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Prints with GPS time and GPS location fix (all stats increment)*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Like (a), default time “6:00:00”, no ride time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Build video buffer with variables saved to flash memory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Display video buffer</a:t>
            </a:r>
            <a:br>
              <a:rPr lang="en"/>
            </a:br>
            <a:r>
              <a:rPr lang="en" sz="900"/>
              <a:t>*printHeading() called with </a:t>
            </a:r>
            <a:r>
              <a:rPr lang="en" sz="900">
                <a:latin typeface="Courier New"/>
                <a:ea typeface="Courier New"/>
                <a:cs typeface="Courier New"/>
                <a:sym typeface="Courier New"/>
              </a:rPr>
              <a:t>fix.heading()</a:t>
            </a:r>
            <a:endParaRPr sz="900"/>
          </a:p>
        </p:txBody>
      </p:sp>
      <p:sp>
        <p:nvSpPr>
          <p:cNvPr id="238" name="Google Shape;238;p29"/>
          <p:cNvSpPr txBox="1"/>
          <p:nvPr/>
        </p:nvSpPr>
        <p:spPr>
          <a:xfrm>
            <a:off x="5881588" y="3844575"/>
            <a:ext cx="22155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(b) Time + Location Fix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9"/>
          <p:cNvPicPr preferRelativeResize="0"/>
          <p:nvPr/>
        </p:nvPicPr>
        <p:blipFill rotWithShape="1">
          <a:blip r:embed="rId3">
            <a:alphaModFix/>
          </a:blip>
          <a:srcRect b="34295" l="39164" r="45085" t="31989"/>
          <a:stretch/>
        </p:blipFill>
        <p:spPr>
          <a:xfrm rot="-5400000">
            <a:off x="6395934" y="680537"/>
            <a:ext cx="1186829" cy="190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 rotWithShape="1">
          <a:blip r:embed="rId4">
            <a:alphaModFix/>
          </a:blip>
          <a:srcRect b="22262" l="36815" r="23669" t="30209"/>
          <a:stretch/>
        </p:blipFill>
        <p:spPr>
          <a:xfrm>
            <a:off x="6035700" y="2784500"/>
            <a:ext cx="1907324" cy="106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5881588" y="2226700"/>
            <a:ext cx="22155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(a) Time Fix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 Functions</a:t>
            </a:r>
            <a:endParaRPr/>
          </a:p>
        </p:txBody>
      </p:sp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819150" y="1673275"/>
            <a:ext cx="22500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speedAvg()</a:t>
            </a:r>
            <a:r>
              <a:rPr lang="en">
                <a:solidFill>
                  <a:schemeClr val="lt1"/>
                </a:solidFill>
              </a:rPr>
              <a:t>: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Return (reject) if speed is below 0.5 miles per hour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Redistribute average based on current speed, previous average, and previous count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Increment previous count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" name="Google Shape;248;p30"/>
          <p:cNvSpPr txBox="1"/>
          <p:nvPr>
            <p:ph idx="2" type="body"/>
          </p:nvPr>
        </p:nvSpPr>
        <p:spPr>
          <a:xfrm>
            <a:off x="3345900" y="1673275"/>
            <a:ext cx="24522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totalDistance()</a:t>
            </a:r>
            <a:r>
              <a:rPr lang="en">
                <a:solidFill>
                  <a:schemeClr val="lt1"/>
                </a:solidFill>
              </a:rPr>
              <a:t>: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Return (reject) if speed is below 1.0 miles per hour and location is invalid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Calculate square (or Haversine) distance between current and previous location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Update previous location to new location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9" name="Google Shape;249;p30"/>
          <p:cNvSpPr txBox="1"/>
          <p:nvPr>
            <p:ph idx="2" type="body"/>
          </p:nvPr>
        </p:nvSpPr>
        <p:spPr>
          <a:xfrm>
            <a:off x="5729100" y="1673275"/>
            <a:ext cx="25959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rideTime</a:t>
            </a: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>
                <a:solidFill>
                  <a:schemeClr val="lt1"/>
                </a:solidFill>
              </a:rPr>
              <a:t>: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On init (startup/record), save start time</a:t>
            </a:r>
            <a:endParaRPr>
              <a:solidFill>
                <a:srgbClr val="00000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</a:pPr>
            <a:r>
              <a:rPr lang="en">
                <a:solidFill>
                  <a:srgbClr val="000000"/>
                </a:solidFill>
              </a:rPr>
              <a:t>Pull elapsed time from previous sessions via EEPROM (startup only)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Else, calculate difference between current time and start time</a:t>
            </a:r>
            <a:endParaRPr>
              <a:solidFill>
                <a:srgbClr val="00000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</a:pPr>
            <a:r>
              <a:rPr lang="en">
                <a:solidFill>
                  <a:srgbClr val="000000"/>
                </a:solidFill>
              </a:rPr>
              <a:t>Include previous session time (startup only)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resetButton() and buttonCheck()</a:t>
            </a:r>
            <a:endParaRPr/>
          </a:p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819150" y="16943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resetButton() </a:t>
            </a:r>
            <a:r>
              <a:rPr lang="en"/>
              <a:t>simply resets all statistics and sets previous time for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rideTime()</a:t>
            </a:r>
            <a:r>
              <a:rPr lang="en"/>
              <a:t> to current (constant)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buttonCheck()</a:t>
            </a:r>
            <a:r>
              <a:rPr lang="en"/>
              <a:t> pseudo-algorithm: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If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RESET_BUTTON</a:t>
            </a:r>
            <a:r>
              <a:rPr lang="en"/>
              <a:t> is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LOW</a:t>
            </a:r>
            <a:r>
              <a:rPr lang="en"/>
              <a:t>, call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resetButton()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Else, call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speedAvg()</a:t>
            </a:r>
            <a:r>
              <a:rPr lang="en"/>
              <a:t>, 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totalDistance()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rideTime()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ALSO, verify state of ALS-FET system (a -&gt; b -&gt; c -&gt; a -&gt; …):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If ALS previous state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LOW</a:t>
            </a:r>
            <a:r>
              <a:rPr lang="en"/>
              <a:t>, now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HIGH</a:t>
            </a:r>
            <a:r>
              <a:rPr lang="en"/>
              <a:t>, pulse head and </a:t>
            </a:r>
            <a:r>
              <a:rPr lang="en"/>
              <a:t>tail lights</a:t>
            </a:r>
            <a:r>
              <a:rPr lang="en"/>
              <a:t> 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Else if ALS previous state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HIGH</a:t>
            </a:r>
            <a:r>
              <a:rPr lang="en"/>
              <a:t>, now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LOW</a:t>
            </a:r>
            <a:r>
              <a:rPr lang="en"/>
              <a:t>, save start time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Else if ALS previous state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LOW</a:t>
            </a:r>
            <a:r>
              <a:rPr lang="en"/>
              <a:t>, still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LOW</a:t>
            </a:r>
            <a:r>
              <a:rPr lang="en"/>
              <a:t>, and 5 seconds from start time, pulse head and tail lights off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Save previous state of ALS-FET system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311700" y="1523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Introduction</a:t>
            </a:r>
            <a:endParaRPr sz="4100"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236625" y="1533475"/>
            <a:ext cx="5068800" cy="27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Lack of electrical development in marketed bikes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Need for more bikers in growing cities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Need to make bike user experience comparable to modern cars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Need to make bikes more attractive to modern users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475" y="2054025"/>
            <a:ext cx="3853604" cy="289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Buttons in Circuit</a:t>
            </a:r>
            <a:endParaRPr/>
          </a:p>
        </p:txBody>
      </p:sp>
      <p:sp>
        <p:nvSpPr>
          <p:cNvPr id="261" name="Google Shape;261;p3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Button: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Mechanical switch disconnecting battery from CC &amp;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Mounted above the battery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Reset Button: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Mounted next to right turn signal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Active HIGH with pull down resistor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800" y="535325"/>
            <a:ext cx="1820176" cy="182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6595" y="2355499"/>
            <a:ext cx="2203798" cy="227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Signals</a:t>
            </a:r>
            <a:endParaRPr/>
          </a:p>
        </p:txBody>
      </p:sp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Signal Buttons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Active HIGH with pull down resistors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Cannot provide necessary flashing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N-Channel FET &amp; Duty Cycle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Flashing driven via the microcontroller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Allows for any flashing speed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Allows for pin reduction</a:t>
            </a:r>
            <a:endParaRPr/>
          </a:p>
        </p:txBody>
      </p:sp>
      <p:pic>
        <p:nvPicPr>
          <p:cNvPr id="270" name="Google Shape;27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2975" y="952500"/>
            <a:ext cx="24765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Signals Continued</a:t>
            </a:r>
            <a:endParaRPr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Signal FSM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LEDs were 3-state FSMs (Off, On, Blink)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Could only be toggled mechanically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Initial State is 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Soldering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Cannot solder to aluminium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Additional resistor to offset additional voltage</a:t>
            </a:r>
            <a:endParaRPr/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826" y="1285964"/>
            <a:ext cx="2522697" cy="3152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and Tail Lights</a:t>
            </a:r>
            <a:endParaRPr/>
          </a:p>
        </p:txBody>
      </p:sp>
      <p:pic>
        <p:nvPicPr>
          <p:cNvPr id="283" name="Google Shape;2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73" y="1569375"/>
            <a:ext cx="3453101" cy="30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5"/>
          <p:cNvSpPr txBox="1"/>
          <p:nvPr>
            <p:ph idx="1" type="body"/>
          </p:nvPr>
        </p:nvSpPr>
        <p:spPr>
          <a:xfrm>
            <a:off x="3816975" y="1974175"/>
            <a:ext cx="45078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FSM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These were 5-state FSMs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Initiale State was 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Could be digitally controlled via microcontroller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Button active low, otherwise high-z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2M ohm pull-up resistor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Ambient Light Sensor</a:t>
            </a:r>
            <a:endParaRPr/>
          </a:p>
        </p:txBody>
      </p:sp>
      <p:sp>
        <p:nvSpPr>
          <p:cNvPr id="290" name="Google Shape;290;p36"/>
          <p:cNvSpPr txBox="1"/>
          <p:nvPr>
            <p:ph idx="1" type="body"/>
          </p:nvPr>
        </p:nvSpPr>
        <p:spPr>
          <a:xfrm>
            <a:off x="819150" y="1990725"/>
            <a:ext cx="6770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Controls Head &amp; Tail Lights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Head and tail lights are on when system power is turned 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If light out -&gt; 5 second delay -&gt; pulse 4x to turn off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If dark out -&gt; ALS goes HIGH -&gt; pulse to turn on head &amp; tail lights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When operating off Arduino board power, we had to adjust for a race condition, this went away once integrated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Fixing Oversights</a:t>
            </a:r>
            <a:endParaRPr/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819150" y="1990725"/>
            <a:ext cx="5283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Anything which was overlooked in development was added to a through hole board inserted behind our PCB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Pull up resistors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Pull down resistors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Crystal oscillator</a:t>
            </a:r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750" y="1662125"/>
            <a:ext cx="2571749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303" name="Google Shape;303;p3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the system was verifiable via inspection but still things did occasionally go wrong and when they did we debugged as follows: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approached it this way once the battery, CC, and programming had been completed.</a:t>
            </a:r>
            <a:endParaRPr/>
          </a:p>
        </p:txBody>
      </p:sp>
      <p:graphicFrame>
        <p:nvGraphicFramePr>
          <p:cNvPr id="304" name="Google Shape;304;p38"/>
          <p:cNvGraphicFramePr/>
          <p:nvPr/>
        </p:nvGraphicFramePr>
        <p:xfrm>
          <a:off x="952500" y="2566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{E83398E9-6027-4603-9752-C73ACF77BAA3}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if everything had power</a:t>
                      </a:r>
                      <a:endParaRPr sz="13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if GPS sensor LEDs were on</a:t>
                      </a:r>
                      <a:endParaRPr sz="13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if OLED displayed anything</a:t>
                      </a:r>
                      <a:endParaRPr sz="13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if ALS was outputting properly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if head &amp; tail light were working</a:t>
                      </a:r>
                      <a:endParaRPr sz="13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if reset button worked</a:t>
                      </a:r>
                      <a:endParaRPr sz="13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Calibri"/>
                        <a:buChar char="-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if turn signals work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Recommendations for Further 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Adding USB charging ports to the bike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Added temperature sensors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Reverse geocoding using faster microcontroller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Simplifying the wiring of the system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 Higher resolution color display with touch interface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/>
          <p:nvPr>
            <p:ph idx="1" type="body"/>
          </p:nvPr>
        </p:nvSpPr>
        <p:spPr>
          <a:xfrm rot="-698109">
            <a:off x="63615" y="1240416"/>
            <a:ext cx="8520481" cy="294379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0" u="sng"/>
              <a:t>Questions?</a:t>
            </a:r>
            <a:endParaRPr sz="90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Requirements and Objectives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5905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Provide bikers with Safety Enhancements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Increase available information to bikers on trips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Introduce Automation to bike’s controls (ALS)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Incorporate these features in a self-contained system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311700" y="396925"/>
            <a:ext cx="8520600" cy="41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981"/>
            <a:ext cx="9143999" cy="509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346850"/>
            <a:ext cx="7505700" cy="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Calculations Behind Power Supply Design</a:t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819150" y="1132600"/>
            <a:ext cx="7505700" cy="3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Average torque on pedals:</a:t>
            </a:r>
            <a:br>
              <a:rPr lang="en"/>
            </a:br>
            <a:r>
              <a:rPr lang="en" sz="1200"/>
              <a:t>Biker Weight x Pedal Length x  2π = 65x9.81 x 0.17 x sin(θ)</a:t>
            </a:r>
            <a:br>
              <a:rPr lang="en" sz="1200"/>
            </a:br>
            <a:r>
              <a:rPr lang="en" sz="1200"/>
              <a:t>                                                              = </a:t>
            </a:r>
            <a:r>
              <a:rPr lang="en" sz="1200">
                <a:highlight>
                  <a:srgbClr val="FFFF00"/>
                </a:highlight>
              </a:rPr>
              <a:t>108.4 N-m</a:t>
            </a:r>
            <a:br>
              <a:rPr lang="en"/>
            </a:br>
            <a:r>
              <a:rPr lang="en"/>
              <a:t>	&gt;&gt;&gt;&gt;&gt; Drag is too big which makes it impossible to pedal. 0V output.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Torque in hinge sy</a:t>
            </a:r>
            <a:r>
              <a:rPr b="1" lang="en">
                <a:highlight>
                  <a:srgbClr val="FFFFFF"/>
                </a:highlight>
              </a:rPr>
              <a:t>stem scenario:</a:t>
            </a:r>
            <a:br>
              <a:rPr lang="en">
                <a:highlight>
                  <a:srgbClr val="FFFFFF"/>
                </a:highlight>
              </a:rPr>
            </a:br>
            <a:r>
              <a:rPr b="1" lang="en" sz="1200">
                <a:highlight>
                  <a:srgbClr val="FFFFFF"/>
                </a:highlight>
              </a:rPr>
              <a:t>Normal Reaction</a:t>
            </a:r>
            <a:r>
              <a:rPr lang="en" sz="1200">
                <a:highlight>
                  <a:srgbClr val="FFFFFF"/>
                </a:highlight>
              </a:rPr>
              <a:t>  = Motor Weight  = Mass x g =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5.6lb x 0.453592kg/lb x 9.81 = </a:t>
            </a:r>
            <a:r>
              <a:rPr lang="en" sz="1200">
                <a:solidFill>
                  <a:srgbClr val="000000"/>
                </a:solidFill>
                <a:highlight>
                  <a:srgbClr val="FFFF00"/>
                </a:highlight>
              </a:rPr>
              <a:t>24.92 N</a:t>
            </a:r>
            <a:br>
              <a:rPr lang="en" sz="1200">
                <a:highlight>
                  <a:srgbClr val="FFFFFF"/>
                </a:highlight>
              </a:rPr>
            </a:br>
            <a:r>
              <a:rPr b="1" lang="en" sz="1200">
                <a:highlight>
                  <a:srgbClr val="FFFFFF"/>
                </a:highlight>
              </a:rPr>
              <a:t>Friction</a:t>
            </a:r>
            <a:r>
              <a:rPr lang="en" sz="1200">
                <a:highlight>
                  <a:srgbClr val="FFFFFF"/>
                </a:highlight>
              </a:rPr>
              <a:t>  = Dynamic Friction Constant x Normal Reaction = 0.5 x 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24.92 </a:t>
            </a:r>
            <a:r>
              <a:rPr lang="en" sz="1200">
                <a:highlight>
                  <a:srgbClr val="FFFFFF"/>
                </a:highlight>
              </a:rPr>
              <a:t>= </a:t>
            </a:r>
            <a:r>
              <a:rPr lang="en" sz="1200">
                <a:solidFill>
                  <a:srgbClr val="000000"/>
                </a:solidFill>
                <a:highlight>
                  <a:srgbClr val="FFFF00"/>
                </a:highlight>
              </a:rPr>
              <a:t>12.46 N</a:t>
            </a:r>
            <a:br>
              <a:rPr lang="en" sz="1200">
                <a:highlight>
                  <a:srgbClr val="FFFFFF"/>
                </a:highlight>
              </a:rPr>
            </a:br>
            <a:r>
              <a:rPr b="1" lang="en" sz="1200">
                <a:highlight>
                  <a:srgbClr val="FFFFFF"/>
                </a:highlight>
              </a:rPr>
              <a:t>Torque</a:t>
            </a:r>
            <a:r>
              <a:rPr lang="en" sz="1200">
                <a:highlight>
                  <a:srgbClr val="FFFFFF"/>
                </a:highlight>
              </a:rPr>
              <a:t> = Frictio</a:t>
            </a:r>
            <a:r>
              <a:rPr lang="en">
                <a:highlight>
                  <a:srgbClr val="FFFFFF"/>
                </a:highlight>
              </a:rPr>
              <a:t>n x </a:t>
            </a:r>
            <a:r>
              <a:rPr lang="en" sz="1200">
                <a:highlight>
                  <a:srgbClr val="FFFFFF"/>
                </a:highlight>
              </a:rPr>
              <a:t>sin(θ) x Motor Brush Length </a:t>
            </a:r>
            <a:r>
              <a:rPr lang="en">
                <a:highlight>
                  <a:srgbClr val="FFFFFF"/>
                </a:highlight>
              </a:rPr>
              <a:t>= 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12.46 x sin(90) x 1.1in x 0.0254in/m = </a:t>
            </a:r>
            <a:r>
              <a:rPr lang="en" sz="1200">
                <a:solidFill>
                  <a:srgbClr val="000000"/>
                </a:solidFill>
                <a:highlight>
                  <a:srgbClr val="FFFF00"/>
                </a:highlight>
              </a:rPr>
              <a:t>0.348 N-m</a:t>
            </a:r>
            <a:endParaRPr sz="12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	0.348 N-m corresponds to 124W, 6.6A, 3320 RPM at an Efficiency of 76%:</a:t>
            </a: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				&gt;&gt;&gt;&gt;&gt; 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</a:rPr>
              <a:t>14.28V output</a:t>
            </a:r>
            <a:endParaRPr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819150" y="388400"/>
            <a:ext cx="7505700" cy="7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Chart</a:t>
            </a:r>
            <a:endParaRPr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100" y="1020925"/>
            <a:ext cx="5478476" cy="38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474025" y="338600"/>
            <a:ext cx="7505700" cy="7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Supply Mechanism</a:t>
            </a:r>
            <a:endParaRPr/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441125" y="13085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24VDC Brush Motor Produces Power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Metal Cylinder Attached to the Brush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Friction of Tyre on Cylinder Drives Rotation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Hinge System Permits Motor Mobility for Safety</a:t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0" l="9567" r="0" t="0"/>
          <a:stretch/>
        </p:blipFill>
        <p:spPr>
          <a:xfrm rot="10800000">
            <a:off x="4670255" y="1117898"/>
            <a:ext cx="4296620" cy="378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666750" y="388400"/>
            <a:ext cx="75057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</a:t>
            </a:r>
            <a:endParaRPr/>
          </a:p>
        </p:txBody>
      </p:sp>
      <p:sp>
        <p:nvSpPr>
          <p:cNvPr id="173" name="Google Shape;173;p20"/>
          <p:cNvSpPr txBox="1"/>
          <p:nvPr>
            <p:ph idx="1" type="body"/>
          </p:nvPr>
        </p:nvSpPr>
        <p:spPr>
          <a:xfrm>
            <a:off x="666750" y="13811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12V/2.3Ah vs 8V/3.2Ah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Power Supply for all the bike’s UI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Lead Acid Rechargeable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704375" y="697197"/>
            <a:ext cx="4685728" cy="376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514350" y="540800"/>
            <a:ext cx="7505700" cy="7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Charge Controller Plan</a:t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68125"/>
            <a:ext cx="4354049" cy="354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250" y="1368125"/>
            <a:ext cx="4112626" cy="35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