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N72VQOYEcxVFbd/sJk+bZsEs9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FEAC25-FA6E-4C9C-8996-5830B4DF320F}">
  <a:tblStyle styleId="{54FEAC25-FA6E-4C9C-8996-5830B4DF3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90" d="100"/>
          <a:sy n="90" d="100"/>
        </p:scale>
        <p:origin x="23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Saud</a:t>
            </a:r>
            <a:endParaRPr/>
          </a:p>
        </p:txBody>
      </p:sp>
      <p:sp>
        <p:nvSpPr>
          <p:cNvPr id="80" name="Google Shape;8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6a5736311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Rahul</a:t>
            </a:r>
            <a:endParaRPr/>
          </a:p>
        </p:txBody>
      </p:sp>
      <p:sp>
        <p:nvSpPr>
          <p:cNvPr id="184" name="Google Shape;184;g126a5736311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6a5736311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Rahul</a:t>
            </a:r>
            <a:endParaRPr/>
          </a:p>
        </p:txBody>
      </p:sp>
      <p:sp>
        <p:nvSpPr>
          <p:cNvPr id="195" name="Google Shape;195;g126a573631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6a5736311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Rahul</a:t>
            </a:r>
            <a:endParaRPr/>
          </a:p>
        </p:txBody>
      </p:sp>
      <p:sp>
        <p:nvSpPr>
          <p:cNvPr id="211" name="Google Shape;211;g126a5736311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27f1054b2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Saud</a:t>
            </a:r>
            <a:endParaRPr/>
          </a:p>
        </p:txBody>
      </p:sp>
      <p:sp>
        <p:nvSpPr>
          <p:cNvPr id="222" name="Google Shape;222;g1227f1054b2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6a5736311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Saud</a:t>
            </a:r>
            <a:endParaRPr/>
          </a:p>
        </p:txBody>
      </p:sp>
      <p:sp>
        <p:nvSpPr>
          <p:cNvPr id="237" name="Google Shape;237;g126a5736311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74a22d8a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Saud</a:t>
            </a:r>
            <a:endParaRPr/>
          </a:p>
        </p:txBody>
      </p:sp>
      <p:sp>
        <p:nvSpPr>
          <p:cNvPr id="248" name="Google Shape;248;g1274a22d8a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6a5736311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Pranav</a:t>
            </a:r>
            <a:endParaRPr/>
          </a:p>
        </p:txBody>
      </p:sp>
      <p:sp>
        <p:nvSpPr>
          <p:cNvPr id="259" name="Google Shape;259;g126a5736311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227f1054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Pranav</a:t>
            </a:r>
            <a:endParaRPr/>
          </a:p>
        </p:txBody>
      </p:sp>
      <p:sp>
        <p:nvSpPr>
          <p:cNvPr id="271" name="Google Shape;271;g1227f1054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74e40e8f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Rahul</a:t>
            </a:r>
            <a:endParaRPr/>
          </a:p>
        </p:txBody>
      </p:sp>
      <p:sp>
        <p:nvSpPr>
          <p:cNvPr id="283" name="Google Shape;283;g1274e40e8f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Saud</a:t>
            </a:r>
            <a:endParaRPr/>
          </a:p>
        </p:txBody>
      </p:sp>
      <p:sp>
        <p:nvSpPr>
          <p:cNvPr id="89" name="Google Shape;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6a573631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Saud</a:t>
            </a:r>
            <a:endParaRPr/>
          </a:p>
        </p:txBody>
      </p:sp>
      <p:sp>
        <p:nvSpPr>
          <p:cNvPr id="101" name="Google Shape;101;g126a573631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6a5736311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Saud</a:t>
            </a:r>
            <a:endParaRPr/>
          </a:p>
        </p:txBody>
      </p:sp>
      <p:sp>
        <p:nvSpPr>
          <p:cNvPr id="113" name="Google Shape;113;g126a5736311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Pranav</a:t>
            </a:r>
            <a:endParaRPr/>
          </a:p>
        </p:txBody>
      </p:sp>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27f1054b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Pranav</a:t>
            </a:r>
            <a:endParaRPr/>
          </a:p>
        </p:txBody>
      </p:sp>
      <p:sp>
        <p:nvSpPr>
          <p:cNvPr id="135" name="Google Shape;135;g1227f1054b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6a573631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Pranav</a:t>
            </a:r>
            <a:endParaRPr/>
          </a:p>
        </p:txBody>
      </p:sp>
      <p:sp>
        <p:nvSpPr>
          <p:cNvPr id="148" name="Google Shape;148;g126a573631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6a5736311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Rahul</a:t>
            </a:r>
            <a:endParaRPr/>
          </a:p>
        </p:txBody>
      </p:sp>
      <p:sp>
        <p:nvSpPr>
          <p:cNvPr id="160" name="Google Shape;160;g126a5736311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6a5736311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Rahul</a:t>
            </a:r>
            <a:endParaRPr/>
          </a:p>
        </p:txBody>
      </p:sp>
      <p:sp>
        <p:nvSpPr>
          <p:cNvPr id="172" name="Google Shape;172;g126a5736311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a:spLocks noGrp="1"/>
          </p:cNvSpPr>
          <p:nvPr>
            <p:ph type="pic" idx="2"/>
          </p:nvPr>
        </p:nvSpPr>
        <p:spPr>
          <a:xfrm>
            <a:off x="5183188" y="987425"/>
            <a:ext cx="6172200" cy="4873625"/>
          </a:xfrm>
          <a:prstGeom prst="rect">
            <a:avLst/>
          </a:prstGeom>
          <a:noFill/>
          <a:ln>
            <a:noFill/>
          </a:ln>
        </p:spPr>
      </p:sp>
      <p:sp>
        <p:nvSpPr>
          <p:cNvPr id="62" name="Google Shape;6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youtube.com/watch?v=tr6XsZVb-Z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drive.google.com/file/d/1pIA_1nba7hbnFxIQMEO_l6qwWqfbLjPc/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6"/>
          <p:cNvSpPr/>
          <p:nvPr/>
        </p:nvSpPr>
        <p:spPr>
          <a:xfrm rot="10800000" flipH="1">
            <a:off x="-1" y="0"/>
            <a:ext cx="12192000" cy="6866164"/>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83" name="Google Shape;83;p26" descr="A picture containing building, street&#10;&#10;Description automatically generated"/>
          <p:cNvPicPr preferRelativeResize="0"/>
          <p:nvPr/>
        </p:nvPicPr>
        <p:blipFill rotWithShape="1">
          <a:blip r:embed="rId3">
            <a:alphaModFix amt="25000"/>
          </a:blip>
          <a:srcRect/>
          <a:stretch/>
        </p:blipFill>
        <p:spPr>
          <a:xfrm>
            <a:off x="-2" y="8165"/>
            <a:ext cx="12192000" cy="6858000"/>
          </a:xfrm>
          <a:prstGeom prst="rect">
            <a:avLst/>
          </a:prstGeom>
          <a:noFill/>
          <a:ln>
            <a:noFill/>
          </a:ln>
        </p:spPr>
      </p:pic>
      <p:sp>
        <p:nvSpPr>
          <p:cNvPr id="84" name="Google Shape;84;p26"/>
          <p:cNvSpPr txBox="1"/>
          <p:nvPr/>
        </p:nvSpPr>
        <p:spPr>
          <a:xfrm>
            <a:off x="1134010" y="2403389"/>
            <a:ext cx="9924000" cy="357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00"/>
              </a:spcBef>
              <a:spcAft>
                <a:spcPts val="0"/>
              </a:spcAft>
              <a:buClr>
                <a:srgbClr val="000000"/>
              </a:buClr>
              <a:buSzPts val="4500"/>
              <a:buFont typeface="Arial"/>
              <a:buNone/>
            </a:pPr>
            <a:r>
              <a:rPr lang="en-US" sz="4500" b="1">
                <a:solidFill>
                  <a:schemeClr val="lt1"/>
                </a:solidFill>
              </a:rPr>
              <a:t>Automated NBA Game Clock Stopper</a:t>
            </a:r>
            <a:endParaRPr sz="45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500"/>
              <a:buFont typeface="Arial"/>
              <a:buNone/>
            </a:pPr>
            <a:endParaRPr sz="2500">
              <a:solidFill>
                <a:schemeClr val="lt1"/>
              </a:solidFill>
            </a:endParaRPr>
          </a:p>
          <a:p>
            <a:pPr marL="0" marR="0" lvl="0" indent="0" algn="ctr" rtl="0">
              <a:lnSpc>
                <a:spcPct val="100000"/>
              </a:lnSpc>
              <a:spcBef>
                <a:spcPts val="600"/>
              </a:spcBef>
              <a:spcAft>
                <a:spcPts val="0"/>
              </a:spcAft>
              <a:buClr>
                <a:srgbClr val="000000"/>
              </a:buClr>
              <a:buSzPts val="2500"/>
              <a:buFont typeface="Arial"/>
              <a:buNone/>
            </a:pPr>
            <a:r>
              <a:rPr lang="en-US" sz="2500">
                <a:solidFill>
                  <a:schemeClr val="lt1"/>
                </a:solidFill>
              </a:rPr>
              <a:t>ECE 445 / Team 36</a:t>
            </a:r>
            <a:endParaRPr sz="2500">
              <a:solidFill>
                <a:schemeClr val="lt1"/>
              </a:solidFill>
            </a:endParaRPr>
          </a:p>
          <a:p>
            <a:pPr marL="0" marR="0" lvl="0" indent="0" algn="ctr" rtl="0">
              <a:lnSpc>
                <a:spcPct val="100000"/>
              </a:lnSpc>
              <a:spcBef>
                <a:spcPts val="600"/>
              </a:spcBef>
              <a:spcAft>
                <a:spcPts val="0"/>
              </a:spcAft>
              <a:buClr>
                <a:srgbClr val="000000"/>
              </a:buClr>
              <a:buSzPts val="2500"/>
              <a:buFont typeface="Arial"/>
              <a:buNone/>
            </a:pPr>
            <a:r>
              <a:rPr lang="en-US" sz="2500">
                <a:solidFill>
                  <a:schemeClr val="lt1"/>
                </a:solidFill>
              </a:rPr>
              <a:t>Rahul Harikrishnan, Pranav Saboo, Saud Tahir</a:t>
            </a:r>
            <a:endParaRPr sz="2500">
              <a:solidFill>
                <a:schemeClr val="lt1"/>
              </a:solidFill>
            </a:endParaRPr>
          </a:p>
          <a:p>
            <a:pPr marL="0" marR="0" lvl="0" indent="0" algn="ctr" rtl="0">
              <a:lnSpc>
                <a:spcPct val="100000"/>
              </a:lnSpc>
              <a:spcBef>
                <a:spcPts val="60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5" name="Google Shape;85;p26" descr="A picture containing drawing&#10;&#10;Description automatically generated"/>
          <p:cNvPicPr preferRelativeResize="0"/>
          <p:nvPr/>
        </p:nvPicPr>
        <p:blipFill rotWithShape="1">
          <a:blip r:embed="rId4">
            <a:alphaModFix/>
          </a:blip>
          <a:srcRect/>
          <a:stretch/>
        </p:blipFill>
        <p:spPr>
          <a:xfrm>
            <a:off x="4641007" y="852965"/>
            <a:ext cx="2909982" cy="754082"/>
          </a:xfrm>
          <a:prstGeom prst="rect">
            <a:avLst/>
          </a:prstGeom>
          <a:noFill/>
          <a:ln>
            <a:noFill/>
          </a:ln>
        </p:spPr>
      </p:pic>
      <p:sp>
        <p:nvSpPr>
          <p:cNvPr id="86" name="Google Shape;86;p26"/>
          <p:cNvSpPr txBox="1"/>
          <p:nvPr/>
        </p:nvSpPr>
        <p:spPr>
          <a:xfrm>
            <a:off x="3922059" y="5686088"/>
            <a:ext cx="4347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May 2, 2022</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26a5736311_0_92"/>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87" name="Google Shape;187;g126a5736311_0_92"/>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188" name="Google Shape;188;g126a5736311_0_92"/>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89" name="Google Shape;189;g126a5736311_0_92"/>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90" name="Google Shape;190;g126a5736311_0_92"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graphicFrame>
        <p:nvGraphicFramePr>
          <p:cNvPr id="191" name="Google Shape;191;g126a5736311_0_92"/>
          <p:cNvGraphicFramePr/>
          <p:nvPr/>
        </p:nvGraphicFramePr>
        <p:xfrm>
          <a:off x="952500" y="2240375"/>
          <a:ext cx="10287000" cy="2377260"/>
        </p:xfrm>
        <a:graphic>
          <a:graphicData uri="http://schemas.openxmlformats.org/drawingml/2006/table">
            <a:tbl>
              <a:tblPr>
                <a:noFill/>
                <a:tableStyleId>{54FEAC25-FA6E-4C9C-8996-5830B4DF320F}</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gridSpan="4">
                  <a:txBody>
                    <a:bodyPr/>
                    <a:lstStyle/>
                    <a:p>
                      <a:pPr marL="0" lvl="0" indent="0" algn="ctr" rtl="0">
                        <a:spcBef>
                          <a:spcPts val="0"/>
                        </a:spcBef>
                        <a:spcAft>
                          <a:spcPts val="0"/>
                        </a:spcAft>
                        <a:buNone/>
                      </a:pPr>
                      <a:r>
                        <a:rPr lang="en-US"/>
                        <a:t>Sensors Microcontroller PB1 Voltage Output for Threshold of 1.65V</a:t>
                      </a:r>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Input Voltage to ADC Pin (V)</a:t>
                      </a:r>
                      <a:endParaRPr/>
                    </a:p>
                  </a:txBody>
                  <a:tcPr marL="91425" marR="91425" marT="91425" marB="91425"/>
                </a:tc>
                <a:tc>
                  <a:txBody>
                    <a:bodyPr/>
                    <a:lstStyle/>
                    <a:p>
                      <a:pPr marL="0" lvl="0" indent="0" algn="l" rtl="0">
                        <a:spcBef>
                          <a:spcPts val="0"/>
                        </a:spcBef>
                        <a:spcAft>
                          <a:spcPts val="0"/>
                        </a:spcAft>
                        <a:buNone/>
                      </a:pPr>
                      <a:r>
                        <a:rPr lang="en-US"/>
                        <a:t>Expected Voltage Output (V)</a:t>
                      </a:r>
                      <a:endParaRPr/>
                    </a:p>
                  </a:txBody>
                  <a:tcPr marL="91425" marR="91425" marT="91425" marB="91425"/>
                </a:tc>
                <a:tc>
                  <a:txBody>
                    <a:bodyPr/>
                    <a:lstStyle/>
                    <a:p>
                      <a:pPr marL="0" lvl="0" indent="0" algn="l" rtl="0">
                        <a:spcBef>
                          <a:spcPts val="0"/>
                        </a:spcBef>
                        <a:spcAft>
                          <a:spcPts val="0"/>
                        </a:spcAft>
                        <a:buNone/>
                      </a:pPr>
                      <a:r>
                        <a:rPr lang="en-US"/>
                        <a:t>Measured Voltage Output (V)</a:t>
                      </a:r>
                      <a:endParaRPr/>
                    </a:p>
                  </a:txBody>
                  <a:tcPr marL="91425" marR="91425" marT="91425" marB="91425"/>
                </a:tc>
                <a:tc>
                  <a:txBody>
                    <a:bodyPr/>
                    <a:lstStyle/>
                    <a:p>
                      <a:pPr marL="0" lvl="0" indent="0" algn="l" rtl="0">
                        <a:spcBef>
                          <a:spcPts val="0"/>
                        </a:spcBef>
                        <a:spcAft>
                          <a:spcPts val="0"/>
                        </a:spcAft>
                        <a:buNone/>
                      </a:pPr>
                      <a:r>
                        <a:rPr lang="en-US"/>
                        <a:t>Verified?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a:t>&gt; 2.4</a:t>
                      </a:r>
                      <a:endParaRPr/>
                    </a:p>
                  </a:txBody>
                  <a:tcPr marL="91425" marR="91425" marT="91425" marB="91425"/>
                </a:tc>
                <a:tc>
                  <a:txBody>
                    <a:bodyPr/>
                    <a:lstStyle/>
                    <a:p>
                      <a:pPr marL="0" lvl="0" indent="0" algn="l" rtl="0">
                        <a:spcBef>
                          <a:spcPts val="0"/>
                        </a:spcBef>
                        <a:spcAft>
                          <a:spcPts val="0"/>
                        </a:spcAft>
                        <a:buNone/>
                      </a:pPr>
                      <a:r>
                        <a:rPr lang="en-US"/>
                        <a:t>3.265</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0.5</a:t>
                      </a:r>
                      <a:endParaRPr/>
                    </a:p>
                  </a:txBody>
                  <a:tcPr marL="91425" marR="91425" marT="91425" marB="91425"/>
                </a:tc>
                <a:tc>
                  <a:txBody>
                    <a:bodyPr/>
                    <a:lstStyle/>
                    <a:p>
                      <a:pPr marL="0" lvl="0" indent="0" algn="l" rtl="0">
                        <a:spcBef>
                          <a:spcPts val="0"/>
                        </a:spcBef>
                        <a:spcAft>
                          <a:spcPts val="0"/>
                        </a:spcAft>
                        <a:buNone/>
                      </a:pPr>
                      <a:r>
                        <a:rPr lang="en-US"/>
                        <a:t>&gt; 2.4</a:t>
                      </a:r>
                      <a:endParaRPr/>
                    </a:p>
                  </a:txBody>
                  <a:tcPr marL="91425" marR="91425" marT="91425" marB="91425"/>
                </a:tc>
                <a:tc>
                  <a:txBody>
                    <a:bodyPr/>
                    <a:lstStyle/>
                    <a:p>
                      <a:pPr marL="0" lvl="0" indent="0" algn="l" rtl="0">
                        <a:spcBef>
                          <a:spcPts val="0"/>
                        </a:spcBef>
                        <a:spcAft>
                          <a:spcPts val="0"/>
                        </a:spcAft>
                        <a:buNone/>
                      </a:pPr>
                      <a:r>
                        <a:rPr lang="en-US"/>
                        <a:t>3.277</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Yes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2.4</a:t>
                      </a:r>
                      <a:endParaRPr/>
                    </a:p>
                  </a:txBody>
                  <a:tcPr marL="91425" marR="91425" marT="91425" marB="91425"/>
                </a:tc>
                <a:tc>
                  <a:txBody>
                    <a:bodyPr/>
                    <a:lstStyle/>
                    <a:p>
                      <a:pPr marL="0" lvl="0" indent="0" algn="l" rtl="0">
                        <a:spcBef>
                          <a:spcPts val="0"/>
                        </a:spcBef>
                        <a:spcAft>
                          <a:spcPts val="0"/>
                        </a:spcAft>
                        <a:buNone/>
                      </a:pPr>
                      <a:r>
                        <a:rPr lang="en-US"/>
                        <a:t>&lt; 0.5</a:t>
                      </a:r>
                      <a:endParaRPr/>
                    </a:p>
                  </a:txBody>
                  <a:tcPr marL="91425" marR="91425" marT="91425" marB="91425"/>
                </a:tc>
                <a:tc>
                  <a:txBody>
                    <a:bodyPr/>
                    <a:lstStyle/>
                    <a:p>
                      <a:pPr marL="0" lvl="0" indent="0" algn="l" rtl="0">
                        <a:spcBef>
                          <a:spcPts val="0"/>
                        </a:spcBef>
                        <a:spcAft>
                          <a:spcPts val="0"/>
                        </a:spcAft>
                        <a:buNone/>
                      </a:pPr>
                      <a:r>
                        <a:rPr lang="en-US"/>
                        <a:t>0.122</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Yes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3.3</a:t>
                      </a:r>
                      <a:endParaRPr/>
                    </a:p>
                  </a:txBody>
                  <a:tcPr marL="91425" marR="91425" marT="91425" marB="91425"/>
                </a:tc>
                <a:tc>
                  <a:txBody>
                    <a:bodyPr/>
                    <a:lstStyle/>
                    <a:p>
                      <a:pPr marL="0" lvl="0" indent="0" algn="l" rtl="0">
                        <a:spcBef>
                          <a:spcPts val="0"/>
                        </a:spcBef>
                        <a:spcAft>
                          <a:spcPts val="0"/>
                        </a:spcAft>
                        <a:buNone/>
                      </a:pPr>
                      <a:r>
                        <a:rPr lang="en-US"/>
                        <a:t>&lt; 0.5</a:t>
                      </a:r>
                      <a:endParaRPr/>
                    </a:p>
                  </a:txBody>
                  <a:tcPr marL="91425" marR="91425" marT="91425" marB="91425"/>
                </a:tc>
                <a:tc>
                  <a:txBody>
                    <a:bodyPr/>
                    <a:lstStyle/>
                    <a:p>
                      <a:pPr marL="0" lvl="0" indent="0" algn="l" rtl="0">
                        <a:spcBef>
                          <a:spcPts val="0"/>
                        </a:spcBef>
                        <a:spcAft>
                          <a:spcPts val="0"/>
                        </a:spcAft>
                        <a:buNone/>
                      </a:pPr>
                      <a:r>
                        <a:rPr lang="en-US"/>
                        <a:t>0.131</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Yes</a:t>
                      </a:r>
                      <a:endParaRPr/>
                    </a:p>
                  </a:txBody>
                  <a:tcPr marL="91425" marR="91425" marT="91425" marB="91425"/>
                </a:tc>
                <a:extLst>
                  <a:ext uri="{0D108BD9-81ED-4DB2-BD59-A6C34878D82A}">
                    <a16:rowId xmlns:a16="http://schemas.microsoft.com/office/drawing/2014/main" val="10005"/>
                  </a:ext>
                </a:extLst>
              </a:tr>
            </a:tbl>
          </a:graphicData>
        </a:graphic>
      </p:graphicFrame>
      <p:sp>
        <p:nvSpPr>
          <p:cNvPr id="192" name="Google Shape;192;g126a5736311_0_92"/>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Control &amp; Processing Subsystem Verification</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26a5736311_0_75"/>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98" name="Google Shape;198;g126a5736311_0_75"/>
          <p:cNvSpPr txBox="1"/>
          <p:nvPr/>
        </p:nvSpPr>
        <p:spPr>
          <a:xfrm>
            <a:off x="5216562" y="1334279"/>
            <a:ext cx="64224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Displays Game Clock.</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600">
              <a:solidFill>
                <a:schemeClr val="dk1"/>
              </a:solidFill>
            </a:endParaRPr>
          </a:p>
          <a:p>
            <a:pPr marL="457200" marR="0" lvl="0" indent="-342900" algn="l" rtl="0">
              <a:lnSpc>
                <a:spcPct val="200000"/>
              </a:lnSpc>
              <a:spcBef>
                <a:spcPts val="0"/>
              </a:spcBef>
              <a:spcAft>
                <a:spcPts val="0"/>
              </a:spcAft>
              <a:buSzPts val="1800"/>
              <a:buChar char="●"/>
            </a:pPr>
            <a:r>
              <a:rPr lang="en-US" sz="1800"/>
              <a:t>4-digit 7-segment display</a:t>
            </a:r>
            <a:endParaRPr sz="1800"/>
          </a:p>
          <a:p>
            <a:pPr marL="457200" marR="0" lvl="0" indent="-342900" algn="l" rtl="0">
              <a:lnSpc>
                <a:spcPct val="200000"/>
              </a:lnSpc>
              <a:spcBef>
                <a:spcPts val="0"/>
              </a:spcBef>
              <a:spcAft>
                <a:spcPts val="0"/>
              </a:spcAft>
              <a:buSzPts val="1800"/>
              <a:buChar char="●"/>
            </a:pPr>
            <a:r>
              <a:rPr lang="en-US" sz="1800"/>
              <a:t>I2C Backpack Converter</a:t>
            </a:r>
            <a:endParaRPr sz="1800"/>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2000" b="1">
                <a:solidFill>
                  <a:srgbClr val="15264B"/>
                </a:solidFill>
              </a:rPr>
              <a:t>Why not use a traditional 4-digit 7-segment display?</a:t>
            </a:r>
            <a:endParaRPr sz="2000" b="1" i="0" u="none" strike="noStrike" cap="none">
              <a:solidFill>
                <a:srgbClr val="15264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SzPts val="1800"/>
              <a:buChar char="●"/>
            </a:pPr>
            <a:r>
              <a:rPr lang="en-US" sz="1800"/>
              <a:t>Limited number of outputs from microcontroller and increased complexity</a:t>
            </a:r>
            <a:endParaRPr sz="1800" b="1" i="0" u="none" strike="noStrike" cap="none">
              <a:solidFill>
                <a:schemeClr val="dk1"/>
              </a:solidFill>
              <a:latin typeface="Arial"/>
              <a:ea typeface="Arial"/>
              <a:cs typeface="Arial"/>
              <a:sym typeface="Arial"/>
            </a:endParaRPr>
          </a:p>
        </p:txBody>
      </p:sp>
      <p:sp>
        <p:nvSpPr>
          <p:cNvPr id="199" name="Google Shape;199;g126a5736311_0_75"/>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200" name="Google Shape;200;g126a5736311_0_75"/>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01" name="Google Shape;201;g126a5736311_0_75"/>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02" name="Google Shape;202;g126a5736311_0_75"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03" name="Google Shape;203;g126a5736311_0_75"/>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Clock Subsystem</a:t>
            </a:r>
            <a:endParaRPr sz="2400" b="0" i="0" u="none" strike="noStrike" cap="none">
              <a:solidFill>
                <a:schemeClr val="lt1"/>
              </a:solidFill>
              <a:latin typeface="Arial"/>
              <a:ea typeface="Arial"/>
              <a:cs typeface="Arial"/>
              <a:sym typeface="Arial"/>
            </a:endParaRPr>
          </a:p>
        </p:txBody>
      </p:sp>
      <p:pic>
        <p:nvPicPr>
          <p:cNvPr id="204" name="Google Shape;204;g126a5736311_0_75"/>
          <p:cNvPicPr preferRelativeResize="0"/>
          <p:nvPr/>
        </p:nvPicPr>
        <p:blipFill rotWithShape="1">
          <a:blip r:embed="rId4">
            <a:alphaModFix/>
          </a:blip>
          <a:srcRect l="40514" t="71320" r="36344"/>
          <a:stretch/>
        </p:blipFill>
        <p:spPr>
          <a:xfrm>
            <a:off x="1177120" y="1561688"/>
            <a:ext cx="2473500" cy="2299077"/>
          </a:xfrm>
          <a:prstGeom prst="rect">
            <a:avLst/>
          </a:prstGeom>
          <a:noFill/>
          <a:ln>
            <a:noFill/>
          </a:ln>
        </p:spPr>
      </p:pic>
      <p:sp>
        <p:nvSpPr>
          <p:cNvPr id="205" name="Google Shape;205;g126a5736311_0_75"/>
          <p:cNvSpPr txBox="1"/>
          <p:nvPr/>
        </p:nvSpPr>
        <p:spPr>
          <a:xfrm>
            <a:off x="2637200" y="2352463"/>
            <a:ext cx="118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I2C: SDA</a:t>
            </a:r>
            <a:endParaRPr sz="1200">
              <a:latin typeface="Times New Roman"/>
              <a:ea typeface="Times New Roman"/>
              <a:cs typeface="Times New Roman"/>
              <a:sym typeface="Times New Roman"/>
            </a:endParaRPr>
          </a:p>
        </p:txBody>
      </p:sp>
      <p:sp>
        <p:nvSpPr>
          <p:cNvPr id="206" name="Google Shape;206;g126a5736311_0_75"/>
          <p:cNvSpPr txBox="1"/>
          <p:nvPr/>
        </p:nvSpPr>
        <p:spPr>
          <a:xfrm>
            <a:off x="1253125" y="2301288"/>
            <a:ext cx="118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I2C: SCL</a:t>
            </a:r>
            <a:endParaRPr sz="1200">
              <a:latin typeface="Times New Roman"/>
              <a:ea typeface="Times New Roman"/>
              <a:cs typeface="Times New Roman"/>
              <a:sym typeface="Times New Roman"/>
            </a:endParaRPr>
          </a:p>
        </p:txBody>
      </p:sp>
      <p:pic>
        <p:nvPicPr>
          <p:cNvPr id="207" name="Google Shape;207;g126a5736311_0_75"/>
          <p:cNvPicPr preferRelativeResize="0"/>
          <p:nvPr/>
        </p:nvPicPr>
        <p:blipFill rotWithShape="1">
          <a:blip r:embed="rId5">
            <a:alphaModFix/>
          </a:blip>
          <a:srcRect l="22737" t="60705" r="23126" b="7363"/>
          <a:stretch/>
        </p:blipFill>
        <p:spPr>
          <a:xfrm>
            <a:off x="460602" y="4885375"/>
            <a:ext cx="2097601" cy="928549"/>
          </a:xfrm>
          <a:prstGeom prst="rect">
            <a:avLst/>
          </a:prstGeom>
          <a:noFill/>
          <a:ln>
            <a:noFill/>
          </a:ln>
        </p:spPr>
      </p:pic>
      <p:pic>
        <p:nvPicPr>
          <p:cNvPr id="208" name="Google Shape;208;g126a5736311_0_75"/>
          <p:cNvPicPr preferRelativeResize="0"/>
          <p:nvPr/>
        </p:nvPicPr>
        <p:blipFill rotWithShape="1">
          <a:blip r:embed="rId5">
            <a:alphaModFix/>
          </a:blip>
          <a:srcRect l="22737" t="21971" r="23126" b="39543"/>
          <a:stretch/>
        </p:blipFill>
        <p:spPr>
          <a:xfrm>
            <a:off x="2776000" y="4756702"/>
            <a:ext cx="2222750" cy="1185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26a5736311_0_111"/>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14" name="Google Shape;214;g126a5736311_0_111"/>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215" name="Google Shape;215;g126a5736311_0_111"/>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16" name="Google Shape;216;g126a5736311_0_111"/>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17" name="Google Shape;217;g126a5736311_0_111"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18" name="Google Shape;218;g126a5736311_0_111"/>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Clock Subsystem Verification</a:t>
            </a:r>
            <a:endParaRPr sz="2400" b="0" i="0" u="none" strike="noStrike" cap="none">
              <a:solidFill>
                <a:schemeClr val="lt1"/>
              </a:solidFill>
              <a:latin typeface="Arial"/>
              <a:ea typeface="Arial"/>
              <a:cs typeface="Arial"/>
              <a:sym typeface="Arial"/>
            </a:endParaRPr>
          </a:p>
        </p:txBody>
      </p:sp>
      <p:graphicFrame>
        <p:nvGraphicFramePr>
          <p:cNvPr id="219" name="Google Shape;219;g126a5736311_0_111"/>
          <p:cNvGraphicFramePr/>
          <p:nvPr/>
        </p:nvGraphicFramePr>
        <p:xfrm>
          <a:off x="952500" y="2240375"/>
          <a:ext cx="10287000" cy="2377260"/>
        </p:xfrm>
        <a:graphic>
          <a:graphicData uri="http://schemas.openxmlformats.org/drawingml/2006/table">
            <a:tbl>
              <a:tblPr>
                <a:noFill/>
                <a:tableStyleId>{54FEAC25-FA6E-4C9C-8996-5830B4DF320F}</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gridSpan="4">
                  <a:txBody>
                    <a:bodyPr/>
                    <a:lstStyle/>
                    <a:p>
                      <a:pPr marL="0" lvl="0" indent="0" algn="ctr" rtl="0">
                        <a:spcBef>
                          <a:spcPts val="0"/>
                        </a:spcBef>
                        <a:spcAft>
                          <a:spcPts val="0"/>
                        </a:spcAft>
                        <a:buNone/>
                      </a:pPr>
                      <a:r>
                        <a:rPr lang="en-US"/>
                        <a:t>Clock Output for ADC Input Threshold of 1.65V</a:t>
                      </a:r>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Input Voltage to ADC Pin (V)</a:t>
                      </a:r>
                      <a:endParaRPr/>
                    </a:p>
                  </a:txBody>
                  <a:tcPr marL="91425" marR="91425" marT="91425" marB="91425"/>
                </a:tc>
                <a:tc>
                  <a:txBody>
                    <a:bodyPr/>
                    <a:lstStyle/>
                    <a:p>
                      <a:pPr marL="0" lvl="0" indent="0" algn="l" rtl="0">
                        <a:spcBef>
                          <a:spcPts val="0"/>
                        </a:spcBef>
                        <a:spcAft>
                          <a:spcPts val="0"/>
                        </a:spcAft>
                        <a:buNone/>
                      </a:pPr>
                      <a:r>
                        <a:rPr lang="en-US"/>
                        <a:t>Expected Clock Output</a:t>
                      </a:r>
                      <a:endParaRPr/>
                    </a:p>
                  </a:txBody>
                  <a:tcPr marL="91425" marR="91425" marT="91425" marB="91425"/>
                </a:tc>
                <a:tc>
                  <a:txBody>
                    <a:bodyPr/>
                    <a:lstStyle/>
                    <a:p>
                      <a:pPr marL="0" lvl="0" indent="0" algn="l" rtl="0">
                        <a:spcBef>
                          <a:spcPts val="0"/>
                        </a:spcBef>
                        <a:spcAft>
                          <a:spcPts val="0"/>
                        </a:spcAft>
                        <a:buNone/>
                      </a:pPr>
                      <a:r>
                        <a:rPr lang="en-US"/>
                        <a:t>Observed Clock Output</a:t>
                      </a:r>
                      <a:endParaRPr/>
                    </a:p>
                  </a:txBody>
                  <a:tcPr marL="91425" marR="91425" marT="91425" marB="91425"/>
                </a:tc>
                <a:tc>
                  <a:txBody>
                    <a:bodyPr/>
                    <a:lstStyle/>
                    <a:p>
                      <a:pPr marL="0" lvl="0" indent="0" algn="l" rtl="0">
                        <a:spcBef>
                          <a:spcPts val="0"/>
                        </a:spcBef>
                        <a:spcAft>
                          <a:spcPts val="0"/>
                        </a:spcAft>
                        <a:buNone/>
                      </a:pPr>
                      <a:r>
                        <a:rPr lang="en-US"/>
                        <a:t>Verified?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a:t>Stops within 0.3s</a:t>
                      </a:r>
                      <a:endParaRPr/>
                    </a:p>
                  </a:txBody>
                  <a:tcPr marL="91425" marR="91425" marT="91425" marB="91425"/>
                </a:tc>
                <a:tc>
                  <a:txBody>
                    <a:bodyPr/>
                    <a:lstStyle/>
                    <a:p>
                      <a:pPr marL="0" lvl="0" indent="0" algn="l" rtl="0">
                        <a:spcBef>
                          <a:spcPts val="0"/>
                        </a:spcBef>
                        <a:spcAft>
                          <a:spcPts val="0"/>
                        </a:spcAft>
                        <a:buNone/>
                      </a:pPr>
                      <a:r>
                        <a:rPr lang="en-US"/>
                        <a:t>Stops within 0.1s</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0.5</a:t>
                      </a:r>
                      <a:endParaRPr/>
                    </a:p>
                  </a:txBody>
                  <a:tcPr marL="91425" marR="91425" marT="91425" marB="91425"/>
                </a:tc>
                <a:tc>
                  <a:txBody>
                    <a:bodyPr/>
                    <a:lstStyle/>
                    <a:p>
                      <a:pPr marL="0" lvl="0" indent="0" algn="l" rtl="0">
                        <a:spcBef>
                          <a:spcPts val="0"/>
                        </a:spcBef>
                        <a:spcAft>
                          <a:spcPts val="0"/>
                        </a:spcAft>
                        <a:buNone/>
                      </a:pPr>
                      <a:r>
                        <a:rPr lang="en-US"/>
                        <a:t>Stops within 0.3s</a:t>
                      </a:r>
                      <a:endParaRPr/>
                    </a:p>
                  </a:txBody>
                  <a:tcPr marL="91425" marR="91425" marT="91425" marB="91425"/>
                </a:tc>
                <a:tc>
                  <a:txBody>
                    <a:bodyPr/>
                    <a:lstStyle/>
                    <a:p>
                      <a:pPr marL="0" lvl="0" indent="0" algn="l" rtl="0">
                        <a:spcBef>
                          <a:spcPts val="0"/>
                        </a:spcBef>
                        <a:spcAft>
                          <a:spcPts val="0"/>
                        </a:spcAft>
                        <a:buNone/>
                      </a:pPr>
                      <a:r>
                        <a:rPr lang="en-US"/>
                        <a:t>Stops within 0.1s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2.4</a:t>
                      </a:r>
                      <a:endParaRPr/>
                    </a:p>
                  </a:txBody>
                  <a:tcPr marL="91425" marR="91425" marT="91425" marB="91425"/>
                </a:tc>
                <a:tc>
                  <a:txBody>
                    <a:bodyPr/>
                    <a:lstStyle/>
                    <a:p>
                      <a:pPr marL="0" lvl="0" indent="0" algn="l" rtl="0">
                        <a:spcBef>
                          <a:spcPts val="0"/>
                        </a:spcBef>
                        <a:spcAft>
                          <a:spcPts val="0"/>
                        </a:spcAft>
                        <a:buNone/>
                      </a:pPr>
                      <a:r>
                        <a:rPr lang="en-US"/>
                        <a:t>Running</a:t>
                      </a:r>
                      <a:endParaRPr/>
                    </a:p>
                  </a:txBody>
                  <a:tcPr marL="91425" marR="91425" marT="91425" marB="91425"/>
                </a:tc>
                <a:tc>
                  <a:txBody>
                    <a:bodyPr/>
                    <a:lstStyle/>
                    <a:p>
                      <a:pPr marL="0" lvl="0" indent="0" algn="l" rtl="0">
                        <a:spcBef>
                          <a:spcPts val="0"/>
                        </a:spcBef>
                        <a:spcAft>
                          <a:spcPts val="0"/>
                        </a:spcAft>
                        <a:buNone/>
                      </a:pPr>
                      <a:r>
                        <a:rPr lang="en-US"/>
                        <a:t>Running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3.3</a:t>
                      </a:r>
                      <a:endParaRPr/>
                    </a:p>
                  </a:txBody>
                  <a:tcPr marL="91425" marR="91425" marT="91425" marB="91425"/>
                </a:tc>
                <a:tc>
                  <a:txBody>
                    <a:bodyPr/>
                    <a:lstStyle/>
                    <a:p>
                      <a:pPr marL="0" lvl="0" indent="0" algn="l" rtl="0">
                        <a:spcBef>
                          <a:spcPts val="0"/>
                        </a:spcBef>
                        <a:spcAft>
                          <a:spcPts val="0"/>
                        </a:spcAft>
                        <a:buNone/>
                      </a:pPr>
                      <a:r>
                        <a:rPr lang="en-US"/>
                        <a:t>Running</a:t>
                      </a:r>
                      <a:endParaRPr/>
                    </a:p>
                  </a:txBody>
                  <a:tcPr marL="91425" marR="91425" marT="91425" marB="91425"/>
                </a:tc>
                <a:tc>
                  <a:txBody>
                    <a:bodyPr/>
                    <a:lstStyle/>
                    <a:p>
                      <a:pPr marL="0" lvl="0" indent="0" algn="l" rtl="0">
                        <a:spcBef>
                          <a:spcPts val="0"/>
                        </a:spcBef>
                        <a:spcAft>
                          <a:spcPts val="0"/>
                        </a:spcAft>
                        <a:buNone/>
                      </a:pPr>
                      <a:r>
                        <a:rPr lang="en-US"/>
                        <a:t>Running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g1227f1054b2_0_27"/>
          <p:cNvPicPr preferRelativeResize="0"/>
          <p:nvPr/>
        </p:nvPicPr>
        <p:blipFill rotWithShape="1">
          <a:blip r:embed="rId3">
            <a:alphaModFix/>
          </a:blip>
          <a:srcRect l="64060" t="36161" r="2168" b="32065"/>
          <a:stretch/>
        </p:blipFill>
        <p:spPr>
          <a:xfrm>
            <a:off x="1007176" y="1294025"/>
            <a:ext cx="3404475" cy="2402275"/>
          </a:xfrm>
          <a:prstGeom prst="rect">
            <a:avLst/>
          </a:prstGeom>
          <a:noFill/>
          <a:ln>
            <a:noFill/>
          </a:ln>
        </p:spPr>
      </p:pic>
      <p:sp>
        <p:nvSpPr>
          <p:cNvPr id="225" name="Google Shape;225;g1227f1054b2_0_27"/>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26" name="Google Shape;226;g1227f1054b2_0_27"/>
          <p:cNvSpPr txBox="1"/>
          <p:nvPr/>
        </p:nvSpPr>
        <p:spPr>
          <a:xfrm>
            <a:off x="5131837" y="1334279"/>
            <a:ext cx="64224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Detects ambient light level.</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200000"/>
              </a:lnSpc>
              <a:spcBef>
                <a:spcPts val="0"/>
              </a:spcBef>
              <a:spcAft>
                <a:spcPts val="0"/>
              </a:spcAft>
              <a:buSzPts val="1800"/>
              <a:buChar char="●"/>
            </a:pPr>
            <a:r>
              <a:rPr lang="en-US" sz="1800"/>
              <a:t>Photoresistor in a voltage divider circuit</a:t>
            </a:r>
            <a:endParaRPr sz="1800"/>
          </a:p>
          <a:p>
            <a:pPr marL="457200" marR="0" lvl="0" indent="-342900" algn="l" rtl="0">
              <a:lnSpc>
                <a:spcPct val="200000"/>
              </a:lnSpc>
              <a:spcBef>
                <a:spcPts val="0"/>
              </a:spcBef>
              <a:spcAft>
                <a:spcPts val="0"/>
              </a:spcAft>
              <a:buSzPts val="1800"/>
              <a:buChar char="●"/>
            </a:pPr>
            <a:r>
              <a:rPr lang="en-US" sz="1800"/>
              <a:t>Analog output voltage from 0 to 3.3V</a:t>
            </a:r>
            <a:endParaRPr sz="1800"/>
          </a:p>
          <a:p>
            <a:pPr marL="457200" marR="0" lvl="0" indent="-342900" algn="l" rtl="0">
              <a:lnSpc>
                <a:spcPct val="200000"/>
              </a:lnSpc>
              <a:spcBef>
                <a:spcPts val="0"/>
              </a:spcBef>
              <a:spcAft>
                <a:spcPts val="0"/>
              </a:spcAft>
              <a:buSzPts val="1800"/>
              <a:buChar char="●"/>
            </a:pPr>
            <a:r>
              <a:rPr lang="en-US" sz="1800"/>
              <a:t>Made shot → photoresistor resistance increases → output voltage decreases</a:t>
            </a:r>
            <a:endParaRPr sz="1800"/>
          </a:p>
          <a:p>
            <a:pPr marL="457200" marR="0" lvl="0" indent="-342900" algn="l" rtl="0">
              <a:lnSpc>
                <a:spcPct val="200000"/>
              </a:lnSpc>
              <a:spcBef>
                <a:spcPts val="0"/>
              </a:spcBef>
              <a:spcAft>
                <a:spcPts val="0"/>
              </a:spcAft>
              <a:buSzPts val="1800"/>
              <a:buChar char="●"/>
            </a:pPr>
            <a:r>
              <a:rPr lang="en-US" sz="1800"/>
              <a:t>Empty basket → photoresistor resistance decreases → output voltage increases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27" name="Google Shape;227;g1227f1054b2_0_27"/>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228" name="Google Shape;228;g1227f1054b2_0_27"/>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29" name="Google Shape;229;g1227f1054b2_0_27"/>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30" name="Google Shape;230;g1227f1054b2_0_27" descr="A close up of a logo&#10;&#10;Description automatically generated"/>
          <p:cNvPicPr preferRelativeResize="0"/>
          <p:nvPr/>
        </p:nvPicPr>
        <p:blipFill rotWithShape="1">
          <a:blip r:embed="rId4">
            <a:alphaModFix/>
          </a:blip>
          <a:srcRect/>
          <a:stretch/>
        </p:blipFill>
        <p:spPr>
          <a:xfrm>
            <a:off x="11554210" y="228014"/>
            <a:ext cx="277906" cy="401420"/>
          </a:xfrm>
          <a:prstGeom prst="rect">
            <a:avLst/>
          </a:prstGeom>
          <a:noFill/>
          <a:ln>
            <a:noFill/>
          </a:ln>
        </p:spPr>
      </p:pic>
      <p:sp>
        <p:nvSpPr>
          <p:cNvPr id="231" name="Google Shape;231;g1227f1054b2_0_27"/>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Sensors Subsystem</a:t>
            </a:r>
            <a:endParaRPr sz="2400" b="0" i="0" u="none" strike="noStrike" cap="none">
              <a:solidFill>
                <a:schemeClr val="lt1"/>
              </a:solidFill>
              <a:latin typeface="Arial"/>
              <a:ea typeface="Arial"/>
              <a:cs typeface="Arial"/>
              <a:sym typeface="Arial"/>
            </a:endParaRPr>
          </a:p>
        </p:txBody>
      </p:sp>
      <p:sp>
        <p:nvSpPr>
          <p:cNvPr id="232" name="Google Shape;232;g1227f1054b2_0_27"/>
          <p:cNvSpPr txBox="1"/>
          <p:nvPr/>
        </p:nvSpPr>
        <p:spPr>
          <a:xfrm>
            <a:off x="1120000" y="2357500"/>
            <a:ext cx="78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Voltage</a:t>
            </a:r>
            <a:endParaRPr>
              <a:latin typeface="Times New Roman"/>
              <a:ea typeface="Times New Roman"/>
              <a:cs typeface="Times New Roman"/>
              <a:sym typeface="Times New Roman"/>
            </a:endParaRPr>
          </a:p>
        </p:txBody>
      </p:sp>
      <p:sp>
        <p:nvSpPr>
          <p:cNvPr id="233" name="Google Shape;233;g1227f1054b2_0_27"/>
          <p:cNvSpPr txBox="1"/>
          <p:nvPr/>
        </p:nvSpPr>
        <p:spPr>
          <a:xfrm>
            <a:off x="1007175" y="2663725"/>
            <a:ext cx="1192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Times New Roman"/>
                <a:ea typeface="Times New Roman"/>
                <a:cs typeface="Times New Roman"/>
                <a:sym typeface="Times New Roman"/>
              </a:rPr>
              <a:t>(to control &amp; processing)</a:t>
            </a:r>
            <a:endParaRPr sz="1300">
              <a:latin typeface="Times New Roman"/>
              <a:ea typeface="Times New Roman"/>
              <a:cs typeface="Times New Roman"/>
              <a:sym typeface="Times New Roman"/>
            </a:endParaRPr>
          </a:p>
        </p:txBody>
      </p:sp>
      <p:pic>
        <p:nvPicPr>
          <p:cNvPr id="234" name="Google Shape;234;g1227f1054b2_0_27"/>
          <p:cNvPicPr preferRelativeResize="0"/>
          <p:nvPr/>
        </p:nvPicPr>
        <p:blipFill>
          <a:blip r:embed="rId5">
            <a:alphaModFix/>
          </a:blip>
          <a:stretch>
            <a:fillRect/>
          </a:stretch>
        </p:blipFill>
        <p:spPr>
          <a:xfrm>
            <a:off x="743000" y="3933549"/>
            <a:ext cx="3932826" cy="226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26a5736311_0_12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40" name="Google Shape;240;g126a5736311_0_120"/>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241" name="Google Shape;241;g126a5736311_0_12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42" name="Google Shape;242;g126a5736311_0_12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43" name="Google Shape;243;g126a5736311_0_12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44" name="Google Shape;244;g126a5736311_0_120"/>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Sensors Subsystem Verification</a:t>
            </a:r>
            <a:endParaRPr sz="2400" b="0" i="0" u="none" strike="noStrike" cap="none">
              <a:solidFill>
                <a:schemeClr val="lt1"/>
              </a:solidFill>
              <a:latin typeface="Arial"/>
              <a:ea typeface="Arial"/>
              <a:cs typeface="Arial"/>
              <a:sym typeface="Arial"/>
            </a:endParaRPr>
          </a:p>
        </p:txBody>
      </p:sp>
      <p:graphicFrame>
        <p:nvGraphicFramePr>
          <p:cNvPr id="245" name="Google Shape;245;g126a5736311_0_120"/>
          <p:cNvGraphicFramePr/>
          <p:nvPr/>
        </p:nvGraphicFramePr>
        <p:xfrm>
          <a:off x="952500" y="1630813"/>
          <a:ext cx="10287000" cy="3596370"/>
        </p:xfrm>
        <a:graphic>
          <a:graphicData uri="http://schemas.openxmlformats.org/drawingml/2006/table">
            <a:tbl>
              <a:tblPr>
                <a:noFill/>
                <a:tableStyleId>{54FEAC25-FA6E-4C9C-8996-5830B4DF320F}</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gridSpan="4">
                  <a:txBody>
                    <a:bodyPr/>
                    <a:lstStyle/>
                    <a:p>
                      <a:pPr marL="0" lvl="0" indent="0" algn="ctr" rtl="0">
                        <a:spcBef>
                          <a:spcPts val="0"/>
                        </a:spcBef>
                        <a:spcAft>
                          <a:spcPts val="0"/>
                        </a:spcAft>
                        <a:buNone/>
                      </a:pPr>
                      <a:r>
                        <a:rPr lang="en-US"/>
                        <a:t>Clock and Sensor Output on Made Shots from 18° Increments with Threshold of 1.65V</a:t>
                      </a:r>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Position of Shot (°)</a:t>
                      </a:r>
                      <a:endParaRPr/>
                    </a:p>
                  </a:txBody>
                  <a:tcPr marL="91425" marR="91425" marT="91425" marB="91425"/>
                </a:tc>
                <a:tc>
                  <a:txBody>
                    <a:bodyPr/>
                    <a:lstStyle/>
                    <a:p>
                      <a:pPr marL="0" lvl="0" indent="0" algn="l" rtl="0">
                        <a:spcBef>
                          <a:spcPts val="0"/>
                        </a:spcBef>
                        <a:spcAft>
                          <a:spcPts val="0"/>
                        </a:spcAft>
                        <a:buNone/>
                      </a:pPr>
                      <a:r>
                        <a:rPr lang="en-US"/>
                        <a:t>Sensor Voltage Output (V)</a:t>
                      </a:r>
                      <a:endParaRPr/>
                    </a:p>
                  </a:txBody>
                  <a:tcPr marL="91425" marR="91425" marT="91425" marB="91425"/>
                </a:tc>
                <a:tc>
                  <a:txBody>
                    <a:bodyPr/>
                    <a:lstStyle/>
                    <a:p>
                      <a:pPr marL="0" lvl="0" indent="0" algn="l" rtl="0">
                        <a:spcBef>
                          <a:spcPts val="0"/>
                        </a:spcBef>
                        <a:spcAft>
                          <a:spcPts val="0"/>
                        </a:spcAft>
                        <a:buNone/>
                      </a:pPr>
                      <a:r>
                        <a:rPr lang="en-US"/>
                        <a:t>Clock Output</a:t>
                      </a:r>
                      <a:endParaRPr/>
                    </a:p>
                  </a:txBody>
                  <a:tcPr marL="91425" marR="91425" marT="91425" marB="91425"/>
                </a:tc>
                <a:tc>
                  <a:txBody>
                    <a:bodyPr/>
                    <a:lstStyle/>
                    <a:p>
                      <a:pPr marL="0" lvl="0" indent="0" algn="l" rtl="0">
                        <a:spcBef>
                          <a:spcPts val="0"/>
                        </a:spcBef>
                        <a:spcAft>
                          <a:spcPts val="0"/>
                        </a:spcAft>
                        <a:buNone/>
                      </a:pPr>
                      <a:r>
                        <a:rPr lang="en-US"/>
                        <a:t>Verified?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a:t>1.243</a:t>
                      </a:r>
                      <a:endParaRPr/>
                    </a:p>
                  </a:txBody>
                  <a:tcPr marL="91425" marR="91425" marT="91425" marB="91425"/>
                </a:tc>
                <a:tc>
                  <a:txBody>
                    <a:bodyPr/>
                    <a:lstStyle/>
                    <a:p>
                      <a:pPr marL="0" lvl="0" indent="0" algn="l" rtl="0">
                        <a:spcBef>
                          <a:spcPts val="0"/>
                        </a:spcBef>
                        <a:spcAft>
                          <a:spcPts val="0"/>
                        </a:spcAft>
                        <a:buNone/>
                      </a:pPr>
                      <a:r>
                        <a:rPr lang="en-US"/>
                        <a:t>Stops</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18</a:t>
                      </a:r>
                      <a:endParaRPr/>
                    </a:p>
                  </a:txBody>
                  <a:tcPr marL="91425" marR="91425" marT="91425" marB="91425"/>
                </a:tc>
                <a:tc>
                  <a:txBody>
                    <a:bodyPr/>
                    <a:lstStyle/>
                    <a:p>
                      <a:pPr marL="0" lvl="0" indent="0" algn="l" rtl="0">
                        <a:spcBef>
                          <a:spcPts val="0"/>
                        </a:spcBef>
                        <a:spcAft>
                          <a:spcPts val="0"/>
                        </a:spcAft>
                        <a:buNone/>
                      </a:pPr>
                      <a:r>
                        <a:rPr lang="en-US"/>
                        <a:t>0.984</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Stops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36</a:t>
                      </a:r>
                      <a:endParaRPr/>
                    </a:p>
                  </a:txBody>
                  <a:tcPr marL="91425" marR="91425" marT="91425" marB="91425"/>
                </a:tc>
                <a:tc>
                  <a:txBody>
                    <a:bodyPr/>
                    <a:lstStyle/>
                    <a:p>
                      <a:pPr marL="0" lvl="0" indent="0" algn="l" rtl="0">
                        <a:spcBef>
                          <a:spcPts val="0"/>
                        </a:spcBef>
                        <a:spcAft>
                          <a:spcPts val="0"/>
                        </a:spcAft>
                        <a:buNone/>
                      </a:pPr>
                      <a:r>
                        <a:rPr lang="en-US"/>
                        <a:t>0.865</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Stops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600" b="1"/>
                        <a:t>…</a:t>
                      </a:r>
                      <a:endParaRPr sz="1600" b="1"/>
                    </a:p>
                  </a:txBody>
                  <a:tcPr marL="91425" marR="91425" marT="91425" marB="91425"/>
                </a:tc>
                <a:tc>
                  <a:txBody>
                    <a:bodyPr/>
                    <a:lstStyle/>
                    <a:p>
                      <a:pPr marL="0" lvl="0" indent="0" algn="ctr" rtl="0">
                        <a:spcBef>
                          <a:spcPts val="0"/>
                        </a:spcBef>
                        <a:spcAft>
                          <a:spcPts val="0"/>
                        </a:spcAft>
                        <a:buNone/>
                      </a:pPr>
                      <a:r>
                        <a:rPr lang="en-US" sz="1600" b="1"/>
                        <a:t>…</a:t>
                      </a:r>
                      <a:endParaRPr sz="1600" b="1"/>
                    </a:p>
                  </a:txBody>
                  <a:tcPr marL="91425" marR="91425" marT="91425" marB="91425"/>
                </a:tc>
                <a:tc>
                  <a:txBody>
                    <a:bodyPr/>
                    <a:lstStyle/>
                    <a:p>
                      <a:pPr marL="0" lvl="0" indent="0" algn="ctr" rtl="0">
                        <a:spcBef>
                          <a:spcPts val="0"/>
                        </a:spcBef>
                        <a:spcAft>
                          <a:spcPts val="0"/>
                        </a:spcAft>
                        <a:buNone/>
                      </a:pPr>
                      <a:r>
                        <a:rPr lang="en-US" sz="1600" b="1">
                          <a:solidFill>
                            <a:schemeClr val="dk1"/>
                          </a:solidFill>
                        </a:rPr>
                        <a:t>…</a:t>
                      </a:r>
                      <a:endParaRPr sz="1600" b="1">
                        <a:solidFill>
                          <a:schemeClr val="dk1"/>
                        </a:solidFill>
                      </a:endParaRPr>
                    </a:p>
                  </a:txBody>
                  <a:tcPr marL="91425" marR="91425" marT="91425" marB="91425"/>
                </a:tc>
                <a:tc>
                  <a:txBody>
                    <a:bodyPr/>
                    <a:lstStyle/>
                    <a:p>
                      <a:pPr marL="0" lvl="0" indent="0" algn="ctr" rtl="0">
                        <a:spcBef>
                          <a:spcPts val="0"/>
                        </a:spcBef>
                        <a:spcAft>
                          <a:spcPts val="0"/>
                        </a:spcAft>
                        <a:buNone/>
                      </a:pPr>
                      <a:r>
                        <a:rPr lang="en-US" sz="1600" b="1">
                          <a:solidFill>
                            <a:schemeClr val="dk1"/>
                          </a:solidFill>
                        </a:rPr>
                        <a:t>…</a:t>
                      </a:r>
                      <a:endParaRPr sz="1600" b="1">
                        <a:solidFill>
                          <a:schemeClr val="dk1"/>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144</a:t>
                      </a:r>
                      <a:endParaRPr/>
                    </a:p>
                  </a:txBody>
                  <a:tcPr marL="91425" marR="91425" marT="91425" marB="91425"/>
                </a:tc>
                <a:tc>
                  <a:txBody>
                    <a:bodyPr/>
                    <a:lstStyle/>
                    <a:p>
                      <a:pPr marL="0" lvl="0" indent="0" algn="l" rtl="0">
                        <a:spcBef>
                          <a:spcPts val="0"/>
                        </a:spcBef>
                        <a:spcAft>
                          <a:spcPts val="0"/>
                        </a:spcAft>
                        <a:buNone/>
                      </a:pPr>
                      <a:r>
                        <a:rPr lang="en-US"/>
                        <a:t>0.869</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Stops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162</a:t>
                      </a:r>
                      <a:endParaRPr/>
                    </a:p>
                  </a:txBody>
                  <a:tcPr marL="91425" marR="91425" marT="91425" marB="91425"/>
                </a:tc>
                <a:tc>
                  <a:txBody>
                    <a:bodyPr/>
                    <a:lstStyle/>
                    <a:p>
                      <a:pPr marL="0" lvl="0" indent="0" algn="l" rtl="0">
                        <a:spcBef>
                          <a:spcPts val="0"/>
                        </a:spcBef>
                        <a:spcAft>
                          <a:spcPts val="0"/>
                        </a:spcAft>
                        <a:buNone/>
                      </a:pPr>
                      <a:r>
                        <a:rPr lang="en-US"/>
                        <a:t>1.042</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Stops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US"/>
                        <a:t>180</a:t>
                      </a:r>
                      <a:endParaRPr/>
                    </a:p>
                  </a:txBody>
                  <a:tcPr marL="91425" marR="91425" marT="91425" marB="91425"/>
                </a:tc>
                <a:tc>
                  <a:txBody>
                    <a:bodyPr/>
                    <a:lstStyle/>
                    <a:p>
                      <a:pPr marL="0" lvl="0" indent="0" algn="l" rtl="0">
                        <a:spcBef>
                          <a:spcPts val="0"/>
                        </a:spcBef>
                        <a:spcAft>
                          <a:spcPts val="0"/>
                        </a:spcAft>
                        <a:buNone/>
                      </a:pPr>
                      <a:r>
                        <a:rPr lang="en-US"/>
                        <a:t>1.003</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Stops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274a22d8af_0_11"/>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51" name="Google Shape;251;g1274a22d8af_0_11"/>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252" name="Google Shape;252;g1274a22d8af_0_11"/>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53" name="Google Shape;253;g1274a22d8af_0_11"/>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54" name="Google Shape;254;g1274a22d8af_0_11"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55" name="Google Shape;255;g1274a22d8af_0_11"/>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Sensors Subsystem Verification</a:t>
            </a:r>
            <a:endParaRPr sz="2400" b="0" i="0" u="none" strike="noStrike" cap="none">
              <a:solidFill>
                <a:schemeClr val="lt1"/>
              </a:solidFill>
              <a:latin typeface="Arial"/>
              <a:ea typeface="Arial"/>
              <a:cs typeface="Arial"/>
              <a:sym typeface="Arial"/>
            </a:endParaRPr>
          </a:p>
        </p:txBody>
      </p:sp>
      <p:graphicFrame>
        <p:nvGraphicFramePr>
          <p:cNvPr id="256" name="Google Shape;256;g1274a22d8af_0_11"/>
          <p:cNvGraphicFramePr/>
          <p:nvPr/>
        </p:nvGraphicFramePr>
        <p:xfrm>
          <a:off x="952500" y="1630813"/>
          <a:ext cx="10287000" cy="3596370"/>
        </p:xfrm>
        <a:graphic>
          <a:graphicData uri="http://schemas.openxmlformats.org/drawingml/2006/table">
            <a:tbl>
              <a:tblPr>
                <a:noFill/>
                <a:tableStyleId>{54FEAC25-FA6E-4C9C-8996-5830B4DF320F}</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gridSpan="4">
                  <a:txBody>
                    <a:bodyPr/>
                    <a:lstStyle/>
                    <a:p>
                      <a:pPr marL="0" lvl="0" indent="0" algn="ctr" rtl="0">
                        <a:spcBef>
                          <a:spcPts val="0"/>
                        </a:spcBef>
                        <a:spcAft>
                          <a:spcPts val="0"/>
                        </a:spcAft>
                        <a:buNone/>
                      </a:pPr>
                      <a:r>
                        <a:rPr lang="en-US"/>
                        <a:t>Clock and Sensor Output on Missed Shots from 18° Increments with Threshold of 1.65V</a:t>
                      </a:r>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Position of Shot (°)</a:t>
                      </a:r>
                      <a:endParaRPr/>
                    </a:p>
                  </a:txBody>
                  <a:tcPr marL="91425" marR="91425" marT="91425" marB="91425"/>
                </a:tc>
                <a:tc>
                  <a:txBody>
                    <a:bodyPr/>
                    <a:lstStyle/>
                    <a:p>
                      <a:pPr marL="0" lvl="0" indent="0" algn="l" rtl="0">
                        <a:spcBef>
                          <a:spcPts val="0"/>
                        </a:spcBef>
                        <a:spcAft>
                          <a:spcPts val="0"/>
                        </a:spcAft>
                        <a:buNone/>
                      </a:pPr>
                      <a:r>
                        <a:rPr lang="en-US"/>
                        <a:t>Sensor Voltage Output (V)</a:t>
                      </a:r>
                      <a:endParaRPr/>
                    </a:p>
                  </a:txBody>
                  <a:tcPr marL="91425" marR="91425" marT="91425" marB="91425"/>
                </a:tc>
                <a:tc>
                  <a:txBody>
                    <a:bodyPr/>
                    <a:lstStyle/>
                    <a:p>
                      <a:pPr marL="0" lvl="0" indent="0" algn="l" rtl="0">
                        <a:spcBef>
                          <a:spcPts val="0"/>
                        </a:spcBef>
                        <a:spcAft>
                          <a:spcPts val="0"/>
                        </a:spcAft>
                        <a:buNone/>
                      </a:pPr>
                      <a:r>
                        <a:rPr lang="en-US"/>
                        <a:t>Clock Output</a:t>
                      </a:r>
                      <a:endParaRPr/>
                    </a:p>
                  </a:txBody>
                  <a:tcPr marL="91425" marR="91425" marT="91425" marB="91425"/>
                </a:tc>
                <a:tc>
                  <a:txBody>
                    <a:bodyPr/>
                    <a:lstStyle/>
                    <a:p>
                      <a:pPr marL="0" lvl="0" indent="0" algn="l" rtl="0">
                        <a:spcBef>
                          <a:spcPts val="0"/>
                        </a:spcBef>
                        <a:spcAft>
                          <a:spcPts val="0"/>
                        </a:spcAft>
                        <a:buNone/>
                      </a:pPr>
                      <a:r>
                        <a:rPr lang="en-US"/>
                        <a:t>Verified?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a:t>1.888</a:t>
                      </a:r>
                      <a:endParaRPr/>
                    </a:p>
                  </a:txBody>
                  <a:tcPr marL="91425" marR="91425" marT="91425" marB="91425"/>
                </a:tc>
                <a:tc>
                  <a:txBody>
                    <a:bodyPr/>
                    <a:lstStyle/>
                    <a:p>
                      <a:pPr marL="0" lvl="0" indent="0" algn="l" rtl="0">
                        <a:spcBef>
                          <a:spcPts val="0"/>
                        </a:spcBef>
                        <a:spcAft>
                          <a:spcPts val="0"/>
                        </a:spcAft>
                        <a:buNone/>
                      </a:pPr>
                      <a:r>
                        <a:rPr lang="en-US"/>
                        <a:t>Running</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18</a:t>
                      </a:r>
                      <a:endParaRPr/>
                    </a:p>
                  </a:txBody>
                  <a:tcPr marL="91425" marR="91425" marT="91425" marB="91425"/>
                </a:tc>
                <a:tc>
                  <a:txBody>
                    <a:bodyPr/>
                    <a:lstStyle/>
                    <a:p>
                      <a:pPr marL="0" lvl="0" indent="0" algn="l" rtl="0">
                        <a:spcBef>
                          <a:spcPts val="0"/>
                        </a:spcBef>
                        <a:spcAft>
                          <a:spcPts val="0"/>
                        </a:spcAft>
                        <a:buNone/>
                      </a:pPr>
                      <a:r>
                        <a:rPr lang="en-US"/>
                        <a:t>1.936</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Running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36</a:t>
                      </a:r>
                      <a:endParaRPr/>
                    </a:p>
                  </a:txBody>
                  <a:tcPr marL="91425" marR="91425" marT="91425" marB="91425"/>
                </a:tc>
                <a:tc>
                  <a:txBody>
                    <a:bodyPr/>
                    <a:lstStyle/>
                    <a:p>
                      <a:pPr marL="0" lvl="0" indent="0" algn="l" rtl="0">
                        <a:spcBef>
                          <a:spcPts val="0"/>
                        </a:spcBef>
                        <a:spcAft>
                          <a:spcPts val="0"/>
                        </a:spcAft>
                        <a:buNone/>
                      </a:pPr>
                      <a:r>
                        <a:rPr lang="en-US"/>
                        <a:t>2.342</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Running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600" b="1"/>
                        <a:t>…</a:t>
                      </a:r>
                      <a:endParaRPr sz="1600" b="1"/>
                    </a:p>
                  </a:txBody>
                  <a:tcPr marL="91425" marR="91425" marT="91425" marB="91425"/>
                </a:tc>
                <a:tc>
                  <a:txBody>
                    <a:bodyPr/>
                    <a:lstStyle/>
                    <a:p>
                      <a:pPr marL="0" lvl="0" indent="0" algn="ctr" rtl="0">
                        <a:spcBef>
                          <a:spcPts val="0"/>
                        </a:spcBef>
                        <a:spcAft>
                          <a:spcPts val="0"/>
                        </a:spcAft>
                        <a:buNone/>
                      </a:pPr>
                      <a:r>
                        <a:rPr lang="en-US" sz="1600" b="1"/>
                        <a:t>…</a:t>
                      </a:r>
                      <a:endParaRPr sz="1600" b="1"/>
                    </a:p>
                  </a:txBody>
                  <a:tcPr marL="91425" marR="91425" marT="91425" marB="91425"/>
                </a:tc>
                <a:tc>
                  <a:txBody>
                    <a:bodyPr/>
                    <a:lstStyle/>
                    <a:p>
                      <a:pPr marL="0" lvl="0" indent="0" algn="ctr" rtl="0">
                        <a:spcBef>
                          <a:spcPts val="0"/>
                        </a:spcBef>
                        <a:spcAft>
                          <a:spcPts val="0"/>
                        </a:spcAft>
                        <a:buNone/>
                      </a:pPr>
                      <a:r>
                        <a:rPr lang="en-US" sz="1600" b="1">
                          <a:solidFill>
                            <a:schemeClr val="dk1"/>
                          </a:solidFill>
                        </a:rPr>
                        <a:t>…</a:t>
                      </a:r>
                      <a:endParaRPr sz="1600" b="1">
                        <a:solidFill>
                          <a:schemeClr val="dk1"/>
                        </a:solidFill>
                      </a:endParaRPr>
                    </a:p>
                  </a:txBody>
                  <a:tcPr marL="91425" marR="91425" marT="91425" marB="91425"/>
                </a:tc>
                <a:tc>
                  <a:txBody>
                    <a:bodyPr/>
                    <a:lstStyle/>
                    <a:p>
                      <a:pPr marL="0" lvl="0" indent="0" algn="ctr" rtl="0">
                        <a:spcBef>
                          <a:spcPts val="0"/>
                        </a:spcBef>
                        <a:spcAft>
                          <a:spcPts val="0"/>
                        </a:spcAft>
                        <a:buNone/>
                      </a:pPr>
                      <a:r>
                        <a:rPr lang="en-US" sz="1600" b="1">
                          <a:solidFill>
                            <a:schemeClr val="dk1"/>
                          </a:solidFill>
                        </a:rPr>
                        <a:t>…</a:t>
                      </a:r>
                      <a:endParaRPr sz="1600" b="1">
                        <a:solidFill>
                          <a:schemeClr val="dk1"/>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144</a:t>
                      </a:r>
                      <a:endParaRPr/>
                    </a:p>
                  </a:txBody>
                  <a:tcPr marL="91425" marR="91425" marT="91425" marB="91425"/>
                </a:tc>
                <a:tc>
                  <a:txBody>
                    <a:bodyPr/>
                    <a:lstStyle/>
                    <a:p>
                      <a:pPr marL="0" lvl="0" indent="0" algn="l" rtl="0">
                        <a:spcBef>
                          <a:spcPts val="0"/>
                        </a:spcBef>
                        <a:spcAft>
                          <a:spcPts val="0"/>
                        </a:spcAft>
                        <a:buNone/>
                      </a:pPr>
                      <a:r>
                        <a:rPr lang="en-US"/>
                        <a:t>2.784</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Running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162</a:t>
                      </a:r>
                      <a:endParaRPr/>
                    </a:p>
                  </a:txBody>
                  <a:tcPr marL="91425" marR="91425" marT="91425" marB="91425"/>
                </a:tc>
                <a:tc>
                  <a:txBody>
                    <a:bodyPr/>
                    <a:lstStyle/>
                    <a:p>
                      <a:pPr marL="0" lvl="0" indent="0" algn="l" rtl="0">
                        <a:spcBef>
                          <a:spcPts val="0"/>
                        </a:spcBef>
                        <a:spcAft>
                          <a:spcPts val="0"/>
                        </a:spcAft>
                        <a:buNone/>
                      </a:pPr>
                      <a:r>
                        <a:rPr lang="en-US"/>
                        <a:t>2.132</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Running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US"/>
                        <a:t>180</a:t>
                      </a:r>
                      <a:endParaRPr/>
                    </a:p>
                  </a:txBody>
                  <a:tcPr marL="91425" marR="91425" marT="91425" marB="91425"/>
                </a:tc>
                <a:tc>
                  <a:txBody>
                    <a:bodyPr/>
                    <a:lstStyle/>
                    <a:p>
                      <a:pPr marL="0" lvl="0" indent="0" algn="l" rtl="0">
                        <a:spcBef>
                          <a:spcPts val="0"/>
                        </a:spcBef>
                        <a:spcAft>
                          <a:spcPts val="0"/>
                        </a:spcAft>
                        <a:buNone/>
                      </a:pPr>
                      <a:r>
                        <a:rPr lang="en-US"/>
                        <a:t>2.457</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Running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26a5736311_0_15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2" name="Google Shape;262;g126a5736311_0_150"/>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263" name="Google Shape;263;g126a5736311_0_15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64" name="Google Shape;264;g126a5736311_0_15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65" name="Google Shape;265;g126a5736311_0_15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66" name="Google Shape;266;g126a5736311_0_150"/>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Successes &amp; Challenges</a:t>
            </a:r>
            <a:endParaRPr sz="2400" b="0" i="0" u="none" strike="noStrike" cap="none">
              <a:solidFill>
                <a:schemeClr val="lt1"/>
              </a:solidFill>
              <a:latin typeface="Arial"/>
              <a:ea typeface="Arial"/>
              <a:cs typeface="Arial"/>
              <a:sym typeface="Arial"/>
            </a:endParaRPr>
          </a:p>
        </p:txBody>
      </p:sp>
      <p:sp>
        <p:nvSpPr>
          <p:cNvPr id="267" name="Google Shape;267;g126a5736311_0_150"/>
          <p:cNvSpPr txBox="1">
            <a:spLocks noGrp="1"/>
          </p:cNvSpPr>
          <p:nvPr>
            <p:ph type="body" idx="4294967295"/>
          </p:nvPr>
        </p:nvSpPr>
        <p:spPr>
          <a:xfrm>
            <a:off x="640950" y="1285800"/>
            <a:ext cx="5508600" cy="48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Arial"/>
              <a:buNone/>
            </a:pPr>
            <a:r>
              <a:rPr lang="en-US" sz="2000" b="1">
                <a:solidFill>
                  <a:srgbClr val="15264B"/>
                </a:solidFill>
                <a:latin typeface="Arial"/>
                <a:ea typeface="Arial"/>
                <a:cs typeface="Arial"/>
                <a:sym typeface="Arial"/>
              </a:rPr>
              <a:t>Successes</a:t>
            </a:r>
            <a:endParaRPr sz="2000" b="1">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Every subsystem was successfully verified</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Delay between made shot and clock stoppage is less than 0.1 seconds</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Clock achieves over 90% accuracy on attempted shots</a:t>
            </a:r>
            <a:endParaRPr sz="1800">
              <a:latin typeface="Arial"/>
              <a:ea typeface="Arial"/>
              <a:cs typeface="Arial"/>
              <a:sym typeface="Arial"/>
            </a:endParaRPr>
          </a:p>
          <a:p>
            <a:pPr marL="0" lvl="0" indent="0" algn="l" rtl="0">
              <a:lnSpc>
                <a:spcPct val="200000"/>
              </a:lnSpc>
              <a:spcBef>
                <a:spcPts val="0"/>
              </a:spcBef>
              <a:spcAft>
                <a:spcPts val="0"/>
              </a:spcAft>
              <a:buNone/>
            </a:pPr>
            <a:endParaRPr sz="1800">
              <a:latin typeface="Arial"/>
              <a:ea typeface="Arial"/>
              <a:cs typeface="Arial"/>
              <a:sym typeface="Arial"/>
            </a:endParaRPr>
          </a:p>
        </p:txBody>
      </p:sp>
      <p:sp>
        <p:nvSpPr>
          <p:cNvPr id="268" name="Google Shape;268;g126a5736311_0_150"/>
          <p:cNvSpPr txBox="1"/>
          <p:nvPr/>
        </p:nvSpPr>
        <p:spPr>
          <a:xfrm>
            <a:off x="6339375" y="1285800"/>
            <a:ext cx="5339700" cy="381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000"/>
              <a:buFont typeface="Arial"/>
              <a:buNone/>
            </a:pPr>
            <a:r>
              <a:rPr lang="en-US" sz="2000" b="1">
                <a:solidFill>
                  <a:srgbClr val="15264B"/>
                </a:solidFill>
              </a:rPr>
              <a:t>Challenges</a:t>
            </a:r>
            <a:endParaRPr sz="2000" b="1">
              <a:solidFill>
                <a:srgbClr val="15264B"/>
              </a:solidFill>
            </a:endParaRPr>
          </a:p>
          <a:p>
            <a:pPr marL="0" lvl="0" indent="0" algn="l" rtl="0">
              <a:spcBef>
                <a:spcPts val="0"/>
              </a:spcBef>
              <a:spcAft>
                <a:spcPts val="0"/>
              </a:spcAft>
              <a:buClr>
                <a:schemeClr val="dk1"/>
              </a:buClr>
              <a:buSzPts val="2000"/>
              <a:buFont typeface="Arial"/>
              <a:buNone/>
            </a:pP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I2C communication with original light sensors failed</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Results are very sensitive to environment lighting fluctuations</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Microcontroller doesn’t support multithreading</a:t>
            </a:r>
            <a:endParaRPr sz="1800">
              <a:solidFill>
                <a:schemeClr val="dk1"/>
              </a:solidFill>
            </a:endParaRPr>
          </a:p>
          <a:p>
            <a:pPr marL="0" lvl="0" indent="0" algn="l" rtl="0">
              <a:spcBef>
                <a:spcPts val="0"/>
              </a:spcBef>
              <a:spcAft>
                <a:spcPts val="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227f1054b2_0_2"/>
          <p:cNvSpPr txBox="1">
            <a:spLocks noGrp="1"/>
          </p:cNvSpPr>
          <p:nvPr>
            <p:ph type="body" idx="1"/>
          </p:nvPr>
        </p:nvSpPr>
        <p:spPr>
          <a:xfrm>
            <a:off x="376805" y="1334275"/>
            <a:ext cx="5532300" cy="48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2000" b="1">
                <a:solidFill>
                  <a:srgbClr val="15264B"/>
                </a:solidFill>
                <a:latin typeface="Arial"/>
                <a:ea typeface="Arial"/>
                <a:cs typeface="Arial"/>
                <a:sym typeface="Arial"/>
              </a:rPr>
              <a:t>What we learned…</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457200" lvl="0" indent="-342900" algn="l" rtl="0">
              <a:lnSpc>
                <a:spcPct val="200000"/>
              </a:lnSpc>
              <a:spcBef>
                <a:spcPts val="0"/>
              </a:spcBef>
              <a:spcAft>
                <a:spcPts val="0"/>
              </a:spcAft>
              <a:buSzPts val="1800"/>
              <a:buChar char="●"/>
            </a:pPr>
            <a:r>
              <a:rPr lang="en-US" sz="1800">
                <a:latin typeface="Arial"/>
                <a:ea typeface="Arial"/>
                <a:cs typeface="Arial"/>
                <a:sym typeface="Arial"/>
              </a:rPr>
              <a:t>I2C Communication Protocol</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Adjusting designs based on feedback</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Understanding datasheets and ensuring part compatibilities </a:t>
            </a:r>
            <a:endParaRPr sz="1800">
              <a:latin typeface="Arial"/>
              <a:ea typeface="Arial"/>
              <a:cs typeface="Arial"/>
              <a:sym typeface="Arial"/>
            </a:endParaRPr>
          </a:p>
        </p:txBody>
      </p:sp>
      <p:sp>
        <p:nvSpPr>
          <p:cNvPr id="274" name="Google Shape;274;g1227f1054b2_0_2"/>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75" name="Google Shape;275;g1227f1054b2_0_2"/>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a:solidFill>
                  <a:schemeClr val="lt1"/>
                </a:solidFill>
              </a:rPr>
              <a:t>ECE 445 / Team 36</a:t>
            </a:r>
            <a:endParaRPr sz="1400" b="0" i="0" u="none" strike="noStrike" cap="none">
              <a:solidFill>
                <a:srgbClr val="000000"/>
              </a:solidFill>
              <a:latin typeface="Arial"/>
              <a:ea typeface="Arial"/>
              <a:cs typeface="Arial"/>
              <a:sym typeface="Arial"/>
            </a:endParaRPr>
          </a:p>
        </p:txBody>
      </p:sp>
      <p:sp>
        <p:nvSpPr>
          <p:cNvPr id="276" name="Google Shape;276;g1227f1054b2_0_2"/>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77" name="Google Shape;277;g1227f1054b2_0_2"/>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78" name="Google Shape;278;g1227f1054b2_0_2"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79" name="Google Shape;279;g1227f1054b2_0_2"/>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Conclusion</a:t>
            </a:r>
            <a:endParaRPr sz="2400" b="0" i="0" u="none" strike="noStrike" cap="none">
              <a:solidFill>
                <a:schemeClr val="lt1"/>
              </a:solidFill>
              <a:latin typeface="Arial"/>
              <a:ea typeface="Arial"/>
              <a:cs typeface="Arial"/>
              <a:sym typeface="Arial"/>
            </a:endParaRPr>
          </a:p>
        </p:txBody>
      </p:sp>
      <p:sp>
        <p:nvSpPr>
          <p:cNvPr id="280" name="Google Shape;280;g1227f1054b2_0_2"/>
          <p:cNvSpPr txBox="1"/>
          <p:nvPr/>
        </p:nvSpPr>
        <p:spPr>
          <a:xfrm>
            <a:off x="6010400" y="1278525"/>
            <a:ext cx="5532300" cy="43407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Clr>
                <a:schemeClr val="dk1"/>
              </a:buClr>
              <a:buSzPts val="1100"/>
              <a:buFont typeface="Arial"/>
              <a:buNone/>
            </a:pPr>
            <a:r>
              <a:rPr lang="en-US" sz="2000" b="1">
                <a:solidFill>
                  <a:srgbClr val="15264B"/>
                </a:solidFill>
              </a:rPr>
              <a:t>What would you do differently?</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Create specialized PCBs to handle the separate programs</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Add stability to the sensor location to ensure it stays in the correct orientation</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Test entire system on standard indoor basketball hoop</a:t>
            </a:r>
            <a:endParaRPr sz="1800">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274e40e8f7_1_0"/>
          <p:cNvSpPr txBox="1">
            <a:spLocks noGrp="1"/>
          </p:cNvSpPr>
          <p:nvPr>
            <p:ph type="body" idx="1"/>
          </p:nvPr>
        </p:nvSpPr>
        <p:spPr>
          <a:xfrm>
            <a:off x="376800" y="1334275"/>
            <a:ext cx="8290800" cy="459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15264B"/>
                </a:solidFill>
                <a:latin typeface="Arial"/>
                <a:ea typeface="Arial"/>
                <a:cs typeface="Arial"/>
                <a:sym typeface="Arial"/>
              </a:rPr>
              <a:t>Improving upon our product in the future.</a:t>
            </a:r>
            <a:endParaRPr sz="2000" b="1">
              <a:solidFill>
                <a:srgbClr val="15264B"/>
              </a:solidFill>
              <a:latin typeface="Arial"/>
              <a:ea typeface="Arial"/>
              <a:cs typeface="Arial"/>
              <a:sym typeface="Arial"/>
            </a:endParaRPr>
          </a:p>
          <a:p>
            <a:pPr marL="0" lvl="0" indent="0" algn="l" rtl="0">
              <a:lnSpc>
                <a:spcPct val="100000"/>
              </a:lnSpc>
              <a:spcBef>
                <a:spcPts val="0"/>
              </a:spcBef>
              <a:spcAft>
                <a:spcPts val="0"/>
              </a:spcAft>
              <a:buNone/>
            </a:pPr>
            <a:endParaRPr sz="2000" b="1">
              <a:solidFill>
                <a:srgbClr val="15264B"/>
              </a:solidFill>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Ability for game clock operator to start the clock upon inbounding</a:t>
            </a:r>
            <a:endParaRPr sz="1800">
              <a:latin typeface="Arial"/>
              <a:ea typeface="Arial"/>
              <a:cs typeface="Arial"/>
              <a:sym typeface="Arial"/>
            </a:endParaRPr>
          </a:p>
          <a:p>
            <a:pPr marL="457200" lvl="0" indent="-342900" algn="l" rtl="0">
              <a:lnSpc>
                <a:spcPct val="200000"/>
              </a:lnSpc>
              <a:spcBef>
                <a:spcPts val="0"/>
              </a:spcBef>
              <a:spcAft>
                <a:spcPts val="0"/>
              </a:spcAft>
              <a:buSzPts val="1800"/>
              <a:buChar char="●"/>
            </a:pPr>
            <a:r>
              <a:rPr lang="en-US" sz="1800">
                <a:latin typeface="Arial"/>
                <a:ea typeface="Arial"/>
                <a:cs typeface="Arial"/>
                <a:sym typeface="Arial"/>
              </a:rPr>
              <a:t>Automatic detection to determine if the game is in the last two minutes</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Option for game clock operator to override the displayed clock value</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Creating a second system to simulate real game clock management</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Testing in recreational game setting</a:t>
            </a:r>
            <a:endParaRPr sz="1800">
              <a:latin typeface="Arial"/>
              <a:ea typeface="Arial"/>
              <a:cs typeface="Arial"/>
              <a:sym typeface="Arial"/>
            </a:endParaRPr>
          </a:p>
          <a:p>
            <a:pPr marL="0" lvl="0" indent="0" algn="l" rtl="0">
              <a:lnSpc>
                <a:spcPct val="200000"/>
              </a:lnSpc>
              <a:spcBef>
                <a:spcPts val="0"/>
              </a:spcBef>
              <a:spcAft>
                <a:spcPts val="0"/>
              </a:spcAft>
              <a:buNone/>
            </a:pPr>
            <a:endParaRPr sz="1800">
              <a:latin typeface="Arial"/>
              <a:ea typeface="Arial"/>
              <a:cs typeface="Arial"/>
              <a:sym typeface="Arial"/>
            </a:endParaRPr>
          </a:p>
        </p:txBody>
      </p:sp>
      <p:sp>
        <p:nvSpPr>
          <p:cNvPr id="286" name="Google Shape;286;g1274e40e8f7_1_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87" name="Google Shape;287;g1274e40e8f7_1_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dirty="0">
                <a:solidFill>
                  <a:schemeClr val="lt1"/>
                </a:solidFill>
              </a:rPr>
              <a:t>ECE 445 / Team 36</a:t>
            </a:r>
            <a:endParaRPr sz="1400" b="0" i="0" u="none" strike="noStrike" cap="none" dirty="0">
              <a:solidFill>
                <a:srgbClr val="000000"/>
              </a:solidFill>
              <a:latin typeface="Arial"/>
              <a:ea typeface="Arial"/>
              <a:cs typeface="Arial"/>
              <a:sym typeface="Arial"/>
            </a:endParaRPr>
          </a:p>
        </p:txBody>
      </p:sp>
      <p:sp>
        <p:nvSpPr>
          <p:cNvPr id="288" name="Google Shape;288;g1274e40e8f7_1_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289" name="Google Shape;289;g1274e40e8f7_1_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90" name="Google Shape;290;g1274e40e8f7_1_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291" name="Google Shape;291;g1274e40e8f7_1_0"/>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Recommendations for Further Work</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p:nvPr/>
        </p:nvSpPr>
        <p:spPr>
          <a:xfrm rot="10800000" flipH="1">
            <a:off x="-1" y="0"/>
            <a:ext cx="12192000" cy="6866164"/>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97" name="Google Shape;297;p37" descr="A picture containing building, street&#10;&#10;Description automatically generated"/>
          <p:cNvPicPr preferRelativeResize="0"/>
          <p:nvPr/>
        </p:nvPicPr>
        <p:blipFill rotWithShape="1">
          <a:blip r:embed="rId3">
            <a:alphaModFix amt="25000"/>
          </a:blip>
          <a:srcRect/>
          <a:stretch/>
        </p:blipFill>
        <p:spPr>
          <a:xfrm>
            <a:off x="-1" y="8165"/>
            <a:ext cx="12192000" cy="6858000"/>
          </a:xfrm>
          <a:prstGeom prst="rect">
            <a:avLst/>
          </a:prstGeom>
          <a:noFill/>
          <a:ln>
            <a:noFill/>
          </a:ln>
        </p:spPr>
      </p:pic>
      <p:pic>
        <p:nvPicPr>
          <p:cNvPr id="298" name="Google Shape;298;p37" descr="A close up of a logo&#10;&#10;Description automatically generated"/>
          <p:cNvPicPr preferRelativeResize="0"/>
          <p:nvPr/>
        </p:nvPicPr>
        <p:blipFill rotWithShape="1">
          <a:blip r:embed="rId4">
            <a:alphaModFix/>
          </a:blip>
          <a:srcRect/>
          <a:stretch/>
        </p:blipFill>
        <p:spPr>
          <a:xfrm>
            <a:off x="11554210" y="235709"/>
            <a:ext cx="277906" cy="401420"/>
          </a:xfrm>
          <a:prstGeom prst="rect">
            <a:avLst/>
          </a:prstGeom>
          <a:noFill/>
          <a:ln>
            <a:noFill/>
          </a:ln>
        </p:spPr>
      </p:pic>
      <p:sp>
        <p:nvSpPr>
          <p:cNvPr id="299" name="Google Shape;299;p37"/>
          <p:cNvSpPr txBox="1"/>
          <p:nvPr/>
        </p:nvSpPr>
        <p:spPr>
          <a:xfrm>
            <a:off x="376807" y="1018454"/>
            <a:ext cx="11177400" cy="482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3100" b="1">
              <a:solidFill>
                <a:schemeClr val="lt1"/>
              </a:solidFill>
            </a:endParaRPr>
          </a:p>
          <a:p>
            <a:pPr marL="0" marR="0" lvl="0" indent="0" algn="ctr" rtl="0">
              <a:lnSpc>
                <a:spcPct val="100000"/>
              </a:lnSpc>
              <a:spcBef>
                <a:spcPts val="0"/>
              </a:spcBef>
              <a:spcAft>
                <a:spcPts val="0"/>
              </a:spcAft>
              <a:buClr>
                <a:srgbClr val="000000"/>
              </a:buClr>
              <a:buSzPts val="2600"/>
              <a:buFont typeface="Arial"/>
              <a:buNone/>
            </a:pPr>
            <a:endParaRPr sz="3100" b="1">
              <a:solidFill>
                <a:schemeClr val="lt1"/>
              </a:solidFill>
            </a:endParaRPr>
          </a:p>
          <a:p>
            <a:pPr marL="0" marR="0" lvl="0" indent="0" algn="ctr" rtl="0">
              <a:lnSpc>
                <a:spcPct val="100000"/>
              </a:lnSpc>
              <a:spcBef>
                <a:spcPts val="0"/>
              </a:spcBef>
              <a:spcAft>
                <a:spcPts val="0"/>
              </a:spcAft>
              <a:buClr>
                <a:srgbClr val="000000"/>
              </a:buClr>
              <a:buSzPts val="2600"/>
              <a:buFont typeface="Arial"/>
              <a:buNone/>
            </a:pPr>
            <a:endParaRPr sz="3100" b="1">
              <a:solidFill>
                <a:schemeClr val="lt1"/>
              </a:solidFill>
            </a:endParaRPr>
          </a:p>
          <a:p>
            <a:pPr marL="0" marR="0" lvl="0" indent="0" algn="ctr" rtl="0">
              <a:lnSpc>
                <a:spcPct val="100000"/>
              </a:lnSpc>
              <a:spcBef>
                <a:spcPts val="0"/>
              </a:spcBef>
              <a:spcAft>
                <a:spcPts val="0"/>
              </a:spcAft>
              <a:buClr>
                <a:srgbClr val="000000"/>
              </a:buClr>
              <a:buSzPts val="2600"/>
              <a:buFont typeface="Arial"/>
              <a:buNone/>
            </a:pPr>
            <a:endParaRPr sz="3100" b="1">
              <a:solidFill>
                <a:schemeClr val="lt1"/>
              </a:solidFill>
            </a:endParaRPr>
          </a:p>
          <a:p>
            <a:pPr marL="0" marR="0" lvl="0" indent="0" algn="ctr" rtl="0">
              <a:lnSpc>
                <a:spcPct val="100000"/>
              </a:lnSpc>
              <a:spcBef>
                <a:spcPts val="0"/>
              </a:spcBef>
              <a:spcAft>
                <a:spcPts val="0"/>
              </a:spcAft>
              <a:buClr>
                <a:srgbClr val="000000"/>
              </a:buClr>
              <a:buSzPts val="2600"/>
              <a:buFont typeface="Arial"/>
              <a:buNone/>
            </a:pPr>
            <a:r>
              <a:rPr lang="en-US" sz="5400" b="1" i="0" u="none" strike="noStrike" cap="none">
                <a:solidFill>
                  <a:schemeClr val="lt1"/>
                </a:solidFill>
                <a:latin typeface="Arial"/>
                <a:ea typeface="Arial"/>
                <a:cs typeface="Arial"/>
                <a:sym typeface="Arial"/>
              </a:rPr>
              <a:t>Thank You</a:t>
            </a:r>
            <a:endParaRPr sz="4600" b="1" i="0" u="none" strike="noStrike" cap="none">
              <a:solidFill>
                <a:schemeClr val="lt1"/>
              </a:solidFill>
              <a:latin typeface="Arial"/>
              <a:ea typeface="Arial"/>
              <a:cs typeface="Arial"/>
              <a:sym typeface="Arial"/>
            </a:endParaRPr>
          </a:p>
        </p:txBody>
      </p:sp>
      <p:sp>
        <p:nvSpPr>
          <p:cNvPr id="300" name="Google Shape;300;p37"/>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buSzPts val="900"/>
            </a:pPr>
            <a:r>
              <a:rPr lang="en-US" sz="900" dirty="0">
                <a:solidFill>
                  <a:schemeClr val="lt1"/>
                </a:solidFill>
              </a:rPr>
              <a:t>ECE 445 / Team 36</a:t>
            </a:r>
            <a:endParaRPr lang="en-US" dirty="0"/>
          </a:p>
        </p:txBody>
      </p:sp>
      <p:sp>
        <p:nvSpPr>
          <p:cNvPr id="301" name="Google Shape;301;p37"/>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376800" y="1334275"/>
            <a:ext cx="6688800" cy="48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2600" b="1">
                <a:solidFill>
                  <a:srgbClr val="E84B36"/>
                </a:solidFill>
                <a:latin typeface="Arial"/>
                <a:ea typeface="Arial"/>
                <a:cs typeface="Arial"/>
                <a:sym typeface="Arial"/>
              </a:rPr>
              <a:t>Automating the detection of a made shot.</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Clr>
                <a:schemeClr val="dk1"/>
              </a:buClr>
              <a:buSzPts val="3000"/>
              <a:buFont typeface="Arial"/>
              <a:buNone/>
            </a:pP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Clr>
                <a:schemeClr val="dk1"/>
              </a:buClr>
              <a:buSzPts val="3000"/>
              <a:buFont typeface="Arial"/>
              <a:buNone/>
            </a:pPr>
            <a:r>
              <a:rPr lang="en-US" sz="2000" b="1">
                <a:solidFill>
                  <a:srgbClr val="15264B"/>
                </a:solidFill>
                <a:latin typeface="Arial"/>
                <a:ea typeface="Arial"/>
                <a:cs typeface="Arial"/>
                <a:sym typeface="Arial"/>
              </a:rPr>
              <a:t>Problem</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sz="1800">
              <a:solidFill>
                <a:schemeClr val="dk1"/>
              </a:solidFill>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Game clock operator manually stops the clock</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Delay due to human reaction time</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These delays can add up</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3000"/>
              <a:buFont typeface="Arial"/>
              <a:buNone/>
            </a:pPr>
            <a:endParaRPr sz="1800">
              <a:latin typeface="Arial"/>
              <a:ea typeface="Arial"/>
              <a:cs typeface="Arial"/>
              <a:sym typeface="Arial"/>
            </a:endParaRPr>
          </a:p>
          <a:p>
            <a:pPr marL="0" lvl="0" indent="0" algn="l" rtl="0">
              <a:lnSpc>
                <a:spcPct val="100000"/>
              </a:lnSpc>
              <a:spcBef>
                <a:spcPts val="0"/>
              </a:spcBef>
              <a:spcAft>
                <a:spcPts val="0"/>
              </a:spcAft>
              <a:buSzPts val="2000"/>
              <a:buNone/>
            </a:pPr>
            <a:endParaRPr sz="1800">
              <a:latin typeface="Arial"/>
              <a:ea typeface="Arial"/>
              <a:cs typeface="Arial"/>
              <a:sym typeface="Arial"/>
            </a:endParaRPr>
          </a:p>
          <a:p>
            <a:pPr marL="0" lvl="0" indent="0" algn="l" rtl="0">
              <a:lnSpc>
                <a:spcPct val="100000"/>
              </a:lnSpc>
              <a:spcBef>
                <a:spcPts val="0"/>
              </a:spcBef>
              <a:spcAft>
                <a:spcPts val="0"/>
              </a:spcAft>
              <a:buSzPts val="2000"/>
              <a:buNone/>
            </a:pPr>
            <a:endParaRPr sz="1800">
              <a:latin typeface="Arial"/>
              <a:ea typeface="Arial"/>
              <a:cs typeface="Arial"/>
              <a:sym typeface="Arial"/>
            </a:endParaRPr>
          </a:p>
          <a:p>
            <a:pPr marL="0" lvl="0" indent="0" algn="l" rtl="0">
              <a:lnSpc>
                <a:spcPct val="100000"/>
              </a:lnSpc>
              <a:spcBef>
                <a:spcPts val="0"/>
              </a:spcBef>
              <a:spcAft>
                <a:spcPts val="0"/>
              </a:spcAft>
              <a:buSzPts val="3000"/>
              <a:buNone/>
            </a:pPr>
            <a:endParaRPr sz="1800">
              <a:latin typeface="Arial"/>
              <a:ea typeface="Arial"/>
              <a:cs typeface="Arial"/>
              <a:sym typeface="Arial"/>
            </a:endParaRPr>
          </a:p>
        </p:txBody>
      </p:sp>
      <p:sp>
        <p:nvSpPr>
          <p:cNvPr id="92" name="Google Shape;92;p29"/>
          <p:cNvSpPr/>
          <p:nvPr/>
        </p:nvSpPr>
        <p:spPr>
          <a:xfrm rot="10800000" flipH="1">
            <a:off x="0" y="6437013"/>
            <a:ext cx="12192000" cy="4209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93" name="Google Shape;93;p29"/>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a:solidFill>
                  <a:schemeClr val="lt1"/>
                </a:solidFill>
              </a:rPr>
              <a:t>ECE 445 / Team 36</a:t>
            </a:r>
            <a:endParaRPr sz="1400" b="0" i="0" u="none" strike="noStrike" cap="none">
              <a:solidFill>
                <a:srgbClr val="000000"/>
              </a:solidFill>
              <a:latin typeface="Arial"/>
              <a:ea typeface="Arial"/>
              <a:cs typeface="Arial"/>
              <a:sym typeface="Arial"/>
            </a:endParaRPr>
          </a:p>
        </p:txBody>
      </p:sp>
      <p:sp>
        <p:nvSpPr>
          <p:cNvPr id="94" name="Google Shape;94;p29"/>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95" name="Google Shape;95;p29"/>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96" name="Google Shape;96;p29"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97" name="Google Shape;97;p29"/>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Introduction and Objective</a:t>
            </a:r>
            <a:endParaRPr sz="2400" b="0" i="0" u="none" strike="noStrike" cap="none">
              <a:solidFill>
                <a:schemeClr val="lt1"/>
              </a:solidFill>
              <a:latin typeface="Arial"/>
              <a:ea typeface="Arial"/>
              <a:cs typeface="Arial"/>
              <a:sym typeface="Arial"/>
            </a:endParaRPr>
          </a:p>
        </p:txBody>
      </p:sp>
      <p:pic>
        <p:nvPicPr>
          <p:cNvPr id="98" name="Google Shape;98;p29" descr="Check out this INCREDIBLE three pointer by Ray Allen in the closing seconds of Game 6 of the NBA Finals that ties the game and forces overtime where the Heat would go on to win and force a final &amp; decisive Game 7 in Miami against the Spurs!&#10;&#10;&#10;About the NBA: &#10;The NBA is the premier professional basketball league in the United States and Canada. The league is truly global, with games and programming in 215 countries and territories in 47 languages, as well as rosters that currently feature 85 international players from 36 countries and territories. For the 2012-13 season, each of the league's 30 teams will play 82 regular-season games, followed by a postseason for those that qualify. &#10;&#10;The NBA consists of the following teams: Atlanta Hawks; Boston Celtics; Brooklyn Nets; Charlotte Bobcats; Chicago Bulls; Cleveland Cavaliers; Dallas Mavericks; Denver Nuggets; Detroit Pistons; Golden State Warriors; Houston Rockets; Indiana Pacers; Los Angeles Clippers; Los Angeles Lakers; Memphis Grizzlies; Miami Heat; Milwaukee Bucks; Minnesota Timberwolves; New Orleans Hornets; New York Knicks; Oklahoma City Thunder; Orlando Magic; Philadelphia 76ers; Phoenix Suns; Portland Trail Blazers; Sacramento Kings; San Antonio Spurs; Toronto Raptors; Utah Jazz; Washington Wizards. &#10;&#10;The NBA offers real time access to live regular season NBA games with a subscription to NBA LEAGUE PASS, available globally for TV, broadband, and mobile.  Real-time Stats, Scores, Highlights and more are available to fans on web and mobile with NBA Game Time. &#10;&#10;&#10;For more information, as well as all the latest NBA news and highlights, log onto the league's official website at http://www.NBA.com &#10;&#10;Subscribe on YouTube:                        http://www.youtube.com/nba&#10;Subscribe to NBA LEAGUE PASS       http://www.nba.com/leaguepass&#10;Download NBA Game Time                 http://www.nba.com/mobile&#10;Like us on Facebook:                           http://www.facebook.com/nba&#10;Follow us on Twitter:                            http://www.twitter.com/nba&#10;Follow us on Instagram:                       http://www.instagram.com/nba&#10;Follow us on Tumblr                             http://nba.tumblr.com&#10;Shop for NBA Gear:                              http://store.nba.com" title="Ray Allen's AMAZING game-tying 3-pointer in Game 6!">
            <a:hlinkClick r:id="rId4"/>
          </p:cNvPr>
          <p:cNvPicPr preferRelativeResize="0"/>
          <p:nvPr/>
        </p:nvPicPr>
        <p:blipFill>
          <a:blip r:embed="rId5">
            <a:alphaModFix/>
          </a:blip>
          <a:stretch>
            <a:fillRect/>
          </a:stretch>
        </p:blipFill>
        <p:spPr>
          <a:xfrm>
            <a:off x="6197675" y="2061851"/>
            <a:ext cx="5573450" cy="41801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26a5736311_0_6"/>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2600" b="1">
                <a:solidFill>
                  <a:srgbClr val="E84B36"/>
                </a:solidFill>
                <a:latin typeface="Arial"/>
                <a:ea typeface="Arial"/>
                <a:cs typeface="Arial"/>
                <a:sym typeface="Arial"/>
              </a:rPr>
              <a:t>Automating the detection of a made shot.</a:t>
            </a:r>
            <a:endParaRPr sz="2600" b="1">
              <a:solidFill>
                <a:srgbClr val="E84B36"/>
              </a:solidFill>
              <a:latin typeface="Arial"/>
              <a:ea typeface="Arial"/>
              <a:cs typeface="Arial"/>
              <a:sym typeface="Arial"/>
            </a:endParaRPr>
          </a:p>
          <a:p>
            <a:pPr marL="0" lvl="0" indent="0" algn="l" rtl="0">
              <a:lnSpc>
                <a:spcPct val="100000"/>
              </a:lnSpc>
              <a:spcBef>
                <a:spcPts val="0"/>
              </a:spcBef>
              <a:spcAft>
                <a:spcPts val="0"/>
              </a:spcAft>
              <a:buNone/>
            </a:pPr>
            <a:endParaRPr sz="2600">
              <a:latin typeface="Arial"/>
              <a:ea typeface="Arial"/>
              <a:cs typeface="Arial"/>
              <a:sym typeface="Arial"/>
            </a:endParaRPr>
          </a:p>
          <a:p>
            <a:pPr marL="0" lvl="0" indent="0" algn="l" rtl="0">
              <a:lnSpc>
                <a:spcPct val="100000"/>
              </a:lnSpc>
              <a:spcBef>
                <a:spcPts val="0"/>
              </a:spcBef>
              <a:spcAft>
                <a:spcPts val="0"/>
              </a:spcAft>
              <a:buNone/>
            </a:pPr>
            <a:r>
              <a:rPr lang="en-US" sz="2000" b="1">
                <a:solidFill>
                  <a:srgbClr val="15264B"/>
                </a:solidFill>
                <a:latin typeface="Arial"/>
                <a:ea typeface="Arial"/>
                <a:cs typeface="Arial"/>
                <a:sym typeface="Arial"/>
              </a:rPr>
              <a:t>Solution</a:t>
            </a:r>
            <a:endParaRPr sz="2000" b="1">
              <a:solidFill>
                <a:srgbClr val="15264B"/>
              </a:solidFill>
              <a:latin typeface="Arial"/>
              <a:ea typeface="Arial"/>
              <a:cs typeface="Arial"/>
              <a:sym typeface="Arial"/>
            </a:endParaRPr>
          </a:p>
          <a:p>
            <a:pPr marL="0" lvl="0" indent="0" algn="l" rtl="0">
              <a:lnSpc>
                <a:spcPct val="100000"/>
              </a:lnSpc>
              <a:spcBef>
                <a:spcPts val="0"/>
              </a:spcBef>
              <a:spcAft>
                <a:spcPts val="0"/>
              </a:spcAft>
              <a:buNone/>
            </a:pPr>
            <a:endParaRPr sz="1800" b="1">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Light sensor to detect the ball passing through the bottom of the net</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Sensor outputs data to our processing subsystem</a:t>
            </a:r>
            <a:endParaRPr sz="1800">
              <a:latin typeface="Arial"/>
              <a:ea typeface="Arial"/>
              <a:cs typeface="Arial"/>
              <a:sym typeface="Arial"/>
            </a:endParaRPr>
          </a:p>
          <a:p>
            <a:pPr marL="457200" lvl="0" indent="-342900" algn="l" rtl="0">
              <a:lnSpc>
                <a:spcPct val="200000"/>
              </a:lnSpc>
              <a:spcBef>
                <a:spcPts val="0"/>
              </a:spcBef>
              <a:spcAft>
                <a:spcPts val="0"/>
              </a:spcAft>
              <a:buSzPts val="1800"/>
              <a:buFont typeface="Arial"/>
              <a:buChar char="●"/>
            </a:pPr>
            <a:r>
              <a:rPr lang="en-US" sz="1800">
                <a:latin typeface="Arial"/>
                <a:ea typeface="Arial"/>
                <a:cs typeface="Arial"/>
                <a:sym typeface="Arial"/>
              </a:rPr>
              <a:t>Processing subsystem stops the clock when necessary</a:t>
            </a:r>
            <a:endParaRPr sz="1800">
              <a:latin typeface="Arial"/>
              <a:ea typeface="Arial"/>
              <a:cs typeface="Arial"/>
              <a:sym typeface="Arial"/>
            </a:endParaRPr>
          </a:p>
          <a:p>
            <a:pPr marL="0" lvl="0" indent="0" algn="l" rtl="0">
              <a:lnSpc>
                <a:spcPct val="100000"/>
              </a:lnSpc>
              <a:spcBef>
                <a:spcPts val="0"/>
              </a:spcBef>
              <a:spcAft>
                <a:spcPts val="0"/>
              </a:spcAft>
              <a:buSzPts val="2000"/>
              <a:buNone/>
            </a:pPr>
            <a:endParaRPr sz="1800">
              <a:latin typeface="Arial"/>
              <a:ea typeface="Arial"/>
              <a:cs typeface="Arial"/>
              <a:sym typeface="Arial"/>
            </a:endParaRPr>
          </a:p>
          <a:p>
            <a:pPr marL="0" lvl="0" indent="0" algn="l" rtl="0">
              <a:lnSpc>
                <a:spcPct val="100000"/>
              </a:lnSpc>
              <a:spcBef>
                <a:spcPts val="0"/>
              </a:spcBef>
              <a:spcAft>
                <a:spcPts val="0"/>
              </a:spcAft>
              <a:buSzPts val="2000"/>
              <a:buNone/>
            </a:pPr>
            <a:endParaRPr sz="1800">
              <a:latin typeface="Arial"/>
              <a:ea typeface="Arial"/>
              <a:cs typeface="Arial"/>
              <a:sym typeface="Arial"/>
            </a:endParaRPr>
          </a:p>
          <a:p>
            <a:pPr marL="0" lvl="0" indent="0" algn="l" rtl="0">
              <a:lnSpc>
                <a:spcPct val="100000"/>
              </a:lnSpc>
              <a:spcBef>
                <a:spcPts val="0"/>
              </a:spcBef>
              <a:spcAft>
                <a:spcPts val="0"/>
              </a:spcAft>
              <a:buSzPts val="3000"/>
              <a:buNone/>
            </a:pPr>
            <a:endParaRPr sz="1800">
              <a:latin typeface="Arial"/>
              <a:ea typeface="Arial"/>
              <a:cs typeface="Arial"/>
              <a:sym typeface="Arial"/>
            </a:endParaRPr>
          </a:p>
        </p:txBody>
      </p:sp>
      <p:sp>
        <p:nvSpPr>
          <p:cNvPr id="104" name="Google Shape;104;g126a5736311_0_6"/>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05" name="Google Shape;105;g126a5736311_0_6"/>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a:solidFill>
                  <a:schemeClr val="lt1"/>
                </a:solidFill>
              </a:rPr>
              <a:t>ECE 445 / Team 36</a:t>
            </a:r>
            <a:endParaRPr sz="1400" b="0" i="0" u="none" strike="noStrike" cap="none">
              <a:solidFill>
                <a:srgbClr val="000000"/>
              </a:solidFill>
              <a:latin typeface="Arial"/>
              <a:ea typeface="Arial"/>
              <a:cs typeface="Arial"/>
              <a:sym typeface="Arial"/>
            </a:endParaRPr>
          </a:p>
        </p:txBody>
      </p:sp>
      <p:sp>
        <p:nvSpPr>
          <p:cNvPr id="106" name="Google Shape;106;g126a5736311_0_6"/>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07" name="Google Shape;107;g126a5736311_0_6"/>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08" name="Google Shape;108;g126a5736311_0_6"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09" name="Google Shape;109;g126a5736311_0_6"/>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Introduction and Objective</a:t>
            </a:r>
            <a:endParaRPr sz="2400" b="0" i="0" u="none" strike="noStrike" cap="none">
              <a:solidFill>
                <a:schemeClr val="lt1"/>
              </a:solidFill>
              <a:latin typeface="Arial"/>
              <a:ea typeface="Arial"/>
              <a:cs typeface="Arial"/>
              <a:sym typeface="Arial"/>
            </a:endParaRPr>
          </a:p>
        </p:txBody>
      </p:sp>
      <p:pic>
        <p:nvPicPr>
          <p:cNvPr id="110" name="Google Shape;110;g126a5736311_0_6"/>
          <p:cNvPicPr preferRelativeResize="0"/>
          <p:nvPr/>
        </p:nvPicPr>
        <p:blipFill rotWithShape="1">
          <a:blip r:embed="rId4">
            <a:alphaModFix/>
          </a:blip>
          <a:srcRect r="22821"/>
          <a:stretch/>
        </p:blipFill>
        <p:spPr>
          <a:xfrm>
            <a:off x="8507075" y="1020625"/>
            <a:ext cx="3047124" cy="5264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26a5736311_0_141"/>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16" name="Google Shape;116;g126a5736311_0_141"/>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117" name="Google Shape;117;g126a5736311_0_141"/>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18" name="Google Shape;118;g126a5736311_0_141"/>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19" name="Google Shape;119;g126a5736311_0_141"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20" name="Google Shape;120;g126a5736311_0_141"/>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Demonstration Video</a:t>
            </a:r>
            <a:endParaRPr sz="2400" b="0" i="0" u="none" strike="noStrike" cap="none">
              <a:solidFill>
                <a:schemeClr val="lt1"/>
              </a:solidFill>
              <a:latin typeface="Arial"/>
              <a:ea typeface="Arial"/>
              <a:cs typeface="Arial"/>
              <a:sym typeface="Arial"/>
            </a:endParaRPr>
          </a:p>
        </p:txBody>
      </p:sp>
      <p:pic>
        <p:nvPicPr>
          <p:cNvPr id="121" name="Google Shape;121;g126a5736311_0_141" title="NBA Game Stop Demo.mp4">
            <a:hlinkClick r:id="rId4"/>
          </p:cNvPr>
          <p:cNvPicPr preferRelativeResize="0"/>
          <p:nvPr/>
        </p:nvPicPr>
        <p:blipFill>
          <a:blip r:embed="rId5">
            <a:alphaModFix/>
          </a:blip>
          <a:stretch>
            <a:fillRect/>
          </a:stretch>
        </p:blipFill>
        <p:spPr>
          <a:xfrm>
            <a:off x="1416813" y="1020620"/>
            <a:ext cx="9358363" cy="52640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rot="10800000" flipH="1">
            <a:off x="0" y="6437013"/>
            <a:ext cx="12192000" cy="42098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27" name="Google Shape;127;p8"/>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128" name="Google Shape;128;p8"/>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29" name="Google Shape;129;p8"/>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30" name="Google Shape;130;p8"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31" name="Google Shape;131;p8"/>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Block Diagram</a:t>
            </a:r>
            <a:endParaRPr sz="2400" b="0" i="0" u="none" strike="noStrike" cap="none">
              <a:solidFill>
                <a:schemeClr val="lt1"/>
              </a:solidFill>
              <a:latin typeface="Arial"/>
              <a:ea typeface="Arial"/>
              <a:cs typeface="Arial"/>
              <a:sym typeface="Arial"/>
            </a:endParaRPr>
          </a:p>
        </p:txBody>
      </p:sp>
      <p:pic>
        <p:nvPicPr>
          <p:cNvPr id="132" name="Google Shape;132;p8"/>
          <p:cNvPicPr preferRelativeResize="0"/>
          <p:nvPr/>
        </p:nvPicPr>
        <p:blipFill>
          <a:blip r:embed="rId4">
            <a:alphaModFix/>
          </a:blip>
          <a:stretch>
            <a:fillRect/>
          </a:stretch>
        </p:blipFill>
        <p:spPr>
          <a:xfrm>
            <a:off x="2322050" y="731112"/>
            <a:ext cx="7607875" cy="57059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227f1054b2_0_12"/>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8" name="Google Shape;138;g1227f1054b2_0_12"/>
          <p:cNvSpPr txBox="1"/>
          <p:nvPr/>
        </p:nvSpPr>
        <p:spPr>
          <a:xfrm>
            <a:off x="5131837" y="1334279"/>
            <a:ext cx="64224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Delivers power to all components.</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600">
              <a:solidFill>
                <a:schemeClr val="dk1"/>
              </a:solidFill>
            </a:endParaRPr>
          </a:p>
          <a:p>
            <a:pPr marL="457200" marR="0" lvl="0" indent="-342900" algn="l" rtl="0">
              <a:lnSpc>
                <a:spcPct val="200000"/>
              </a:lnSpc>
              <a:spcBef>
                <a:spcPts val="0"/>
              </a:spcBef>
              <a:spcAft>
                <a:spcPts val="0"/>
              </a:spcAft>
              <a:buSzPts val="1800"/>
              <a:buChar char="●"/>
            </a:pPr>
            <a:r>
              <a:rPr lang="en-US" sz="1800"/>
              <a:t>12V DC Power Supply</a:t>
            </a:r>
            <a:endParaRPr sz="1800"/>
          </a:p>
          <a:p>
            <a:pPr marL="457200" marR="0" lvl="0" indent="-342900" algn="l" rtl="0">
              <a:lnSpc>
                <a:spcPct val="200000"/>
              </a:lnSpc>
              <a:spcBef>
                <a:spcPts val="0"/>
              </a:spcBef>
              <a:spcAft>
                <a:spcPts val="0"/>
              </a:spcAft>
              <a:buSzPts val="1800"/>
              <a:buChar char="●"/>
            </a:pPr>
            <a:r>
              <a:rPr lang="en-US" sz="1800"/>
              <a:t>12-to-3.3V Linear Regulator</a:t>
            </a:r>
            <a:endParaRPr sz="1800"/>
          </a:p>
          <a:p>
            <a:pPr marL="457200" marR="0" lvl="0" indent="-342900" algn="l" rtl="0">
              <a:lnSpc>
                <a:spcPct val="200000"/>
              </a:lnSpc>
              <a:spcBef>
                <a:spcPts val="0"/>
              </a:spcBef>
              <a:spcAft>
                <a:spcPts val="0"/>
              </a:spcAft>
              <a:buSzPts val="1800"/>
              <a:buChar char="●"/>
            </a:pPr>
            <a:r>
              <a:rPr lang="en-US" sz="1800"/>
              <a:t>3.3V used to power all components</a:t>
            </a:r>
            <a:endParaRPr sz="1800"/>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a:solidFill>
                  <a:srgbClr val="15264B"/>
                </a:solidFill>
              </a:rPr>
              <a:t>Why use a linear regulator over a buck converter?</a:t>
            </a:r>
            <a:endParaRPr sz="2000" b="1" i="0" u="none" strike="noStrike" cap="none">
              <a:solidFill>
                <a:srgbClr val="15264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SzPts val="1800"/>
              <a:buChar char="●"/>
            </a:pPr>
            <a:r>
              <a:rPr lang="en-US" sz="1800"/>
              <a:t>Higher efficiency of buck converter was not worth the tradeoff of higher power supply noise and complexity </a:t>
            </a:r>
            <a:endParaRPr sz="1800" b="1" i="0" u="none" strike="noStrike" cap="none">
              <a:solidFill>
                <a:schemeClr val="dk1"/>
              </a:solidFill>
              <a:latin typeface="Arial"/>
              <a:ea typeface="Arial"/>
              <a:cs typeface="Arial"/>
              <a:sym typeface="Arial"/>
            </a:endParaRPr>
          </a:p>
        </p:txBody>
      </p:sp>
      <p:sp>
        <p:nvSpPr>
          <p:cNvPr id="139" name="Google Shape;139;g1227f1054b2_0_12"/>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140" name="Google Shape;140;g1227f1054b2_0_12"/>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41" name="Google Shape;141;g1227f1054b2_0_12"/>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42" name="Google Shape;142;g1227f1054b2_0_12"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43" name="Google Shape;143;g1227f1054b2_0_12"/>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Power Subsystem</a:t>
            </a:r>
            <a:endParaRPr sz="2400" b="0" i="0" u="none" strike="noStrike" cap="none">
              <a:solidFill>
                <a:schemeClr val="lt1"/>
              </a:solidFill>
              <a:latin typeface="Arial"/>
              <a:ea typeface="Arial"/>
              <a:cs typeface="Arial"/>
              <a:sym typeface="Arial"/>
            </a:endParaRPr>
          </a:p>
        </p:txBody>
      </p:sp>
      <p:pic>
        <p:nvPicPr>
          <p:cNvPr id="144" name="Google Shape;144;g1227f1054b2_0_12"/>
          <p:cNvPicPr preferRelativeResize="0"/>
          <p:nvPr/>
        </p:nvPicPr>
        <p:blipFill rotWithShape="1">
          <a:blip r:embed="rId4">
            <a:alphaModFix/>
          </a:blip>
          <a:srcRect l="33785" t="3869" r="29483" b="65633"/>
          <a:stretch/>
        </p:blipFill>
        <p:spPr>
          <a:xfrm>
            <a:off x="962188" y="1482400"/>
            <a:ext cx="3238200" cy="2016474"/>
          </a:xfrm>
          <a:prstGeom prst="rect">
            <a:avLst/>
          </a:prstGeom>
          <a:noFill/>
          <a:ln>
            <a:noFill/>
          </a:ln>
        </p:spPr>
      </p:pic>
      <p:pic>
        <p:nvPicPr>
          <p:cNvPr id="145" name="Google Shape;145;g1227f1054b2_0_12"/>
          <p:cNvPicPr preferRelativeResize="0"/>
          <p:nvPr/>
        </p:nvPicPr>
        <p:blipFill>
          <a:blip r:embed="rId5">
            <a:alphaModFix/>
          </a:blip>
          <a:stretch>
            <a:fillRect/>
          </a:stretch>
        </p:blipFill>
        <p:spPr>
          <a:xfrm>
            <a:off x="1420550" y="3852275"/>
            <a:ext cx="2321475" cy="193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26a5736311_0_102"/>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51" name="Google Shape;151;g126a5736311_0_102"/>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152" name="Google Shape;152;g126a5736311_0_102"/>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53" name="Google Shape;153;g126a5736311_0_102"/>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54" name="Google Shape;154;g126a5736311_0_102"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55" name="Google Shape;155;g126a5736311_0_102"/>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Power Subsystem Verification</a:t>
            </a:r>
            <a:endParaRPr sz="2400" b="0" i="0" u="none" strike="noStrike" cap="none">
              <a:solidFill>
                <a:schemeClr val="lt1"/>
              </a:solidFill>
              <a:latin typeface="Arial"/>
              <a:ea typeface="Arial"/>
              <a:cs typeface="Arial"/>
              <a:sym typeface="Arial"/>
            </a:endParaRPr>
          </a:p>
        </p:txBody>
      </p:sp>
      <p:graphicFrame>
        <p:nvGraphicFramePr>
          <p:cNvPr id="156" name="Google Shape;156;g126a5736311_0_102"/>
          <p:cNvGraphicFramePr/>
          <p:nvPr/>
        </p:nvGraphicFramePr>
        <p:xfrm>
          <a:off x="952500" y="3431075"/>
          <a:ext cx="10287000" cy="2377260"/>
        </p:xfrm>
        <a:graphic>
          <a:graphicData uri="http://schemas.openxmlformats.org/drawingml/2006/table">
            <a:tbl>
              <a:tblPr>
                <a:noFill/>
                <a:tableStyleId>{54FEAC25-FA6E-4C9C-8996-5830B4DF320F}</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gridSpan="4">
                  <a:txBody>
                    <a:bodyPr/>
                    <a:lstStyle/>
                    <a:p>
                      <a:pPr marL="0" lvl="0" indent="0" algn="ctr" rtl="0">
                        <a:spcBef>
                          <a:spcPts val="0"/>
                        </a:spcBef>
                        <a:spcAft>
                          <a:spcPts val="0"/>
                        </a:spcAft>
                        <a:buNone/>
                      </a:pPr>
                      <a:r>
                        <a:rPr lang="en-US"/>
                        <a:t>Voltage Output of </a:t>
                      </a:r>
                      <a:r>
                        <a:rPr lang="en-US" b="1"/>
                        <a:t>Linear Regulator</a:t>
                      </a:r>
                      <a:r>
                        <a:rPr lang="en-US"/>
                        <a:t> Over 30 Seconds</a:t>
                      </a:r>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Timestamp (sec)</a:t>
                      </a:r>
                      <a:endParaRPr/>
                    </a:p>
                  </a:txBody>
                  <a:tcPr marL="91425" marR="91425" marT="91425" marB="91425"/>
                </a:tc>
                <a:tc>
                  <a:txBody>
                    <a:bodyPr/>
                    <a:lstStyle/>
                    <a:p>
                      <a:pPr marL="0" lvl="0" indent="0" algn="l" rtl="0">
                        <a:spcBef>
                          <a:spcPts val="0"/>
                        </a:spcBef>
                        <a:spcAft>
                          <a:spcPts val="0"/>
                        </a:spcAft>
                        <a:buNone/>
                      </a:pPr>
                      <a:r>
                        <a:rPr lang="en-US"/>
                        <a:t>Theoretical Voltage (V)</a:t>
                      </a:r>
                      <a:endParaRPr/>
                    </a:p>
                  </a:txBody>
                  <a:tcPr marL="91425" marR="91425" marT="91425" marB="91425"/>
                </a:tc>
                <a:tc>
                  <a:txBody>
                    <a:bodyPr/>
                    <a:lstStyle/>
                    <a:p>
                      <a:pPr marL="0" lvl="0" indent="0" algn="l" rtl="0">
                        <a:spcBef>
                          <a:spcPts val="0"/>
                        </a:spcBef>
                        <a:spcAft>
                          <a:spcPts val="0"/>
                        </a:spcAft>
                        <a:buNone/>
                      </a:pPr>
                      <a:r>
                        <a:rPr lang="en-US"/>
                        <a:t>Measured Voltage (V)</a:t>
                      </a:r>
                      <a:endParaRPr/>
                    </a:p>
                  </a:txBody>
                  <a:tcPr marL="91425" marR="91425" marT="91425" marB="91425"/>
                </a:tc>
                <a:tc>
                  <a:txBody>
                    <a:bodyPr/>
                    <a:lstStyle/>
                    <a:p>
                      <a:pPr marL="0" lvl="0" indent="0" algn="l" rtl="0">
                        <a:spcBef>
                          <a:spcPts val="0"/>
                        </a:spcBef>
                        <a:spcAft>
                          <a:spcPts val="0"/>
                        </a:spcAft>
                        <a:buNone/>
                      </a:pPr>
                      <a:r>
                        <a:rPr lang="en-US"/>
                        <a:t>Verified?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a:t>3.30</a:t>
                      </a:r>
                      <a:endParaRPr/>
                    </a:p>
                  </a:txBody>
                  <a:tcPr marL="91425" marR="91425" marT="91425" marB="91425"/>
                </a:tc>
                <a:tc>
                  <a:txBody>
                    <a:bodyPr/>
                    <a:lstStyle/>
                    <a:p>
                      <a:pPr marL="0" lvl="0" indent="0" algn="l" rtl="0">
                        <a:spcBef>
                          <a:spcPts val="0"/>
                        </a:spcBef>
                        <a:spcAft>
                          <a:spcPts val="0"/>
                        </a:spcAft>
                        <a:buNone/>
                      </a:pPr>
                      <a:r>
                        <a:rPr lang="en-US"/>
                        <a:t>3.296</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3.30</a:t>
                      </a:r>
                      <a:endParaRPr/>
                    </a:p>
                  </a:txBody>
                  <a:tcPr marL="91425" marR="91425" marT="91425" marB="91425"/>
                </a:tc>
                <a:tc>
                  <a:txBody>
                    <a:bodyPr/>
                    <a:lstStyle/>
                    <a:p>
                      <a:pPr marL="0" lvl="0" indent="0" algn="l" rtl="0">
                        <a:spcBef>
                          <a:spcPts val="0"/>
                        </a:spcBef>
                        <a:spcAft>
                          <a:spcPts val="0"/>
                        </a:spcAft>
                        <a:buNone/>
                      </a:pPr>
                      <a:r>
                        <a:rPr lang="en-US"/>
                        <a:t>3.287</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20</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3.30</a:t>
                      </a:r>
                      <a:endParaRPr/>
                    </a:p>
                  </a:txBody>
                  <a:tcPr marL="91425" marR="91425" marT="91425" marB="91425"/>
                </a:tc>
                <a:tc>
                  <a:txBody>
                    <a:bodyPr/>
                    <a:lstStyle/>
                    <a:p>
                      <a:pPr marL="0" lvl="0" indent="0" algn="l" rtl="0">
                        <a:spcBef>
                          <a:spcPts val="0"/>
                        </a:spcBef>
                        <a:spcAft>
                          <a:spcPts val="0"/>
                        </a:spcAft>
                        <a:buNone/>
                      </a:pPr>
                      <a:r>
                        <a:rPr lang="en-US"/>
                        <a:t>3.292</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30</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3.30</a:t>
                      </a:r>
                      <a:endParaRPr/>
                    </a:p>
                  </a:txBody>
                  <a:tcPr marL="91425" marR="91425" marT="91425" marB="91425"/>
                </a:tc>
                <a:tc>
                  <a:txBody>
                    <a:bodyPr/>
                    <a:lstStyle/>
                    <a:p>
                      <a:pPr marL="0" lvl="0" indent="0" algn="l" rtl="0">
                        <a:spcBef>
                          <a:spcPts val="0"/>
                        </a:spcBef>
                        <a:spcAft>
                          <a:spcPts val="0"/>
                        </a:spcAft>
                        <a:buNone/>
                      </a:pPr>
                      <a:r>
                        <a:rPr lang="en-US"/>
                        <a:t>3.295</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5"/>
                  </a:ext>
                </a:extLst>
              </a:tr>
            </a:tbl>
          </a:graphicData>
        </a:graphic>
      </p:graphicFrame>
      <p:graphicFrame>
        <p:nvGraphicFramePr>
          <p:cNvPr id="157" name="Google Shape;157;g126a5736311_0_102"/>
          <p:cNvGraphicFramePr/>
          <p:nvPr/>
        </p:nvGraphicFramePr>
        <p:xfrm>
          <a:off x="2238375" y="1613675"/>
          <a:ext cx="7715250" cy="1188630"/>
        </p:xfrm>
        <a:graphic>
          <a:graphicData uri="http://schemas.openxmlformats.org/drawingml/2006/table">
            <a:tbl>
              <a:tblPr>
                <a:noFill/>
                <a:tableStyleId>{54FEAC25-FA6E-4C9C-8996-5830B4DF320F}</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en-US"/>
                        <a:t>Voltage Output of </a:t>
                      </a:r>
                      <a:r>
                        <a:rPr lang="en-US" b="1"/>
                        <a:t>DC Power Supply</a:t>
                      </a:r>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Theoretical Voltage (V)</a:t>
                      </a:r>
                      <a:endParaRPr/>
                    </a:p>
                  </a:txBody>
                  <a:tcPr marL="91425" marR="91425" marT="91425" marB="91425"/>
                </a:tc>
                <a:tc>
                  <a:txBody>
                    <a:bodyPr/>
                    <a:lstStyle/>
                    <a:p>
                      <a:pPr marL="0" lvl="0" indent="0" algn="l" rtl="0">
                        <a:spcBef>
                          <a:spcPts val="0"/>
                        </a:spcBef>
                        <a:spcAft>
                          <a:spcPts val="0"/>
                        </a:spcAft>
                        <a:buNone/>
                      </a:pPr>
                      <a:r>
                        <a:rPr lang="en-US"/>
                        <a:t>Measured Voltage (V)</a:t>
                      </a:r>
                      <a:endParaRPr/>
                    </a:p>
                  </a:txBody>
                  <a:tcPr marL="91425" marR="91425" marT="91425" marB="91425"/>
                </a:tc>
                <a:tc>
                  <a:txBody>
                    <a:bodyPr/>
                    <a:lstStyle/>
                    <a:p>
                      <a:pPr marL="0" lvl="0" indent="0" algn="l" rtl="0">
                        <a:spcBef>
                          <a:spcPts val="0"/>
                        </a:spcBef>
                        <a:spcAft>
                          <a:spcPts val="0"/>
                        </a:spcAft>
                        <a:buNone/>
                      </a:pPr>
                      <a:r>
                        <a:rPr lang="en-US"/>
                        <a:t>Verified?</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12</a:t>
                      </a:r>
                      <a:endParaRPr/>
                    </a:p>
                  </a:txBody>
                  <a:tcPr marL="91425" marR="91425" marT="91425" marB="91425"/>
                </a:tc>
                <a:tc>
                  <a:txBody>
                    <a:bodyPr/>
                    <a:lstStyle/>
                    <a:p>
                      <a:pPr marL="0" lvl="0" indent="0" algn="l" rtl="0">
                        <a:spcBef>
                          <a:spcPts val="0"/>
                        </a:spcBef>
                        <a:spcAft>
                          <a:spcPts val="0"/>
                        </a:spcAft>
                        <a:buNone/>
                      </a:pPr>
                      <a:r>
                        <a:rPr lang="en-US"/>
                        <a:t>11.996</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26a5736311_0_37"/>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63" name="Google Shape;163;g126a5736311_0_37"/>
          <p:cNvSpPr txBox="1"/>
          <p:nvPr/>
        </p:nvSpPr>
        <p:spPr>
          <a:xfrm>
            <a:off x="5131837" y="1334279"/>
            <a:ext cx="6422400" cy="482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a:solidFill>
                  <a:srgbClr val="E84B36"/>
                </a:solidFill>
              </a:rPr>
              <a:t>Determines when to stop the clock.</a:t>
            </a:r>
            <a:endParaRPr sz="26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600">
              <a:solidFill>
                <a:schemeClr val="dk1"/>
              </a:solidFill>
            </a:endParaRPr>
          </a:p>
          <a:p>
            <a:pPr marL="457200" marR="0" lvl="0" indent="-342900" algn="l" rtl="0">
              <a:lnSpc>
                <a:spcPct val="200000"/>
              </a:lnSpc>
              <a:spcBef>
                <a:spcPts val="0"/>
              </a:spcBef>
              <a:spcAft>
                <a:spcPts val="0"/>
              </a:spcAft>
              <a:buSzPts val="1800"/>
              <a:buChar char="●"/>
            </a:pPr>
            <a:r>
              <a:rPr lang="en-US" sz="1800"/>
              <a:t>2x ATTiny45V microcontrollers</a:t>
            </a:r>
            <a:endParaRPr sz="1800"/>
          </a:p>
          <a:p>
            <a:pPr marL="457200" marR="0" lvl="0" indent="-342900" algn="l" rtl="0">
              <a:lnSpc>
                <a:spcPct val="200000"/>
              </a:lnSpc>
              <a:spcBef>
                <a:spcPts val="0"/>
              </a:spcBef>
              <a:spcAft>
                <a:spcPts val="0"/>
              </a:spcAft>
              <a:buSzPts val="1800"/>
              <a:buChar char="●"/>
            </a:pPr>
            <a:r>
              <a:rPr lang="en-US" sz="1800"/>
              <a:t>Sensors microcontroller determines made shot</a:t>
            </a:r>
            <a:endParaRPr sz="1800"/>
          </a:p>
          <a:p>
            <a:pPr marL="457200" marR="0" lvl="0" indent="-342900" algn="l" rtl="0">
              <a:lnSpc>
                <a:spcPct val="200000"/>
              </a:lnSpc>
              <a:spcBef>
                <a:spcPts val="0"/>
              </a:spcBef>
              <a:spcAft>
                <a:spcPts val="0"/>
              </a:spcAft>
              <a:buSzPts val="1800"/>
              <a:buChar char="●"/>
            </a:pPr>
            <a:r>
              <a:rPr lang="en-US" sz="1800"/>
              <a:t>Clock microcontroller runs the game clock</a:t>
            </a:r>
            <a:endParaRPr sz="1800"/>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a:solidFill>
                  <a:srgbClr val="15264B"/>
                </a:solidFill>
              </a:rPr>
              <a:t>Why use two microcontrollers?</a:t>
            </a:r>
            <a:endParaRPr sz="2000" b="1" i="0" u="none" strike="noStrike" cap="none">
              <a:solidFill>
                <a:srgbClr val="15264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0" indent="-342900" algn="l" rtl="0">
              <a:lnSpc>
                <a:spcPct val="200000"/>
              </a:lnSpc>
              <a:spcBef>
                <a:spcPts val="0"/>
              </a:spcBef>
              <a:spcAft>
                <a:spcPts val="0"/>
              </a:spcAft>
              <a:buSzPts val="1800"/>
              <a:buChar char="●"/>
            </a:pPr>
            <a:r>
              <a:rPr lang="en-US" sz="1800"/>
              <a:t>ATTiny45V does not support multithreading</a:t>
            </a:r>
            <a:endParaRPr sz="1800"/>
          </a:p>
          <a:p>
            <a:pPr marL="457200" marR="0" lvl="0" indent="-342900" algn="l" rtl="0">
              <a:lnSpc>
                <a:spcPct val="200000"/>
              </a:lnSpc>
              <a:spcBef>
                <a:spcPts val="0"/>
              </a:spcBef>
              <a:spcAft>
                <a:spcPts val="0"/>
              </a:spcAft>
              <a:buSzPts val="1800"/>
              <a:buChar char="●"/>
            </a:pPr>
            <a:r>
              <a:rPr lang="en-US" sz="1800"/>
              <a:t>Need to simultaneously collect sensor data and run clock</a:t>
            </a:r>
            <a:endParaRPr sz="1800"/>
          </a:p>
        </p:txBody>
      </p:sp>
      <p:sp>
        <p:nvSpPr>
          <p:cNvPr id="164" name="Google Shape;164;g126a5736311_0_37"/>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165" name="Google Shape;165;g126a5736311_0_37"/>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66" name="Google Shape;166;g126a5736311_0_37"/>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67" name="Google Shape;167;g126a5736311_0_37"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68" name="Google Shape;168;g126a5736311_0_37"/>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Control &amp; Processing Subsystem</a:t>
            </a:r>
            <a:endParaRPr sz="2400" b="0" i="0" u="none" strike="noStrike" cap="none">
              <a:solidFill>
                <a:schemeClr val="lt1"/>
              </a:solidFill>
              <a:latin typeface="Arial"/>
              <a:ea typeface="Arial"/>
              <a:cs typeface="Arial"/>
              <a:sym typeface="Arial"/>
            </a:endParaRPr>
          </a:p>
        </p:txBody>
      </p:sp>
      <p:pic>
        <p:nvPicPr>
          <p:cNvPr id="169" name="Google Shape;169;g126a5736311_0_37"/>
          <p:cNvPicPr preferRelativeResize="0"/>
          <p:nvPr/>
        </p:nvPicPr>
        <p:blipFill rotWithShape="1">
          <a:blip r:embed="rId4">
            <a:alphaModFix/>
          </a:blip>
          <a:srcRect l="5265" t="35624" r="59080" b="11456"/>
          <a:stretch/>
        </p:blipFill>
        <p:spPr>
          <a:xfrm>
            <a:off x="941675" y="2126487"/>
            <a:ext cx="2907425" cy="323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26a5736311_0_63"/>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75" name="Google Shape;175;g126a5736311_0_63"/>
          <p:cNvSpPr txBox="1"/>
          <p:nvPr/>
        </p:nvSpPr>
        <p:spPr>
          <a:xfrm>
            <a:off x="376808" y="6524381"/>
            <a:ext cx="64263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Arial"/>
              <a:buNone/>
            </a:pPr>
            <a:r>
              <a:rPr lang="en-US" sz="900">
                <a:solidFill>
                  <a:schemeClr val="lt1"/>
                </a:solidFill>
              </a:rPr>
              <a:t>ECE 445 / Team 36</a:t>
            </a:r>
            <a:endParaRPr sz="900">
              <a:solidFill>
                <a:schemeClr val="lt1"/>
              </a:solidFill>
            </a:endParaRPr>
          </a:p>
        </p:txBody>
      </p:sp>
      <p:sp>
        <p:nvSpPr>
          <p:cNvPr id="176" name="Google Shape;176;g126a5736311_0_63"/>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GRAINGER ENGINEERING</a:t>
            </a:r>
            <a:endParaRPr sz="1400" b="0" i="0" u="none" strike="noStrike" cap="none">
              <a:solidFill>
                <a:srgbClr val="000000"/>
              </a:solidFill>
              <a:latin typeface="Arial"/>
              <a:ea typeface="Arial"/>
              <a:cs typeface="Arial"/>
              <a:sym typeface="Arial"/>
            </a:endParaRPr>
          </a:p>
        </p:txBody>
      </p:sp>
      <p:sp>
        <p:nvSpPr>
          <p:cNvPr id="177" name="Google Shape;177;g126a5736311_0_63"/>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178" name="Google Shape;178;g126a5736311_0_63"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179" name="Google Shape;179;g126a5736311_0_63"/>
          <p:cNvSpPr txBox="1"/>
          <p:nvPr/>
        </p:nvSpPr>
        <p:spPr>
          <a:xfrm>
            <a:off x="376810" y="204051"/>
            <a:ext cx="1091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lt1"/>
                </a:solidFill>
              </a:rPr>
              <a:t>Control &amp; Processing Subsystem Images</a:t>
            </a:r>
            <a:endParaRPr sz="2400" b="0" i="0" u="none" strike="noStrike" cap="none">
              <a:solidFill>
                <a:schemeClr val="lt1"/>
              </a:solidFill>
              <a:latin typeface="Arial"/>
              <a:ea typeface="Arial"/>
              <a:cs typeface="Arial"/>
              <a:sym typeface="Arial"/>
            </a:endParaRPr>
          </a:p>
        </p:txBody>
      </p:sp>
      <p:pic>
        <p:nvPicPr>
          <p:cNvPr id="180" name="Google Shape;180;g126a5736311_0_63"/>
          <p:cNvPicPr preferRelativeResize="0"/>
          <p:nvPr/>
        </p:nvPicPr>
        <p:blipFill>
          <a:blip r:embed="rId4">
            <a:alphaModFix/>
          </a:blip>
          <a:stretch>
            <a:fillRect/>
          </a:stretch>
        </p:blipFill>
        <p:spPr>
          <a:xfrm>
            <a:off x="3168736" y="4536288"/>
            <a:ext cx="6449589" cy="1778925"/>
          </a:xfrm>
          <a:prstGeom prst="rect">
            <a:avLst/>
          </a:prstGeom>
          <a:noFill/>
          <a:ln>
            <a:noFill/>
          </a:ln>
        </p:spPr>
      </p:pic>
      <p:pic>
        <p:nvPicPr>
          <p:cNvPr id="181" name="Google Shape;181;g126a5736311_0_63"/>
          <p:cNvPicPr preferRelativeResize="0"/>
          <p:nvPr/>
        </p:nvPicPr>
        <p:blipFill rotWithShape="1">
          <a:blip r:embed="rId5">
            <a:alphaModFix/>
          </a:blip>
          <a:srcRect l="4383" t="20929" r="10992" b="28096"/>
          <a:stretch/>
        </p:blipFill>
        <p:spPr>
          <a:xfrm>
            <a:off x="2350312" y="1010138"/>
            <a:ext cx="7491384" cy="338426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879</Words>
  <Application>Microsoft Macintosh PowerPoint</Application>
  <PresentationFormat>Widescreen</PresentationFormat>
  <Paragraphs>298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Nielsen, Joshua</dc:creator>
  <cp:lastModifiedBy>Saboo, Pranav</cp:lastModifiedBy>
  <cp:revision>1</cp:revision>
  <dcterms:created xsi:type="dcterms:W3CDTF">2019-01-14T22:06:33Z</dcterms:created>
  <dcterms:modified xsi:type="dcterms:W3CDTF">2022-05-06T20:40:29Z</dcterms:modified>
</cp:coreProperties>
</file>