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roxima Nova"/>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E6B215B-A425-481C-BF63-AF2EF8A10D51}">
  <a:tblStyle styleId="{1E6B215B-A425-481C-BF63-AF2EF8A10D5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italic.fntdata"/><Relationship Id="rId12" Type="http://schemas.openxmlformats.org/officeDocument/2006/relationships/slide" Target="slides/slide7.xml"/><Relationship Id="rId34" Type="http://schemas.openxmlformats.org/officeDocument/2006/relationships/font" Target="fonts/ProximaNova-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roximaNova-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focus of our control unit verification was on timing. As a data logger we have a strict timing requirement in that the data collection rate has to be constant for ease of analysis. To meet this requirement, a hardware timer was utilized to limit the polling rate to 31.25 per second. To verify this, data collection was timed, and the amount of data recorded was counted to see if it matched the required polling rate.</a:t>
            </a:r>
          </a:p>
          <a:p>
            <a:pPr lvl="0">
              <a:spcBef>
                <a:spcPts val="0"/>
              </a:spcBef>
              <a:buNone/>
            </a:pPr>
            <a:r>
              <a:rPr lang="en"/>
              <a:t>In order to verify that our bluetooth was not producing errors at 115.2k baud, we captured the data </a:t>
            </a:r>
            <a:r>
              <a:rPr lang="en"/>
              <a:t>transmission</a:t>
            </a:r>
            <a:r>
              <a:rPr lang="en"/>
              <a:t> through a serial port on the pc for a long period of time, and verified that the outputs were correct.</a:t>
            </a:r>
          </a:p>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淼</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淼</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淼</a:t>
            </a:r>
          </a:p>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At this stage, we were able to successfully verify all our individual modules, as well as </a:t>
            </a:r>
            <a:r>
              <a:rPr lang="en"/>
              <a:t>integrate</a:t>
            </a:r>
            <a:r>
              <a:rPr lang="en"/>
              <a:t> the majority of our hardware components. </a:t>
            </a:r>
          </a:p>
          <a:p>
            <a:pPr lvl="0">
              <a:spcBef>
                <a:spcPts val="0"/>
              </a:spcBef>
              <a:buNone/>
            </a:pPr>
            <a:r>
              <a:rPr lang="en"/>
              <a:t>We faced difficulties in fully integrating the bluetooth communications. Our slave device was able to correctly transmit data and signals through bluetooth, verified on the PC, but our master device often picks up garbage data that interferes with both data collection and state transitions.</a:t>
            </a:r>
          </a:p>
          <a:p>
            <a:pPr lvl="0" rtl="0">
              <a:spcBef>
                <a:spcPts val="0"/>
              </a:spcBef>
              <a:buNone/>
            </a:pPr>
            <a:r>
              <a:rPr lang="en"/>
              <a:t>We were able to create a fully functional GUI that portrayed the data collected, but interpreting the data proved to be a more daunting task, as the data we collected from the IMU were often noisy, and given the time constraints, we were unable to devise of a satisfactory method to denoise it.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separate our two devices into a master and a slave unit. The two units are nearly identical, so I will focus my discussions on the master device.</a:t>
            </a:r>
          </a:p>
          <a:p>
            <a:pPr lvl="0">
              <a:spcBef>
                <a:spcPts val="0"/>
              </a:spcBef>
              <a:buNone/>
            </a:pPr>
            <a:r>
              <a:rPr lang="en"/>
              <a:t>Our device is split into three units, shown in this block diagram.</a:t>
            </a:r>
          </a:p>
          <a:p>
            <a:pPr lvl="0">
              <a:spcBef>
                <a:spcPts val="0"/>
              </a:spcBef>
              <a:buNone/>
            </a:pPr>
            <a:r>
              <a:rPr lang="en"/>
              <a:t>On the top we have the power unit, which consists of a standard 9V battery, a battery capacity monitor, and a voltage regulator that provides a steady 3.3 volt rail which is used by the rest of our device.</a:t>
            </a:r>
          </a:p>
          <a:p>
            <a:pPr lvl="0">
              <a:spcBef>
                <a:spcPts val="0"/>
              </a:spcBef>
              <a:buNone/>
            </a:pPr>
            <a:r>
              <a:rPr lang="en"/>
              <a:t>On the bottom left is our sensing unit, which consists of an accelerometer and gyroscope, packaged into a single </a:t>
            </a:r>
            <a:r>
              <a:rPr lang="en"/>
              <a:t>inertial</a:t>
            </a:r>
            <a:r>
              <a:rPr lang="en"/>
              <a:t> measurement unit, as well as two force sensors, of which only one is shown, that is connected to an analog low pass filter.</a:t>
            </a:r>
          </a:p>
          <a:p>
            <a:pPr lvl="0" rtl="0">
              <a:spcBef>
                <a:spcPts val="0"/>
              </a:spcBef>
              <a:buNone/>
            </a:pPr>
            <a:r>
              <a:rPr lang="en"/>
              <a:t>On the bottom right is our control unit, consisting of a microcontroller, a bluetooth controller, an sd card port, and two buttons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PCB layout, prototype container with hardware integrated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Now we will go into the details of our units and components.</a:t>
            </a:r>
          </a:p>
          <a:p>
            <a:pPr lvl="0">
              <a:spcBef>
                <a:spcPts val="0"/>
              </a:spcBef>
              <a:buNone/>
            </a:pPr>
            <a:r>
              <a:rPr lang="en"/>
              <a:t>The purpose of the MCU is to interface between the different modules. It polls data from the IMU via I2C, writes into the SD card via SPI, and talks with the other device using UART</a:t>
            </a:r>
          </a:p>
          <a:p>
            <a:pPr lvl="0" rtl="0">
              <a:spcBef>
                <a:spcPts val="0"/>
              </a:spcBef>
              <a:buNone/>
            </a:pPr>
            <a:r>
              <a:rPr lang="en"/>
              <a:t>We chose to use an ATmega328p for its versatility in supporting all the communication protocols and drivers we needed, while being powerful enough for it not to negatively affect data logging performance.he </a:t>
            </a:r>
            <a:r>
              <a:rPr lang="en"/>
              <a:t>different modules.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Our finite state machine in the MCU is written in C, and uses pin-change interrupts which runs a special function that changes device state when the button is pressed. </a:t>
            </a:r>
          </a:p>
          <a:p>
            <a:pPr lvl="0">
              <a:spcBef>
                <a:spcPts val="0"/>
              </a:spcBef>
              <a:buNone/>
            </a:pPr>
            <a:r>
              <a:rPr lang="en"/>
              <a:t>The main differences between the master and slave device are the init states. The master starts in an init state and has to be put manually into the pairing state, whereas the slave starts automatically in the pairing state. Once pairing is successful, both devices automatically remain in an idle state. The master’s action button will control the state of both devices, toggling it between data collection, data transmission, and idle.</a:t>
            </a:r>
          </a:p>
          <a:p>
            <a:pPr lvl="0" rtl="0">
              <a:spcBef>
                <a:spcPts val="0"/>
              </a:spcBef>
              <a:buNone/>
            </a:pPr>
            <a:r>
              <a:rPr lang="en"/>
              <a:t>In our main data collection loop, special care is taken to optimize the 512-byte write requirements of the FAT format to ensure optimal SD writing speeds.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acquired the HC-05 module as it is a low-cost and robust device that supports the Serial Port Profile (SPP)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rtl="0">
              <a:spcBef>
                <a:spcPts val="0"/>
              </a:spcBef>
              <a:buNone/>
            </a:pPr>
            <a:r>
              <a:rPr lang="en"/>
              <a:t>Self-Contained Analytical Skating Form Tracker</a:t>
            </a:r>
          </a:p>
        </p:txBody>
      </p:sp>
      <p:sp>
        <p:nvSpPr>
          <p:cNvPr id="60" name="Shape 60"/>
          <p:cNvSpPr txBox="1"/>
          <p:nvPr>
            <p:ph idx="1" type="subTitle"/>
          </p:nvPr>
        </p:nvSpPr>
        <p:spPr>
          <a:xfrm>
            <a:off x="510450" y="3182331"/>
            <a:ext cx="8123100" cy="965999"/>
          </a:xfrm>
          <a:prstGeom prst="rect">
            <a:avLst/>
          </a:prstGeom>
        </p:spPr>
        <p:txBody>
          <a:bodyPr anchorCtr="0" anchor="t" bIns="91425" lIns="91425" rIns="91425" tIns="91425">
            <a:noAutofit/>
          </a:bodyPr>
          <a:lstStyle/>
          <a:p>
            <a:pPr lvl="0" rtl="0">
              <a:spcBef>
                <a:spcPts val="0"/>
              </a:spcBef>
              <a:buNone/>
            </a:pPr>
            <a:r>
              <a:rPr lang="en"/>
              <a:t>Team 38</a:t>
            </a:r>
          </a:p>
          <a:p>
            <a:pPr lvl="0" rtl="0">
              <a:spcBef>
                <a:spcPts val="0"/>
              </a:spcBef>
              <a:buNone/>
            </a:pPr>
            <a:r>
              <a:rPr lang="en"/>
              <a:t>Jonathan Wang, Qian Ma, Charles Hu</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Control Unit Cont’d</a:t>
            </a:r>
          </a:p>
        </p:txBody>
      </p:sp>
      <p:sp>
        <p:nvSpPr>
          <p:cNvPr id="119" name="Shape 11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b="1" lang="en"/>
              <a:t>Verification</a:t>
            </a:r>
          </a:p>
          <a:p>
            <a:pPr indent="-228600" lvl="0" marL="457200" rtl="0">
              <a:spcBef>
                <a:spcPts val="0"/>
              </a:spcBef>
            </a:pPr>
            <a:r>
              <a:rPr lang="en"/>
              <a:t>Hardware timer was utilized to limit 31.25 polls per second</a:t>
            </a:r>
          </a:p>
          <a:p>
            <a:pPr indent="-228600" lvl="0" marL="457200" rtl="0">
              <a:spcBef>
                <a:spcPts val="0"/>
              </a:spcBef>
            </a:pPr>
            <a:r>
              <a:rPr lang="en"/>
              <a:t>Data collection was timed, and the number of data points recorded </a:t>
            </a:r>
          </a:p>
          <a:p>
            <a:pPr indent="-228600" lvl="0" marL="457200" rtl="0">
              <a:spcBef>
                <a:spcPts val="0"/>
              </a:spcBef>
            </a:pPr>
            <a:r>
              <a:rPr lang="en"/>
              <a:t>Bluetooth data transmission captured with a serial port connected to a laptop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Power Unit</a:t>
            </a:r>
          </a:p>
        </p:txBody>
      </p:sp>
      <p:sp>
        <p:nvSpPr>
          <p:cNvPr id="125" name="Shape 125"/>
          <p:cNvSpPr txBox="1"/>
          <p:nvPr>
            <p:ph idx="1" type="body"/>
          </p:nvPr>
        </p:nvSpPr>
        <p:spPr>
          <a:xfrm>
            <a:off x="311700" y="1152475"/>
            <a:ext cx="4489800" cy="3416400"/>
          </a:xfrm>
          <a:prstGeom prst="rect">
            <a:avLst/>
          </a:prstGeom>
        </p:spPr>
        <p:txBody>
          <a:bodyPr anchorCtr="0" anchor="t" bIns="91425" lIns="91425" rIns="91425" tIns="91425">
            <a:noAutofit/>
          </a:bodyPr>
          <a:lstStyle/>
          <a:p>
            <a:pPr lvl="0" rtl="0">
              <a:spcBef>
                <a:spcPts val="0"/>
              </a:spcBef>
              <a:buNone/>
            </a:pPr>
            <a:r>
              <a:rPr b="1" lang="en"/>
              <a:t>9V Battery and Voltage Regulator</a:t>
            </a:r>
          </a:p>
          <a:p>
            <a:pPr indent="-228600" lvl="0" marL="457200" rtl="0">
              <a:spcBef>
                <a:spcPts val="0"/>
              </a:spcBef>
              <a:buChar char="●"/>
            </a:pPr>
            <a:r>
              <a:rPr lang="en"/>
              <a:t>Battery Voltage must remain above 4.3V after one hour of operation</a:t>
            </a:r>
          </a:p>
          <a:p>
            <a:pPr indent="-228600" lvl="0" marL="457200" rtl="0">
              <a:spcBef>
                <a:spcPts val="0"/>
              </a:spcBef>
              <a:buChar char="●"/>
            </a:pPr>
            <a:r>
              <a:rPr lang="en"/>
              <a:t>Output voltage must be regulated to 3.3V ± 5% at different load currents</a:t>
            </a:r>
          </a:p>
        </p:txBody>
      </p:sp>
      <p:pic>
        <p:nvPicPr>
          <p:cNvPr descr="Vreg_results.png" id="126" name="Shape 126"/>
          <p:cNvPicPr preferRelativeResize="0"/>
          <p:nvPr/>
        </p:nvPicPr>
        <p:blipFill>
          <a:blip r:embed="rId3">
            <a:alphaModFix/>
          </a:blip>
          <a:stretch>
            <a:fillRect/>
          </a:stretch>
        </p:blipFill>
        <p:spPr>
          <a:xfrm>
            <a:off x="4953899" y="1170125"/>
            <a:ext cx="4037700" cy="29126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Power Unit Cont’d</a:t>
            </a:r>
          </a:p>
        </p:txBody>
      </p:sp>
      <p:sp>
        <p:nvSpPr>
          <p:cNvPr id="132" name="Shape 132"/>
          <p:cNvSpPr txBox="1"/>
          <p:nvPr>
            <p:ph idx="1" type="body"/>
          </p:nvPr>
        </p:nvSpPr>
        <p:spPr>
          <a:xfrm>
            <a:off x="311700" y="1152475"/>
            <a:ext cx="4185600" cy="3416400"/>
          </a:xfrm>
          <a:prstGeom prst="rect">
            <a:avLst/>
          </a:prstGeom>
        </p:spPr>
        <p:txBody>
          <a:bodyPr anchorCtr="0" anchor="t" bIns="91425" lIns="91425" rIns="91425" tIns="91425">
            <a:noAutofit/>
          </a:bodyPr>
          <a:lstStyle/>
          <a:p>
            <a:pPr lvl="0" rtl="0">
              <a:spcBef>
                <a:spcPts val="0"/>
              </a:spcBef>
              <a:buNone/>
            </a:pPr>
            <a:r>
              <a:rPr b="1" lang="en"/>
              <a:t>Low-voltage Monitor</a:t>
            </a:r>
          </a:p>
          <a:p>
            <a:pPr indent="-228600" lvl="0" marL="457200" rtl="0">
              <a:spcBef>
                <a:spcPts val="0"/>
              </a:spcBef>
              <a:buChar char="●"/>
            </a:pPr>
            <a:r>
              <a:rPr lang="en"/>
              <a:t>MCU reads analog value and converts to corresponding battery voltage</a:t>
            </a:r>
          </a:p>
          <a:p>
            <a:pPr indent="-228600" lvl="0" marL="457200" rtl="0">
              <a:spcBef>
                <a:spcPts val="0"/>
              </a:spcBef>
              <a:buChar char="●"/>
            </a:pPr>
            <a:r>
              <a:rPr lang="en"/>
              <a:t>If the battery is below 4.3V, system enters error state, operations halt</a:t>
            </a:r>
          </a:p>
          <a:p>
            <a:pPr indent="-228600" lvl="0" marL="457200" rtl="0">
              <a:spcBef>
                <a:spcPts val="0"/>
              </a:spcBef>
              <a:buChar char="●"/>
            </a:pPr>
            <a:r>
              <a:rPr lang="en"/>
              <a:t>Probe voltage periodically to reduce power consumption</a:t>
            </a:r>
          </a:p>
        </p:txBody>
      </p:sp>
      <p:pic>
        <p:nvPicPr>
          <p:cNvPr id="133" name="Shape 133"/>
          <p:cNvPicPr preferRelativeResize="0"/>
          <p:nvPr/>
        </p:nvPicPr>
        <p:blipFill>
          <a:blip r:embed="rId3">
            <a:alphaModFix/>
          </a:blip>
          <a:stretch>
            <a:fillRect/>
          </a:stretch>
        </p:blipFill>
        <p:spPr>
          <a:xfrm>
            <a:off x="5247175" y="661262"/>
            <a:ext cx="3164789"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Sensing Unit</a:t>
            </a:r>
          </a:p>
        </p:txBody>
      </p:sp>
      <p:sp>
        <p:nvSpPr>
          <p:cNvPr id="139" name="Shape 139"/>
          <p:cNvSpPr txBox="1"/>
          <p:nvPr>
            <p:ph idx="1" type="body"/>
          </p:nvPr>
        </p:nvSpPr>
        <p:spPr>
          <a:xfrm>
            <a:off x="311700" y="1152475"/>
            <a:ext cx="3515100" cy="3416400"/>
          </a:xfrm>
          <a:prstGeom prst="rect">
            <a:avLst/>
          </a:prstGeom>
        </p:spPr>
        <p:txBody>
          <a:bodyPr anchorCtr="0" anchor="t" bIns="91425" lIns="91425" rIns="91425" tIns="91425">
            <a:noAutofit/>
          </a:bodyPr>
          <a:lstStyle/>
          <a:p>
            <a:pPr lvl="0" rtl="0">
              <a:spcBef>
                <a:spcPts val="0"/>
              </a:spcBef>
              <a:buNone/>
            </a:pPr>
            <a:r>
              <a:rPr b="1" lang="en"/>
              <a:t>Force Sensitive Resistor (FSR) and Low-pass Filter</a:t>
            </a:r>
          </a:p>
          <a:p>
            <a:pPr indent="-228600" lvl="0" marL="457200" rtl="0">
              <a:spcBef>
                <a:spcPts val="0"/>
              </a:spcBef>
              <a:buChar char="●"/>
            </a:pPr>
            <a:r>
              <a:rPr lang="en"/>
              <a:t>Two FSRs per skate</a:t>
            </a:r>
          </a:p>
          <a:p>
            <a:pPr indent="-228600" lvl="0" marL="457200" rtl="0">
              <a:spcBef>
                <a:spcPts val="0"/>
              </a:spcBef>
              <a:buChar char="●"/>
            </a:pPr>
            <a:r>
              <a:rPr lang="en"/>
              <a:t>Measurement result needs to be accurate within ±10% of the theoretical value</a:t>
            </a:r>
          </a:p>
          <a:p>
            <a:pPr indent="-228600" lvl="0" marL="457200" rtl="0">
              <a:spcBef>
                <a:spcPts val="0"/>
              </a:spcBef>
              <a:buChar char="●"/>
            </a:pPr>
            <a:r>
              <a:rPr lang="en"/>
              <a:t>Passive filter applied to output signal</a:t>
            </a:r>
          </a:p>
        </p:txBody>
      </p:sp>
      <p:pic>
        <p:nvPicPr>
          <p:cNvPr id="140" name="Shape 140"/>
          <p:cNvPicPr preferRelativeResize="0"/>
          <p:nvPr/>
        </p:nvPicPr>
        <p:blipFill>
          <a:blip r:embed="rId3">
            <a:alphaModFix/>
          </a:blip>
          <a:stretch>
            <a:fillRect/>
          </a:stretch>
        </p:blipFill>
        <p:spPr>
          <a:xfrm>
            <a:off x="4029387" y="2234300"/>
            <a:ext cx="4942974" cy="2199749"/>
          </a:xfrm>
          <a:prstGeom prst="rect">
            <a:avLst/>
          </a:prstGeom>
          <a:noFill/>
          <a:ln>
            <a:noFill/>
          </a:ln>
        </p:spPr>
      </p:pic>
      <p:pic>
        <p:nvPicPr>
          <p:cNvPr id="141" name="Shape 141"/>
          <p:cNvPicPr preferRelativeResize="0"/>
          <p:nvPr/>
        </p:nvPicPr>
        <p:blipFill>
          <a:blip r:embed="rId4">
            <a:alphaModFix/>
          </a:blip>
          <a:stretch>
            <a:fillRect/>
          </a:stretch>
        </p:blipFill>
        <p:spPr>
          <a:xfrm>
            <a:off x="4952351" y="799797"/>
            <a:ext cx="3097048" cy="1434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Sensing Unit Cont’d</a:t>
            </a:r>
          </a:p>
        </p:txBody>
      </p:sp>
      <p:sp>
        <p:nvSpPr>
          <p:cNvPr id="147" name="Shape 147"/>
          <p:cNvSpPr txBox="1"/>
          <p:nvPr/>
        </p:nvSpPr>
        <p:spPr>
          <a:xfrm>
            <a:off x="464975" y="1359300"/>
            <a:ext cx="8151000" cy="3356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48" name="Shape 148"/>
          <p:cNvSpPr txBox="1"/>
          <p:nvPr>
            <p:ph idx="1" type="body"/>
          </p:nvPr>
        </p:nvSpPr>
        <p:spPr>
          <a:xfrm>
            <a:off x="311700" y="1152475"/>
            <a:ext cx="3611400" cy="3416400"/>
          </a:xfrm>
          <a:prstGeom prst="rect">
            <a:avLst/>
          </a:prstGeom>
        </p:spPr>
        <p:txBody>
          <a:bodyPr anchorCtr="0" anchor="t" bIns="91425" lIns="91425" rIns="91425" tIns="91425">
            <a:noAutofit/>
          </a:bodyPr>
          <a:lstStyle/>
          <a:p>
            <a:pPr lvl="0" rtl="0">
              <a:spcBef>
                <a:spcPts val="0"/>
              </a:spcBef>
              <a:buNone/>
            </a:pPr>
            <a:r>
              <a:rPr b="1" lang="en"/>
              <a:t>FSR Test Results</a:t>
            </a:r>
          </a:p>
          <a:p>
            <a:pPr indent="-228600" lvl="0" marL="457200" rtl="0">
              <a:spcBef>
                <a:spcPts val="0"/>
              </a:spcBef>
              <a:buChar char="●"/>
            </a:pPr>
            <a:r>
              <a:rPr lang="en"/>
              <a:t>Data displayed overall power curve</a:t>
            </a:r>
          </a:p>
          <a:p>
            <a:pPr indent="-228600" lvl="0" marL="457200" rtl="0">
              <a:spcBef>
                <a:spcPts val="0"/>
              </a:spcBef>
              <a:buChar char="●"/>
            </a:pPr>
            <a:r>
              <a:rPr lang="en"/>
              <a:t>R-squared ⁤≧ 0.95</a:t>
            </a:r>
          </a:p>
          <a:p>
            <a:pPr indent="-228600" lvl="0" marL="457200" rtl="0">
              <a:spcBef>
                <a:spcPts val="0"/>
              </a:spcBef>
              <a:buChar char="●"/>
            </a:pPr>
            <a:r>
              <a:rPr lang="en"/>
              <a:t>Outliers potentially due to inconsistencies in force actuation</a:t>
            </a:r>
          </a:p>
        </p:txBody>
      </p:sp>
      <p:pic>
        <p:nvPicPr>
          <p:cNvPr id="149" name="Shape 149"/>
          <p:cNvPicPr preferRelativeResize="0"/>
          <p:nvPr/>
        </p:nvPicPr>
        <p:blipFill>
          <a:blip r:embed="rId3">
            <a:alphaModFix/>
          </a:blip>
          <a:stretch>
            <a:fillRect/>
          </a:stretch>
        </p:blipFill>
        <p:spPr>
          <a:xfrm>
            <a:off x="4155600" y="1208087"/>
            <a:ext cx="4572000" cy="3305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Sensing Unit Cont’d</a:t>
            </a:r>
            <a:r>
              <a:rPr lang="en"/>
              <a:t> </a:t>
            </a:r>
          </a:p>
        </p:txBody>
      </p:sp>
      <p:sp>
        <p:nvSpPr>
          <p:cNvPr id="155" name="Shape 155"/>
          <p:cNvSpPr txBox="1"/>
          <p:nvPr>
            <p:ph idx="1" type="body"/>
          </p:nvPr>
        </p:nvSpPr>
        <p:spPr>
          <a:xfrm>
            <a:off x="311700" y="1152475"/>
            <a:ext cx="5222700" cy="3416400"/>
          </a:xfrm>
          <a:prstGeom prst="rect">
            <a:avLst/>
          </a:prstGeom>
        </p:spPr>
        <p:txBody>
          <a:bodyPr anchorCtr="0" anchor="t" bIns="91425" lIns="91425" rIns="91425" tIns="91425">
            <a:noAutofit/>
          </a:bodyPr>
          <a:lstStyle/>
          <a:p>
            <a:pPr lvl="0" rtl="0">
              <a:spcBef>
                <a:spcPts val="0"/>
              </a:spcBef>
              <a:buNone/>
            </a:pPr>
            <a:r>
              <a:rPr b="1" lang="en"/>
              <a:t>Inertial Measurement Unit (IMU)</a:t>
            </a:r>
          </a:p>
          <a:p>
            <a:pPr indent="-228600" lvl="0" marL="457200" rtl="0">
              <a:spcBef>
                <a:spcPts val="0"/>
              </a:spcBef>
              <a:buChar char="●"/>
            </a:pPr>
            <a:r>
              <a:rPr lang="en"/>
              <a:t>Accelerometer</a:t>
            </a:r>
          </a:p>
          <a:p>
            <a:pPr indent="-228600" lvl="1" marL="914400" rtl="0">
              <a:spcBef>
                <a:spcPts val="0"/>
              </a:spcBef>
              <a:buChar char="○"/>
            </a:pPr>
            <a:r>
              <a:rPr lang="en"/>
              <a:t>Readings accurate to within </a:t>
            </a:r>
            <a:r>
              <a:rPr lang="en">
                <a:highlight>
                  <a:srgbClr val="FFFFFF"/>
                </a:highlight>
              </a:rPr>
              <a:t>± 0.1 g for all axes</a:t>
            </a:r>
          </a:p>
          <a:p>
            <a:pPr indent="-228600" lvl="1" marL="914400" rtl="0">
              <a:spcBef>
                <a:spcPts val="0"/>
              </a:spcBef>
              <a:buChar char="○"/>
            </a:pPr>
            <a:r>
              <a:rPr lang="en">
                <a:highlight>
                  <a:srgbClr val="FFFFFF"/>
                </a:highlight>
              </a:rPr>
              <a:t>Sample rate of at least 180 Hz </a:t>
            </a:r>
          </a:p>
          <a:p>
            <a:pPr indent="-228600" lvl="2" marL="1371600" rtl="0">
              <a:spcBef>
                <a:spcPts val="0"/>
              </a:spcBef>
              <a:buChar char="■"/>
            </a:pPr>
            <a:r>
              <a:rPr lang="en">
                <a:highlight>
                  <a:srgbClr val="FFFFFF"/>
                </a:highlight>
              </a:rPr>
              <a:t>Ensures set of 6 axis at rate of 30 Hz if transfers one axis at a time</a:t>
            </a:r>
          </a:p>
          <a:p>
            <a:pPr indent="-228600" lvl="0" marL="457200" rtl="0">
              <a:spcBef>
                <a:spcPts val="0"/>
              </a:spcBef>
              <a:buChar char="●"/>
            </a:pPr>
            <a:r>
              <a:rPr lang="en">
                <a:highlight>
                  <a:srgbClr val="FFFFFF"/>
                </a:highlight>
              </a:rPr>
              <a:t>Gyroscope</a:t>
            </a:r>
          </a:p>
          <a:p>
            <a:pPr indent="-228600" lvl="1" marL="914400" rtl="0">
              <a:spcBef>
                <a:spcPts val="0"/>
              </a:spcBef>
              <a:buChar char="○"/>
            </a:pPr>
            <a:r>
              <a:rPr lang="en">
                <a:highlight>
                  <a:srgbClr val="FFFFFF"/>
                </a:highlight>
              </a:rPr>
              <a:t>Readings accurate to within ± 7 degrees X and Y axis</a:t>
            </a:r>
          </a:p>
          <a:p>
            <a:pPr indent="-228600" lvl="1" marL="914400" rtl="0">
              <a:spcBef>
                <a:spcPts val="0"/>
              </a:spcBef>
              <a:buChar char="○"/>
            </a:pPr>
            <a:r>
              <a:rPr lang="en">
                <a:highlight>
                  <a:srgbClr val="FFFFFF"/>
                </a:highlight>
              </a:rPr>
              <a:t>Sample rate of at least 180 Hz</a:t>
            </a:r>
          </a:p>
        </p:txBody>
      </p:sp>
      <p:pic>
        <p:nvPicPr>
          <p:cNvPr id="156" name="Shape 156"/>
          <p:cNvPicPr preferRelativeResize="0"/>
          <p:nvPr/>
        </p:nvPicPr>
        <p:blipFill>
          <a:blip r:embed="rId3">
            <a:alphaModFix/>
          </a:blip>
          <a:stretch>
            <a:fillRect/>
          </a:stretch>
        </p:blipFill>
        <p:spPr>
          <a:xfrm>
            <a:off x="5726775" y="1423575"/>
            <a:ext cx="2874175" cy="2874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IMU </a:t>
            </a:r>
            <a:r>
              <a:rPr lang="en"/>
              <a:t>Verification Methods</a:t>
            </a:r>
          </a:p>
        </p:txBody>
      </p:sp>
      <p:sp>
        <p:nvSpPr>
          <p:cNvPr id="162" name="Shape 1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Accelerometer</a:t>
            </a:r>
          </a:p>
          <a:p>
            <a:pPr indent="-228600" lvl="1" marL="914400" rtl="0">
              <a:spcBef>
                <a:spcPts val="0"/>
              </a:spcBef>
              <a:buChar char="○"/>
            </a:pPr>
            <a:r>
              <a:rPr lang="en"/>
              <a:t>Three tests, each isolating and targeting a single axis</a:t>
            </a:r>
          </a:p>
          <a:p>
            <a:pPr indent="-228600" lvl="1" marL="914400" rtl="0">
              <a:spcBef>
                <a:spcPts val="0"/>
              </a:spcBef>
              <a:buChar char="○"/>
            </a:pPr>
            <a:r>
              <a:rPr lang="en"/>
              <a:t>Dropped IMU about 6 inches, from one hand to another while collecting data</a:t>
            </a:r>
          </a:p>
          <a:p>
            <a:pPr indent="-228600" lvl="0" marL="457200" rtl="0">
              <a:spcBef>
                <a:spcPts val="0"/>
              </a:spcBef>
              <a:buChar char="●"/>
            </a:pPr>
            <a:r>
              <a:rPr lang="en"/>
              <a:t>Gyroscope</a:t>
            </a:r>
          </a:p>
          <a:p>
            <a:pPr indent="-228600" lvl="1" marL="914400" rtl="0">
              <a:spcBef>
                <a:spcPts val="0"/>
              </a:spcBef>
              <a:buChar char="○"/>
            </a:pPr>
            <a:r>
              <a:rPr lang="en"/>
              <a:t>Three tests for each axis</a:t>
            </a:r>
          </a:p>
          <a:p>
            <a:pPr indent="-228600" lvl="1" marL="914400" rtl="0">
              <a:spcBef>
                <a:spcPts val="0"/>
              </a:spcBef>
              <a:buChar char="○"/>
            </a:pPr>
            <a:r>
              <a:rPr lang="en"/>
              <a:t>Rotated IMU 90 degrees for each axis while collecting data</a:t>
            </a:r>
          </a:p>
          <a:p>
            <a:pPr indent="-228600" lvl="0" marL="457200" rtl="0">
              <a:spcBef>
                <a:spcPts val="0"/>
              </a:spcBef>
              <a:buChar char="●"/>
            </a:pPr>
            <a:r>
              <a:rPr lang="en"/>
              <a:t>Speed requirements</a:t>
            </a:r>
          </a:p>
          <a:p>
            <a:pPr indent="-228600" lvl="1" marL="914400" rtl="0">
              <a:spcBef>
                <a:spcPts val="0"/>
              </a:spcBef>
              <a:buChar char="○"/>
            </a:pPr>
            <a:r>
              <a:rPr lang="en"/>
              <a:t>Outputted time stamped file of collected data</a:t>
            </a:r>
          </a:p>
          <a:p>
            <a:pPr indent="-228600" lvl="1" marL="914400" rtl="0">
              <a:spcBef>
                <a:spcPts val="0"/>
              </a:spcBef>
              <a:buChar char="○"/>
            </a:pPr>
            <a:r>
              <a:rPr lang="en"/>
              <a:t>Viewed data file to verify that we are able to receive 6 axes at a rate of at least 30 Hz</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20025"/>
            <a:ext cx="8520600" cy="572700"/>
          </a:xfrm>
          <a:prstGeom prst="rect">
            <a:avLst/>
          </a:prstGeom>
        </p:spPr>
        <p:txBody>
          <a:bodyPr anchorCtr="0" anchor="t" bIns="91425" lIns="91425" rIns="91425" tIns="91425">
            <a:noAutofit/>
          </a:bodyPr>
          <a:lstStyle/>
          <a:p>
            <a:pPr lvl="0" rtl="0">
              <a:spcBef>
                <a:spcPts val="0"/>
              </a:spcBef>
              <a:buNone/>
            </a:pPr>
            <a:r>
              <a:rPr lang="en"/>
              <a:t>Verification: Accelerometer Results</a:t>
            </a:r>
          </a:p>
        </p:txBody>
      </p:sp>
      <p:pic>
        <p:nvPicPr>
          <p:cNvPr descr="XDropPlotXOnly_mod.jpg" id="168" name="Shape 168"/>
          <p:cNvPicPr preferRelativeResize="0"/>
          <p:nvPr/>
        </p:nvPicPr>
        <p:blipFill>
          <a:blip r:embed="rId3">
            <a:alphaModFix/>
          </a:blip>
          <a:stretch>
            <a:fillRect/>
          </a:stretch>
        </p:blipFill>
        <p:spPr>
          <a:xfrm>
            <a:off x="2028437" y="992724"/>
            <a:ext cx="5087125" cy="3955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Acceleration Verification Continued</a:t>
            </a:r>
          </a:p>
        </p:txBody>
      </p:sp>
      <p:pic>
        <p:nvPicPr>
          <p:cNvPr descr="YDropPlotYOnly_mod.jpg" id="174" name="Shape 174"/>
          <p:cNvPicPr preferRelativeResize="0"/>
          <p:nvPr/>
        </p:nvPicPr>
        <p:blipFill>
          <a:blip r:embed="rId3">
            <a:alphaModFix/>
          </a:blip>
          <a:stretch>
            <a:fillRect/>
          </a:stretch>
        </p:blipFill>
        <p:spPr>
          <a:xfrm>
            <a:off x="0" y="1017725"/>
            <a:ext cx="4644225" cy="3483174"/>
          </a:xfrm>
          <a:prstGeom prst="rect">
            <a:avLst/>
          </a:prstGeom>
          <a:noFill/>
          <a:ln>
            <a:noFill/>
          </a:ln>
        </p:spPr>
      </p:pic>
      <p:pic>
        <p:nvPicPr>
          <p:cNvPr descr="ZDropPlotZOnly_mod.jpg" id="175" name="Shape 175"/>
          <p:cNvPicPr preferRelativeResize="0"/>
          <p:nvPr/>
        </p:nvPicPr>
        <p:blipFill>
          <a:blip r:embed="rId4">
            <a:alphaModFix/>
          </a:blip>
          <a:stretch>
            <a:fillRect/>
          </a:stretch>
        </p:blipFill>
        <p:spPr>
          <a:xfrm>
            <a:off x="4188074" y="1017737"/>
            <a:ext cx="4644225" cy="34831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Verification: Gyroscope Results</a:t>
            </a:r>
          </a:p>
        </p:txBody>
      </p:sp>
      <p:pic>
        <p:nvPicPr>
          <p:cNvPr descr="XRotTestCompFilt.jpg" id="181" name="Shape 181"/>
          <p:cNvPicPr preferRelativeResize="0"/>
          <p:nvPr/>
        </p:nvPicPr>
        <p:blipFill>
          <a:blip r:embed="rId3">
            <a:alphaModFix/>
          </a:blip>
          <a:stretch>
            <a:fillRect/>
          </a:stretch>
        </p:blipFill>
        <p:spPr>
          <a:xfrm>
            <a:off x="2277362" y="1017725"/>
            <a:ext cx="4589275" cy="4018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Motivation </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High risks of injury related to ice-skating</a:t>
            </a:r>
          </a:p>
          <a:p>
            <a:pPr indent="-228600" lvl="0" marL="457200" rtl="0">
              <a:spcBef>
                <a:spcPts val="0"/>
              </a:spcBef>
              <a:buChar char="●"/>
            </a:pPr>
            <a:r>
              <a:rPr lang="en"/>
              <a:t>Learning to skate well is time intensive and/or expensive</a:t>
            </a:r>
          </a:p>
          <a:p>
            <a:pPr indent="-228600" lvl="0" marL="457200" rtl="0">
              <a:spcBef>
                <a:spcPts val="0"/>
              </a:spcBef>
              <a:buChar char="●"/>
            </a:pPr>
            <a:r>
              <a:rPr lang="en"/>
              <a:t>No products available that evaluates skating form</a:t>
            </a:r>
          </a:p>
          <a:p>
            <a:pPr lvl="0" rtl="0">
              <a:spcBef>
                <a:spcPts val="0"/>
              </a:spcBef>
              <a:buNone/>
            </a:pPr>
            <a:r>
              <a:rPr lang="en" sz="2400"/>
              <a:t>Goal</a:t>
            </a:r>
          </a:p>
          <a:p>
            <a:pPr indent="-228600" lvl="0" marL="457200" rtl="0">
              <a:spcBef>
                <a:spcPts val="0"/>
              </a:spcBef>
              <a:buChar char="●"/>
            </a:pPr>
            <a:r>
              <a:rPr lang="en"/>
              <a:t>Build a tool for quantizing and logging skating form</a:t>
            </a:r>
          </a:p>
          <a:p>
            <a:pPr indent="-228600" lvl="0" marL="457200" rtl="0">
              <a:spcBef>
                <a:spcPts val="0"/>
              </a:spcBef>
              <a:buChar char="●"/>
            </a:pPr>
            <a:r>
              <a:rPr lang="en"/>
              <a:t>Meant as a teaching guide or supplementary tool</a:t>
            </a:r>
          </a:p>
          <a:p>
            <a:pPr indent="-228600" lvl="0" marL="457200" rtl="0">
              <a:spcBef>
                <a:spcPts val="0"/>
              </a:spcBef>
              <a:buChar char="●"/>
            </a:pPr>
            <a:r>
              <a:rPr lang="en"/>
              <a:t>Affordable and easy to use for the public</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Gyroscope Verification Continued</a:t>
            </a:r>
          </a:p>
        </p:txBody>
      </p:sp>
      <p:pic>
        <p:nvPicPr>
          <p:cNvPr descr="YRotTestCompFilt.jpg" id="187" name="Shape 187"/>
          <p:cNvPicPr preferRelativeResize="0"/>
          <p:nvPr/>
        </p:nvPicPr>
        <p:blipFill>
          <a:blip r:embed="rId3">
            <a:alphaModFix/>
          </a:blip>
          <a:stretch>
            <a:fillRect/>
          </a:stretch>
        </p:blipFill>
        <p:spPr>
          <a:xfrm>
            <a:off x="0" y="1017725"/>
            <a:ext cx="4506100" cy="3478425"/>
          </a:xfrm>
          <a:prstGeom prst="rect">
            <a:avLst/>
          </a:prstGeom>
          <a:noFill/>
          <a:ln>
            <a:noFill/>
          </a:ln>
        </p:spPr>
      </p:pic>
      <p:pic>
        <p:nvPicPr>
          <p:cNvPr descr="ZRotTest.jpg" id="188" name="Shape 188"/>
          <p:cNvPicPr preferRelativeResize="0"/>
          <p:nvPr/>
        </p:nvPicPr>
        <p:blipFill>
          <a:blip r:embed="rId4">
            <a:alphaModFix/>
          </a:blip>
          <a:stretch>
            <a:fillRect/>
          </a:stretch>
        </p:blipFill>
        <p:spPr>
          <a:xfrm>
            <a:off x="4506100" y="1017725"/>
            <a:ext cx="4637900" cy="3478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Sample of Data Collected</a:t>
            </a:r>
          </a:p>
        </p:txBody>
      </p:sp>
      <p:graphicFrame>
        <p:nvGraphicFramePr>
          <p:cNvPr id="194" name="Shape 194"/>
          <p:cNvGraphicFramePr/>
          <p:nvPr/>
        </p:nvGraphicFramePr>
        <p:xfrm>
          <a:off x="309487" y="1619250"/>
          <a:ext cx="3000000" cy="3000000"/>
        </p:xfrm>
        <a:graphic>
          <a:graphicData uri="http://schemas.openxmlformats.org/drawingml/2006/table">
            <a:tbl>
              <a:tblPr>
                <a:noFill/>
                <a:tableStyleId>{1E6B215B-A425-481C-BF63-AF2EF8A10D51}</a:tableStyleId>
              </a:tblPr>
              <a:tblGrid>
                <a:gridCol w="947225"/>
                <a:gridCol w="947225"/>
                <a:gridCol w="947225"/>
                <a:gridCol w="947225"/>
                <a:gridCol w="947225"/>
                <a:gridCol w="947225"/>
                <a:gridCol w="947225"/>
                <a:gridCol w="947225"/>
                <a:gridCol w="947225"/>
              </a:tblGrid>
              <a:tr h="381000">
                <a:tc>
                  <a:txBody>
                    <a:bodyPr>
                      <a:noAutofit/>
                    </a:bodyPr>
                    <a:lstStyle/>
                    <a:p>
                      <a:pPr lvl="0">
                        <a:spcBef>
                          <a:spcPts val="0"/>
                        </a:spcBef>
                        <a:buNone/>
                      </a:pPr>
                      <a:r>
                        <a:rPr lang="en"/>
                        <a:t>Session ID</a:t>
                      </a:r>
                    </a:p>
                  </a:txBody>
                  <a:tcPr marT="91425" marB="91425" marR="91425" marL="91425"/>
                </a:tc>
                <a:tc>
                  <a:txBody>
                    <a:bodyPr>
                      <a:noAutofit/>
                    </a:bodyPr>
                    <a:lstStyle/>
                    <a:p>
                      <a:pPr lvl="0">
                        <a:spcBef>
                          <a:spcPts val="0"/>
                        </a:spcBef>
                        <a:buNone/>
                      </a:pPr>
                      <a:r>
                        <a:rPr lang="en"/>
                        <a:t>FSR 1</a:t>
                      </a:r>
                    </a:p>
                  </a:txBody>
                  <a:tcPr marT="91425" marB="91425" marR="91425" marL="91425"/>
                </a:tc>
                <a:tc>
                  <a:txBody>
                    <a:bodyPr>
                      <a:noAutofit/>
                    </a:bodyPr>
                    <a:lstStyle/>
                    <a:p>
                      <a:pPr lvl="0">
                        <a:spcBef>
                          <a:spcPts val="0"/>
                        </a:spcBef>
                        <a:buNone/>
                      </a:pPr>
                      <a:r>
                        <a:rPr lang="en"/>
                        <a:t>FSR 2</a:t>
                      </a:r>
                    </a:p>
                  </a:txBody>
                  <a:tcPr marT="91425" marB="91425" marR="91425" marL="91425"/>
                </a:tc>
                <a:tc>
                  <a:txBody>
                    <a:bodyPr>
                      <a:noAutofit/>
                    </a:bodyPr>
                    <a:lstStyle/>
                    <a:p>
                      <a:pPr lvl="0">
                        <a:spcBef>
                          <a:spcPts val="0"/>
                        </a:spcBef>
                        <a:buNone/>
                      </a:pPr>
                      <a:r>
                        <a:rPr lang="en"/>
                        <a:t>ax</a:t>
                      </a:r>
                    </a:p>
                  </a:txBody>
                  <a:tcPr marT="91425" marB="91425" marR="91425" marL="91425"/>
                </a:tc>
                <a:tc>
                  <a:txBody>
                    <a:bodyPr>
                      <a:noAutofit/>
                    </a:bodyPr>
                    <a:lstStyle/>
                    <a:p>
                      <a:pPr lvl="0">
                        <a:spcBef>
                          <a:spcPts val="0"/>
                        </a:spcBef>
                        <a:buNone/>
                      </a:pPr>
                      <a:r>
                        <a:rPr lang="en"/>
                        <a:t>ay</a:t>
                      </a:r>
                    </a:p>
                  </a:txBody>
                  <a:tcPr marT="91425" marB="91425" marR="91425" marL="91425"/>
                </a:tc>
                <a:tc>
                  <a:txBody>
                    <a:bodyPr>
                      <a:noAutofit/>
                    </a:bodyPr>
                    <a:lstStyle/>
                    <a:p>
                      <a:pPr lvl="0">
                        <a:spcBef>
                          <a:spcPts val="0"/>
                        </a:spcBef>
                        <a:buNone/>
                      </a:pPr>
                      <a:r>
                        <a:rPr lang="en"/>
                        <a:t>az</a:t>
                      </a:r>
                    </a:p>
                  </a:txBody>
                  <a:tcPr marT="91425" marB="91425" marR="91425" marL="91425"/>
                </a:tc>
                <a:tc>
                  <a:txBody>
                    <a:bodyPr>
                      <a:noAutofit/>
                    </a:bodyPr>
                    <a:lstStyle/>
                    <a:p>
                      <a:pPr lvl="0">
                        <a:spcBef>
                          <a:spcPts val="0"/>
                        </a:spcBef>
                        <a:buNone/>
                      </a:pPr>
                      <a:r>
                        <a:rPr lang="en"/>
                        <a:t>gx</a:t>
                      </a:r>
                    </a:p>
                  </a:txBody>
                  <a:tcPr marT="91425" marB="91425" marR="91425" marL="91425"/>
                </a:tc>
                <a:tc>
                  <a:txBody>
                    <a:bodyPr>
                      <a:noAutofit/>
                    </a:bodyPr>
                    <a:lstStyle/>
                    <a:p>
                      <a:pPr lvl="0">
                        <a:spcBef>
                          <a:spcPts val="0"/>
                        </a:spcBef>
                        <a:buNone/>
                      </a:pPr>
                      <a:r>
                        <a:rPr lang="en"/>
                        <a:t>gy</a:t>
                      </a:r>
                    </a:p>
                  </a:txBody>
                  <a:tcPr marT="91425" marB="91425" marR="91425" marL="91425"/>
                </a:tc>
                <a:tc>
                  <a:txBody>
                    <a:bodyPr>
                      <a:noAutofit/>
                    </a:bodyPr>
                    <a:lstStyle/>
                    <a:p>
                      <a:pPr lvl="0">
                        <a:spcBef>
                          <a:spcPts val="0"/>
                        </a:spcBef>
                        <a:buNone/>
                      </a:pPr>
                      <a:r>
                        <a:rPr lang="en"/>
                        <a:t>gz</a:t>
                      </a:r>
                    </a:p>
                  </a:txBody>
                  <a:tcPr marT="91425" marB="91425" marR="91425" marL="91425"/>
                </a:tc>
              </a:tr>
              <a:tr h="381000">
                <a:tc>
                  <a:txBody>
                    <a:bodyPr>
                      <a:noAutofit/>
                    </a:bodyPr>
                    <a:lstStyle/>
                    <a:p>
                      <a:pPr lvl="0" rtl="0" algn="r">
                        <a:lnSpc>
                          <a:spcPct val="115000"/>
                        </a:lnSpc>
                        <a:spcBef>
                          <a:spcPts val="0"/>
                        </a:spcBef>
                        <a:buNone/>
                      </a:pPr>
                      <a:r>
                        <a:rPr lang="en"/>
                        <a:t>0</a:t>
                      </a:r>
                    </a:p>
                  </a:txBody>
                  <a:tcPr marT="91425" marB="91425" marR="91425" marL="91425"/>
                </a:tc>
                <a:tc>
                  <a:txBody>
                    <a:bodyPr>
                      <a:noAutofit/>
                    </a:bodyPr>
                    <a:lstStyle/>
                    <a:p>
                      <a:pPr lvl="0" rtl="0" algn="r">
                        <a:lnSpc>
                          <a:spcPct val="115000"/>
                        </a:lnSpc>
                        <a:spcBef>
                          <a:spcPts val="0"/>
                        </a:spcBef>
                        <a:buNone/>
                      </a:pPr>
                      <a:r>
                        <a:rPr lang="en"/>
                        <a:t>207</a:t>
                      </a:r>
                    </a:p>
                  </a:txBody>
                  <a:tcPr marT="91425" marB="91425" marR="91425" marL="91425"/>
                </a:tc>
                <a:tc>
                  <a:txBody>
                    <a:bodyPr>
                      <a:noAutofit/>
                    </a:bodyPr>
                    <a:lstStyle/>
                    <a:p>
                      <a:pPr lvl="0" rtl="0" algn="r">
                        <a:lnSpc>
                          <a:spcPct val="115000"/>
                        </a:lnSpc>
                        <a:spcBef>
                          <a:spcPts val="0"/>
                        </a:spcBef>
                        <a:buNone/>
                      </a:pPr>
                      <a:r>
                        <a:rPr lang="en"/>
                        <a:t>220</a:t>
                      </a:r>
                    </a:p>
                  </a:txBody>
                  <a:tcPr marT="91425" marB="91425" marR="91425" marL="91425"/>
                </a:tc>
                <a:tc>
                  <a:txBody>
                    <a:bodyPr>
                      <a:noAutofit/>
                    </a:bodyPr>
                    <a:lstStyle/>
                    <a:p>
                      <a:pPr lvl="0" rtl="0" algn="r">
                        <a:lnSpc>
                          <a:spcPct val="115000"/>
                        </a:lnSpc>
                        <a:spcBef>
                          <a:spcPts val="0"/>
                        </a:spcBef>
                        <a:buNone/>
                      </a:pPr>
                      <a:r>
                        <a:rPr lang="en"/>
                        <a:t>0.03674</a:t>
                      </a:r>
                    </a:p>
                  </a:txBody>
                  <a:tcPr marT="91425" marB="91425" marR="91425" marL="91425"/>
                </a:tc>
                <a:tc>
                  <a:txBody>
                    <a:bodyPr>
                      <a:noAutofit/>
                    </a:bodyPr>
                    <a:lstStyle/>
                    <a:p>
                      <a:pPr lvl="0" rtl="0" algn="r">
                        <a:lnSpc>
                          <a:spcPct val="115000"/>
                        </a:lnSpc>
                        <a:spcBef>
                          <a:spcPts val="0"/>
                        </a:spcBef>
                        <a:buNone/>
                      </a:pPr>
                      <a:r>
                        <a:rPr lang="en"/>
                        <a:t>-0.494</a:t>
                      </a:r>
                    </a:p>
                  </a:txBody>
                  <a:tcPr marT="91425" marB="91425" marR="91425" marL="91425"/>
                </a:tc>
                <a:tc>
                  <a:txBody>
                    <a:bodyPr>
                      <a:noAutofit/>
                    </a:bodyPr>
                    <a:lstStyle/>
                    <a:p>
                      <a:pPr lvl="0" rtl="0" algn="r">
                        <a:lnSpc>
                          <a:spcPct val="115000"/>
                        </a:lnSpc>
                        <a:spcBef>
                          <a:spcPts val="0"/>
                        </a:spcBef>
                        <a:buNone/>
                      </a:pPr>
                      <a:r>
                        <a:rPr lang="en"/>
                        <a:t>0.8873</a:t>
                      </a:r>
                    </a:p>
                  </a:txBody>
                  <a:tcPr marT="91425" marB="91425" marR="91425" marL="91425"/>
                </a:tc>
                <a:tc>
                  <a:txBody>
                    <a:bodyPr>
                      <a:noAutofit/>
                    </a:bodyPr>
                    <a:lstStyle/>
                    <a:p>
                      <a:pPr lvl="0" rtl="0" algn="r">
                        <a:lnSpc>
                          <a:spcPct val="115000"/>
                        </a:lnSpc>
                        <a:spcBef>
                          <a:spcPts val="0"/>
                        </a:spcBef>
                        <a:buNone/>
                      </a:pPr>
                      <a:r>
                        <a:rPr lang="en"/>
                        <a:t>0.4008</a:t>
                      </a:r>
                    </a:p>
                  </a:txBody>
                  <a:tcPr marT="91425" marB="91425" marR="91425" marL="91425"/>
                </a:tc>
                <a:tc>
                  <a:txBody>
                    <a:bodyPr>
                      <a:noAutofit/>
                    </a:bodyPr>
                    <a:lstStyle/>
                    <a:p>
                      <a:pPr lvl="0" rtl="0" algn="r">
                        <a:lnSpc>
                          <a:spcPct val="115000"/>
                        </a:lnSpc>
                        <a:spcBef>
                          <a:spcPts val="0"/>
                        </a:spcBef>
                        <a:buNone/>
                      </a:pPr>
                      <a:r>
                        <a:rPr lang="en"/>
                        <a:t>0.95934</a:t>
                      </a:r>
                    </a:p>
                  </a:txBody>
                  <a:tcPr marT="91425" marB="91425" marR="91425" marL="91425"/>
                </a:tc>
                <a:tc>
                  <a:txBody>
                    <a:bodyPr>
                      <a:noAutofit/>
                    </a:bodyPr>
                    <a:lstStyle/>
                    <a:p>
                      <a:pPr lvl="0" rtl="0" algn="r">
                        <a:lnSpc>
                          <a:spcPct val="115000"/>
                        </a:lnSpc>
                        <a:spcBef>
                          <a:spcPts val="0"/>
                        </a:spcBef>
                        <a:buNone/>
                      </a:pPr>
                      <a:r>
                        <a:rPr lang="en"/>
                        <a:t>0.0534</a:t>
                      </a:r>
                    </a:p>
                  </a:txBody>
                  <a:tcPr marT="91425" marB="91425" marR="91425" marL="91425"/>
                </a:tc>
              </a:tr>
              <a:tr h="381000">
                <a:tc>
                  <a:txBody>
                    <a:bodyPr>
                      <a:noAutofit/>
                    </a:bodyPr>
                    <a:lstStyle/>
                    <a:p>
                      <a:pPr lvl="0" rtl="0" algn="r">
                        <a:lnSpc>
                          <a:spcPct val="115000"/>
                        </a:lnSpc>
                        <a:spcBef>
                          <a:spcPts val="0"/>
                        </a:spcBef>
                        <a:buNone/>
                      </a:pPr>
                      <a:r>
                        <a:rPr lang="en"/>
                        <a:t>0</a:t>
                      </a:r>
                    </a:p>
                  </a:txBody>
                  <a:tcPr marT="91425" marB="91425" marR="91425" marL="91425"/>
                </a:tc>
                <a:tc>
                  <a:txBody>
                    <a:bodyPr>
                      <a:noAutofit/>
                    </a:bodyPr>
                    <a:lstStyle/>
                    <a:p>
                      <a:pPr lvl="0" rtl="0" algn="r">
                        <a:lnSpc>
                          <a:spcPct val="115000"/>
                        </a:lnSpc>
                        <a:spcBef>
                          <a:spcPts val="0"/>
                        </a:spcBef>
                        <a:buNone/>
                      </a:pPr>
                      <a:r>
                        <a:rPr lang="en"/>
                        <a:t>206</a:t>
                      </a:r>
                    </a:p>
                  </a:txBody>
                  <a:tcPr marT="91425" marB="91425" marR="91425" marL="91425"/>
                </a:tc>
                <a:tc>
                  <a:txBody>
                    <a:bodyPr>
                      <a:noAutofit/>
                    </a:bodyPr>
                    <a:lstStyle/>
                    <a:p>
                      <a:pPr lvl="0" rtl="0" algn="r">
                        <a:lnSpc>
                          <a:spcPct val="115000"/>
                        </a:lnSpc>
                        <a:spcBef>
                          <a:spcPts val="0"/>
                        </a:spcBef>
                        <a:buNone/>
                      </a:pPr>
                      <a:r>
                        <a:rPr lang="en"/>
                        <a:t>220</a:t>
                      </a:r>
                    </a:p>
                  </a:txBody>
                  <a:tcPr marT="91425" marB="91425" marR="91425" marL="91425"/>
                </a:tc>
                <a:tc>
                  <a:txBody>
                    <a:bodyPr>
                      <a:noAutofit/>
                    </a:bodyPr>
                    <a:lstStyle/>
                    <a:p>
                      <a:pPr lvl="0" rtl="0" algn="r">
                        <a:lnSpc>
                          <a:spcPct val="115000"/>
                        </a:lnSpc>
                        <a:spcBef>
                          <a:spcPts val="0"/>
                        </a:spcBef>
                        <a:buNone/>
                      </a:pPr>
                      <a:r>
                        <a:rPr lang="en"/>
                        <a:t>0.03015</a:t>
                      </a:r>
                    </a:p>
                  </a:txBody>
                  <a:tcPr marT="91425" marB="91425" marR="91425" marL="91425"/>
                </a:tc>
                <a:tc>
                  <a:txBody>
                    <a:bodyPr>
                      <a:noAutofit/>
                    </a:bodyPr>
                    <a:lstStyle/>
                    <a:p>
                      <a:pPr lvl="0" rtl="0" algn="r">
                        <a:lnSpc>
                          <a:spcPct val="115000"/>
                        </a:lnSpc>
                        <a:spcBef>
                          <a:spcPts val="0"/>
                        </a:spcBef>
                        <a:buNone/>
                      </a:pPr>
                      <a:r>
                        <a:rPr lang="en"/>
                        <a:t>-0.48215</a:t>
                      </a:r>
                    </a:p>
                  </a:txBody>
                  <a:tcPr marT="91425" marB="91425" marR="91425" marL="91425"/>
                </a:tc>
                <a:tc>
                  <a:txBody>
                    <a:bodyPr>
                      <a:noAutofit/>
                    </a:bodyPr>
                    <a:lstStyle/>
                    <a:p>
                      <a:pPr lvl="0" rtl="0" algn="r">
                        <a:lnSpc>
                          <a:spcPct val="115000"/>
                        </a:lnSpc>
                        <a:spcBef>
                          <a:spcPts val="0"/>
                        </a:spcBef>
                        <a:buNone/>
                      </a:pPr>
                      <a:r>
                        <a:rPr lang="en"/>
                        <a:t>0.89401</a:t>
                      </a:r>
                    </a:p>
                  </a:txBody>
                  <a:tcPr marT="91425" marB="91425" marR="91425" marL="91425"/>
                </a:tc>
                <a:tc>
                  <a:txBody>
                    <a:bodyPr>
                      <a:noAutofit/>
                    </a:bodyPr>
                    <a:lstStyle/>
                    <a:p>
                      <a:pPr lvl="0" rtl="0" algn="r">
                        <a:lnSpc>
                          <a:spcPct val="115000"/>
                        </a:lnSpc>
                        <a:spcBef>
                          <a:spcPts val="0"/>
                        </a:spcBef>
                        <a:buNone/>
                      </a:pPr>
                      <a:r>
                        <a:rPr lang="en"/>
                        <a:t>0.33982</a:t>
                      </a:r>
                    </a:p>
                  </a:txBody>
                  <a:tcPr marT="91425" marB="91425" marR="91425" marL="91425"/>
                </a:tc>
                <a:tc>
                  <a:txBody>
                    <a:bodyPr>
                      <a:noAutofit/>
                    </a:bodyPr>
                    <a:lstStyle/>
                    <a:p>
                      <a:pPr lvl="0" rtl="0" algn="r">
                        <a:lnSpc>
                          <a:spcPct val="115000"/>
                        </a:lnSpc>
                        <a:spcBef>
                          <a:spcPts val="0"/>
                        </a:spcBef>
                        <a:buNone/>
                      </a:pPr>
                      <a:r>
                        <a:rPr lang="en"/>
                        <a:t>0.65446</a:t>
                      </a:r>
                    </a:p>
                  </a:txBody>
                  <a:tcPr marT="91425" marB="91425" marR="91425" marL="91425"/>
                </a:tc>
                <a:tc>
                  <a:txBody>
                    <a:bodyPr>
                      <a:noAutofit/>
                    </a:bodyPr>
                    <a:lstStyle/>
                    <a:p>
                      <a:pPr lvl="0" rtl="0" algn="r">
                        <a:lnSpc>
                          <a:spcPct val="115000"/>
                        </a:lnSpc>
                        <a:spcBef>
                          <a:spcPts val="0"/>
                        </a:spcBef>
                        <a:buNone/>
                      </a:pPr>
                      <a:r>
                        <a:rPr lang="en"/>
                        <a:t>-0.12953</a:t>
                      </a:r>
                    </a:p>
                  </a:txBody>
                  <a:tcPr marT="91425" marB="91425" marR="91425" marL="91425"/>
                </a:tc>
              </a:tr>
              <a:tr h="381000">
                <a:tc>
                  <a:txBody>
                    <a:bodyPr>
                      <a:noAutofit/>
                    </a:bodyPr>
                    <a:lstStyle/>
                    <a:p>
                      <a:pPr lvl="0" rtl="0" algn="r">
                        <a:lnSpc>
                          <a:spcPct val="115000"/>
                        </a:lnSpc>
                        <a:spcBef>
                          <a:spcPts val="0"/>
                        </a:spcBef>
                        <a:buNone/>
                      </a:pPr>
                      <a:r>
                        <a:rPr lang="en"/>
                        <a:t>0</a:t>
                      </a:r>
                    </a:p>
                  </a:txBody>
                  <a:tcPr marT="91425" marB="91425" marR="91425" marL="91425"/>
                </a:tc>
                <a:tc>
                  <a:txBody>
                    <a:bodyPr>
                      <a:noAutofit/>
                    </a:bodyPr>
                    <a:lstStyle/>
                    <a:p>
                      <a:pPr lvl="0" rtl="0" algn="r">
                        <a:lnSpc>
                          <a:spcPct val="115000"/>
                        </a:lnSpc>
                        <a:spcBef>
                          <a:spcPts val="0"/>
                        </a:spcBef>
                        <a:buNone/>
                      </a:pPr>
                      <a:r>
                        <a:rPr lang="en"/>
                        <a:t>206</a:t>
                      </a:r>
                    </a:p>
                  </a:txBody>
                  <a:tcPr marT="91425" marB="91425" marR="91425" marL="91425"/>
                </a:tc>
                <a:tc>
                  <a:txBody>
                    <a:bodyPr>
                      <a:noAutofit/>
                    </a:bodyPr>
                    <a:lstStyle/>
                    <a:p>
                      <a:pPr lvl="0" rtl="0" algn="r">
                        <a:lnSpc>
                          <a:spcPct val="115000"/>
                        </a:lnSpc>
                        <a:spcBef>
                          <a:spcPts val="0"/>
                        </a:spcBef>
                        <a:buNone/>
                      </a:pPr>
                      <a:r>
                        <a:rPr lang="en"/>
                        <a:t>220</a:t>
                      </a:r>
                    </a:p>
                  </a:txBody>
                  <a:tcPr marT="91425" marB="91425" marR="91425" marL="91425"/>
                </a:tc>
                <a:tc>
                  <a:txBody>
                    <a:bodyPr>
                      <a:noAutofit/>
                    </a:bodyPr>
                    <a:lstStyle/>
                    <a:p>
                      <a:pPr lvl="0" rtl="0" algn="r">
                        <a:lnSpc>
                          <a:spcPct val="115000"/>
                        </a:lnSpc>
                        <a:spcBef>
                          <a:spcPts val="0"/>
                        </a:spcBef>
                        <a:buNone/>
                      </a:pPr>
                      <a:r>
                        <a:rPr lang="en"/>
                        <a:t>0.02905</a:t>
                      </a:r>
                    </a:p>
                  </a:txBody>
                  <a:tcPr marT="91425" marB="91425" marR="91425" marL="91425"/>
                </a:tc>
                <a:tc>
                  <a:txBody>
                    <a:bodyPr>
                      <a:noAutofit/>
                    </a:bodyPr>
                    <a:lstStyle/>
                    <a:p>
                      <a:pPr lvl="0" rtl="0" algn="r">
                        <a:lnSpc>
                          <a:spcPct val="115000"/>
                        </a:lnSpc>
                        <a:spcBef>
                          <a:spcPts val="0"/>
                        </a:spcBef>
                        <a:buNone/>
                      </a:pPr>
                      <a:r>
                        <a:rPr lang="en"/>
                        <a:t>-0.46677</a:t>
                      </a:r>
                    </a:p>
                  </a:txBody>
                  <a:tcPr marT="91425" marB="91425" marR="91425" marL="91425"/>
                </a:tc>
                <a:tc>
                  <a:txBody>
                    <a:bodyPr>
                      <a:noAutofit/>
                    </a:bodyPr>
                    <a:lstStyle/>
                    <a:p>
                      <a:pPr lvl="0" rtl="0" algn="r">
                        <a:lnSpc>
                          <a:spcPct val="115000"/>
                        </a:lnSpc>
                        <a:spcBef>
                          <a:spcPts val="0"/>
                        </a:spcBef>
                        <a:buNone/>
                      </a:pPr>
                      <a:r>
                        <a:rPr lang="en"/>
                        <a:t>0.90731</a:t>
                      </a:r>
                    </a:p>
                  </a:txBody>
                  <a:tcPr marT="91425" marB="91425" marR="91425" marL="91425"/>
                </a:tc>
                <a:tc>
                  <a:txBody>
                    <a:bodyPr>
                      <a:noAutofit/>
                    </a:bodyPr>
                    <a:lstStyle/>
                    <a:p>
                      <a:pPr lvl="0" rtl="0" algn="r">
                        <a:lnSpc>
                          <a:spcPct val="115000"/>
                        </a:lnSpc>
                        <a:spcBef>
                          <a:spcPts val="0"/>
                        </a:spcBef>
                        <a:buNone/>
                      </a:pPr>
                      <a:r>
                        <a:rPr lang="en"/>
                        <a:t>0.27885</a:t>
                      </a:r>
                    </a:p>
                  </a:txBody>
                  <a:tcPr marT="91425" marB="91425" marR="91425" marL="91425"/>
                </a:tc>
                <a:tc>
                  <a:txBody>
                    <a:bodyPr>
                      <a:noAutofit/>
                    </a:bodyPr>
                    <a:lstStyle/>
                    <a:p>
                      <a:pPr lvl="0" rtl="0" algn="r">
                        <a:lnSpc>
                          <a:spcPct val="115000"/>
                        </a:lnSpc>
                        <a:spcBef>
                          <a:spcPts val="0"/>
                        </a:spcBef>
                        <a:buNone/>
                      </a:pPr>
                      <a:r>
                        <a:rPr lang="en"/>
                        <a:t>0.10568</a:t>
                      </a:r>
                    </a:p>
                  </a:txBody>
                  <a:tcPr marT="91425" marB="91425" marR="91425" marL="91425"/>
                </a:tc>
                <a:tc>
                  <a:txBody>
                    <a:bodyPr>
                      <a:noAutofit/>
                    </a:bodyPr>
                    <a:lstStyle/>
                    <a:p>
                      <a:pPr lvl="0" rtl="0" algn="r">
                        <a:lnSpc>
                          <a:spcPct val="115000"/>
                        </a:lnSpc>
                        <a:spcBef>
                          <a:spcPts val="0"/>
                        </a:spcBef>
                        <a:buNone/>
                      </a:pPr>
                      <a:r>
                        <a:rPr lang="en"/>
                        <a:t>-0.4344</a:t>
                      </a:r>
                    </a:p>
                  </a:txBody>
                  <a:tcPr marT="91425" marB="91425" marR="91425" marL="91425"/>
                </a:tc>
              </a:tr>
              <a:tr h="381000">
                <a:tc>
                  <a:txBody>
                    <a:bodyPr>
                      <a:noAutofit/>
                    </a:bodyPr>
                    <a:lstStyle/>
                    <a:p>
                      <a:pPr lvl="0" rtl="0" algn="r">
                        <a:lnSpc>
                          <a:spcPct val="115000"/>
                        </a:lnSpc>
                        <a:spcBef>
                          <a:spcPts val="0"/>
                        </a:spcBef>
                        <a:buNone/>
                      </a:pPr>
                      <a:r>
                        <a:rPr lang="en"/>
                        <a:t>0</a:t>
                      </a:r>
                    </a:p>
                  </a:txBody>
                  <a:tcPr marT="91425" marB="91425" marR="91425" marL="91425"/>
                </a:tc>
                <a:tc>
                  <a:txBody>
                    <a:bodyPr>
                      <a:noAutofit/>
                    </a:bodyPr>
                    <a:lstStyle/>
                    <a:p>
                      <a:pPr lvl="0" rtl="0" algn="r">
                        <a:lnSpc>
                          <a:spcPct val="115000"/>
                        </a:lnSpc>
                        <a:spcBef>
                          <a:spcPts val="0"/>
                        </a:spcBef>
                        <a:buNone/>
                      </a:pPr>
                      <a:r>
                        <a:rPr lang="en"/>
                        <a:t>206</a:t>
                      </a:r>
                    </a:p>
                  </a:txBody>
                  <a:tcPr marT="91425" marB="91425" marR="91425" marL="91425"/>
                </a:tc>
                <a:tc>
                  <a:txBody>
                    <a:bodyPr>
                      <a:noAutofit/>
                    </a:bodyPr>
                    <a:lstStyle/>
                    <a:p>
                      <a:pPr lvl="0" rtl="0" algn="r">
                        <a:lnSpc>
                          <a:spcPct val="115000"/>
                        </a:lnSpc>
                        <a:spcBef>
                          <a:spcPts val="0"/>
                        </a:spcBef>
                        <a:buNone/>
                      </a:pPr>
                      <a:r>
                        <a:rPr lang="en"/>
                        <a:t>220</a:t>
                      </a:r>
                    </a:p>
                  </a:txBody>
                  <a:tcPr marT="91425" marB="91425" marR="91425" marL="91425"/>
                </a:tc>
                <a:tc>
                  <a:txBody>
                    <a:bodyPr>
                      <a:noAutofit/>
                    </a:bodyPr>
                    <a:lstStyle/>
                    <a:p>
                      <a:pPr lvl="0" rtl="0" algn="r">
                        <a:lnSpc>
                          <a:spcPct val="115000"/>
                        </a:lnSpc>
                        <a:spcBef>
                          <a:spcPts val="0"/>
                        </a:spcBef>
                        <a:buNone/>
                      </a:pPr>
                      <a:r>
                        <a:rPr lang="en"/>
                        <a:t>0.0238</a:t>
                      </a:r>
                    </a:p>
                  </a:txBody>
                  <a:tcPr marT="91425" marB="91425" marR="91425" marL="91425"/>
                </a:tc>
                <a:tc>
                  <a:txBody>
                    <a:bodyPr>
                      <a:noAutofit/>
                    </a:bodyPr>
                    <a:lstStyle/>
                    <a:p>
                      <a:pPr lvl="0" rtl="0" algn="r">
                        <a:lnSpc>
                          <a:spcPct val="115000"/>
                        </a:lnSpc>
                        <a:spcBef>
                          <a:spcPts val="0"/>
                        </a:spcBef>
                        <a:buNone/>
                      </a:pPr>
                      <a:r>
                        <a:rPr lang="en"/>
                        <a:t>-0.45518</a:t>
                      </a:r>
                    </a:p>
                  </a:txBody>
                  <a:tcPr marT="91425" marB="91425" marR="91425" marL="91425"/>
                </a:tc>
                <a:tc>
                  <a:txBody>
                    <a:bodyPr>
                      <a:noAutofit/>
                    </a:bodyPr>
                    <a:lstStyle/>
                    <a:p>
                      <a:pPr lvl="0" rtl="0" algn="r">
                        <a:lnSpc>
                          <a:spcPct val="115000"/>
                        </a:lnSpc>
                        <a:spcBef>
                          <a:spcPts val="0"/>
                        </a:spcBef>
                        <a:buNone/>
                      </a:pPr>
                      <a:r>
                        <a:rPr lang="en"/>
                        <a:t>0.91073</a:t>
                      </a:r>
                    </a:p>
                  </a:txBody>
                  <a:tcPr marT="91425" marB="91425" marR="91425" marL="91425"/>
                </a:tc>
                <a:tc>
                  <a:txBody>
                    <a:bodyPr>
                      <a:noAutofit/>
                    </a:bodyPr>
                    <a:lstStyle/>
                    <a:p>
                      <a:pPr lvl="0" rtl="0" algn="r">
                        <a:lnSpc>
                          <a:spcPct val="115000"/>
                        </a:lnSpc>
                        <a:spcBef>
                          <a:spcPts val="0"/>
                        </a:spcBef>
                        <a:buNone/>
                      </a:pPr>
                      <a:r>
                        <a:rPr lang="en"/>
                        <a:t>0.21787</a:t>
                      </a:r>
                    </a:p>
                  </a:txBody>
                  <a:tcPr marT="91425" marB="91425" marR="91425" marL="91425"/>
                </a:tc>
                <a:tc>
                  <a:txBody>
                    <a:bodyPr>
                      <a:noAutofit/>
                    </a:bodyPr>
                    <a:lstStyle/>
                    <a:p>
                      <a:pPr lvl="0" rtl="0" algn="r">
                        <a:lnSpc>
                          <a:spcPct val="115000"/>
                        </a:lnSpc>
                        <a:spcBef>
                          <a:spcPts val="0"/>
                        </a:spcBef>
                        <a:buNone/>
                      </a:pPr>
                      <a:r>
                        <a:rPr lang="en"/>
                        <a:t>-0.32115</a:t>
                      </a:r>
                    </a:p>
                  </a:txBody>
                  <a:tcPr marT="91425" marB="91425" marR="91425" marL="91425"/>
                </a:tc>
                <a:tc>
                  <a:txBody>
                    <a:bodyPr>
                      <a:noAutofit/>
                    </a:bodyPr>
                    <a:lstStyle/>
                    <a:p>
                      <a:pPr lvl="0" rtl="0" algn="r">
                        <a:lnSpc>
                          <a:spcPct val="115000"/>
                        </a:lnSpc>
                        <a:spcBef>
                          <a:spcPts val="0"/>
                        </a:spcBef>
                        <a:buNone/>
                      </a:pPr>
                      <a:r>
                        <a:rPr lang="en"/>
                        <a:t>-0.61733</a:t>
                      </a: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GUI</a:t>
            </a:r>
          </a:p>
        </p:txBody>
      </p:sp>
      <p:sp>
        <p:nvSpPr>
          <p:cNvPr id="200" name="Shape 200"/>
          <p:cNvSpPr txBox="1"/>
          <p:nvPr>
            <p:ph idx="1" type="body"/>
          </p:nvPr>
        </p:nvSpPr>
        <p:spPr>
          <a:xfrm>
            <a:off x="311700" y="1152475"/>
            <a:ext cx="8520600" cy="3416400"/>
          </a:xfrm>
          <a:prstGeom prst="rect">
            <a:avLst/>
          </a:prstGeom>
          <a:ln cap="flat" cmpd="sng" w="9525">
            <a:solidFill>
              <a:schemeClr val="lt1"/>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Char char="●"/>
            </a:pPr>
            <a:r>
              <a:rPr lang="en"/>
              <a:t>Prototyped with MATLAB</a:t>
            </a:r>
          </a:p>
          <a:p>
            <a:pPr indent="-228600" lvl="0" marL="457200" rtl="0">
              <a:spcBef>
                <a:spcPts val="0"/>
              </a:spcBef>
              <a:buChar char="●"/>
            </a:pPr>
            <a:r>
              <a:rPr lang="en"/>
              <a:t>Loads file from SD card</a:t>
            </a:r>
          </a:p>
          <a:p>
            <a:pPr indent="-228600" lvl="0" marL="457200" rtl="0">
              <a:spcBef>
                <a:spcPts val="0"/>
              </a:spcBef>
              <a:buChar char="●"/>
            </a:pPr>
            <a:r>
              <a:rPr lang="en"/>
              <a:t>Extracts data of sensors</a:t>
            </a:r>
          </a:p>
          <a:p>
            <a:pPr indent="-228600" lvl="0" marL="457200" rtl="0">
              <a:spcBef>
                <a:spcPts val="0"/>
              </a:spcBef>
              <a:buChar char="●"/>
            </a:pPr>
            <a:r>
              <a:rPr lang="en"/>
              <a:t>Applies simple filters</a:t>
            </a:r>
          </a:p>
          <a:p>
            <a:pPr indent="-228600" lvl="1" marL="914400" rtl="0">
              <a:spcBef>
                <a:spcPts val="0"/>
              </a:spcBef>
              <a:buChar char="○"/>
            </a:pPr>
            <a:r>
              <a:rPr lang="en"/>
              <a:t>Low pass filter</a:t>
            </a:r>
          </a:p>
          <a:p>
            <a:pPr indent="-228600" lvl="1" marL="914400" rtl="0">
              <a:spcBef>
                <a:spcPts val="0"/>
              </a:spcBef>
              <a:buChar char="○"/>
            </a:pPr>
            <a:r>
              <a:rPr lang="en"/>
              <a:t>Complimentary fusion </a:t>
            </a:r>
            <a:r>
              <a:rPr lang="en"/>
              <a:t>filter</a:t>
            </a:r>
          </a:p>
          <a:p>
            <a:pPr indent="0" lvl="0" marL="0" rtl="0">
              <a:spcBef>
                <a:spcPts val="0"/>
              </a:spcBef>
              <a:buNone/>
            </a:pPr>
            <a:r>
              <a:t/>
            </a:r>
            <a:endParaRPr/>
          </a:p>
          <a:p>
            <a:pPr lvl="0">
              <a:spcBef>
                <a:spcPts val="0"/>
              </a:spcBef>
              <a:buNone/>
            </a:pPr>
            <a:r>
              <a:t/>
            </a:r>
            <a:endParaRPr/>
          </a:p>
        </p:txBody>
      </p:sp>
      <p:pic>
        <p:nvPicPr>
          <p:cNvPr id="201" name="Shape 201"/>
          <p:cNvPicPr preferRelativeResize="0"/>
          <p:nvPr/>
        </p:nvPicPr>
        <p:blipFill>
          <a:blip r:embed="rId3">
            <a:alphaModFix/>
          </a:blip>
          <a:stretch>
            <a:fillRect/>
          </a:stretch>
        </p:blipFill>
        <p:spPr>
          <a:xfrm>
            <a:off x="5035112" y="1914525"/>
            <a:ext cx="3476625" cy="131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pic>
        <p:nvPicPr>
          <p:cNvPr descr="Raw_fsr_screenshot.png" id="206" name="Shape 206"/>
          <p:cNvPicPr preferRelativeResize="0"/>
          <p:nvPr/>
        </p:nvPicPr>
        <p:blipFill>
          <a:blip r:embed="rId3">
            <a:alphaModFix/>
          </a:blip>
          <a:stretch>
            <a:fillRect/>
          </a:stretch>
        </p:blipFill>
        <p:spPr>
          <a:xfrm>
            <a:off x="263888" y="238061"/>
            <a:ext cx="8616226" cy="4667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Results</a:t>
            </a:r>
          </a:p>
        </p:txBody>
      </p:sp>
      <p:sp>
        <p:nvSpPr>
          <p:cNvPr id="212" name="Shape 21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Individual modules all verified</a:t>
            </a:r>
          </a:p>
          <a:p>
            <a:pPr indent="-228600" lvl="0" marL="457200" rtl="0">
              <a:spcBef>
                <a:spcPts val="0"/>
              </a:spcBef>
              <a:buChar char="●"/>
            </a:pPr>
            <a:r>
              <a:rPr lang="en"/>
              <a:t>Majority of hardware integrated</a:t>
            </a:r>
          </a:p>
          <a:p>
            <a:pPr indent="-228600" lvl="0" marL="457200" rtl="0">
              <a:spcBef>
                <a:spcPts val="0"/>
              </a:spcBef>
              <a:buChar char="●"/>
            </a:pPr>
            <a:r>
              <a:rPr lang="en"/>
              <a:t>Difficulties in fully integrating bluetooth communications</a:t>
            </a:r>
          </a:p>
          <a:p>
            <a:pPr indent="-228600" lvl="0" marL="457200" rtl="0">
              <a:spcBef>
                <a:spcPts val="0"/>
              </a:spcBef>
              <a:buChar char="●"/>
            </a:pPr>
            <a:r>
              <a:rPr lang="en"/>
              <a:t>Generated a functioning GUI</a:t>
            </a:r>
          </a:p>
          <a:p>
            <a:pPr indent="-228600" lvl="0" marL="457200" rtl="0">
              <a:spcBef>
                <a:spcPts val="0"/>
              </a:spcBef>
              <a:buChar char="●"/>
            </a:pPr>
            <a:r>
              <a:rPr lang="en"/>
              <a:t>Difficulties in denoising </a:t>
            </a:r>
            <a:r>
              <a:rPr lang="en"/>
              <a:t>data from IMU</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Future Development</a:t>
            </a:r>
          </a:p>
        </p:txBody>
      </p:sp>
      <p:sp>
        <p:nvSpPr>
          <p:cNvPr id="218" name="Shape 21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Integrate a magnetometer to stabilize yaw readings</a:t>
            </a:r>
          </a:p>
          <a:p>
            <a:pPr indent="-228600" lvl="0" marL="457200" rtl="0">
              <a:spcBef>
                <a:spcPts val="0"/>
              </a:spcBef>
              <a:buChar char="●"/>
            </a:pPr>
            <a:r>
              <a:rPr lang="en"/>
              <a:t>Obtain signal processing parameters and implement necessary filters into microcontroller</a:t>
            </a:r>
          </a:p>
          <a:p>
            <a:pPr indent="-228600" lvl="0" marL="457200" rtl="0">
              <a:spcBef>
                <a:spcPts val="0"/>
              </a:spcBef>
              <a:buChar char="●"/>
            </a:pPr>
            <a:r>
              <a:rPr lang="en"/>
              <a:t>Completely integrate master and slave interaction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Credits</a:t>
            </a:r>
          </a:p>
        </p:txBody>
      </p:sp>
      <p:sp>
        <p:nvSpPr>
          <p:cNvPr id="224" name="Shape 22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Yuchen He</a:t>
            </a:r>
          </a:p>
          <a:p>
            <a:pPr lvl="0">
              <a:spcBef>
                <a:spcPts val="0"/>
              </a:spcBef>
              <a:buNone/>
            </a:pPr>
            <a:r>
              <a:rPr lang="en"/>
              <a:t>Michael</a:t>
            </a:r>
            <a:r>
              <a:rPr lang="en"/>
              <a:t> Oelze</a:t>
            </a:r>
          </a:p>
          <a:p>
            <a:pPr lvl="0">
              <a:spcBef>
                <a:spcPts val="0"/>
              </a:spcBef>
              <a:buNone/>
            </a:pPr>
            <a:r>
              <a:rPr lang="en"/>
              <a:t>Jackson Lenz</a:t>
            </a: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Thank You</a:t>
            </a:r>
          </a:p>
        </p:txBody>
      </p:sp>
      <p:sp>
        <p:nvSpPr>
          <p:cNvPr id="230" name="Shape 23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System Overview</a:t>
            </a:r>
          </a:p>
        </p:txBody>
      </p:sp>
      <p:sp>
        <p:nvSpPr>
          <p:cNvPr id="72" name="Shape 7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Two hardware devices that collect movement data while a user is skating</a:t>
            </a:r>
          </a:p>
          <a:p>
            <a:pPr indent="-228600" lvl="0" marL="457200" rtl="0">
              <a:spcBef>
                <a:spcPts val="0"/>
              </a:spcBef>
              <a:buChar char="●"/>
            </a:pPr>
            <a:r>
              <a:rPr lang="en"/>
              <a:t>Loads data into software that runs calculation and provide visualization  </a:t>
            </a:r>
          </a:p>
          <a:p>
            <a:pPr lvl="0" rtl="0">
              <a:spcBef>
                <a:spcPts val="0"/>
              </a:spcBef>
              <a:buNone/>
            </a:pPr>
            <a:r>
              <a:rPr lang="en" sz="2400"/>
              <a:t>Device Features</a:t>
            </a:r>
          </a:p>
          <a:p>
            <a:pPr indent="-228600" lvl="0" marL="457200" rtl="0">
              <a:spcBef>
                <a:spcPts val="0"/>
              </a:spcBef>
              <a:buChar char="●"/>
            </a:pPr>
            <a:r>
              <a:rPr lang="en"/>
              <a:t>Wearable, lightweight, non-intrusive</a:t>
            </a:r>
          </a:p>
          <a:p>
            <a:pPr indent="-228600" lvl="0" marL="457200" rtl="0">
              <a:spcBef>
                <a:spcPts val="0"/>
              </a:spcBef>
              <a:buChar char="●"/>
            </a:pPr>
            <a:r>
              <a:rPr lang="en"/>
              <a:t>Master and slave device communication</a:t>
            </a:r>
          </a:p>
          <a:p>
            <a:pPr indent="-228600" lvl="0" marL="457200" rtl="0">
              <a:spcBef>
                <a:spcPts val="0"/>
              </a:spcBef>
              <a:buChar char="●"/>
            </a:pPr>
            <a:r>
              <a:rPr lang="en"/>
              <a:t>Push buttons for user control</a:t>
            </a:r>
          </a:p>
          <a:p>
            <a:pPr indent="-228600" lvl="0" marL="457200" rtl="0">
              <a:spcBef>
                <a:spcPts val="0"/>
              </a:spcBef>
              <a:buChar char="●"/>
            </a:pPr>
            <a:r>
              <a:rPr lang="en"/>
              <a:t>Data portable to computer</a:t>
            </a:r>
          </a:p>
          <a:p>
            <a:pPr lvl="0" rtl="0">
              <a:spcBef>
                <a:spcPts val="0"/>
              </a:spcBef>
              <a:buNone/>
            </a:pPr>
            <a:r>
              <a:t/>
            </a:r>
            <a:endParaRP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465725" y="152400"/>
            <a:ext cx="6212557"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1262062" y="76200"/>
            <a:ext cx="6619873" cy="4939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pic>
        <p:nvPicPr>
          <p:cNvPr id="88" name="Shape 88"/>
          <p:cNvPicPr preferRelativeResize="0"/>
          <p:nvPr/>
        </p:nvPicPr>
        <p:blipFill>
          <a:blip r:embed="rId3">
            <a:alphaModFix/>
          </a:blip>
          <a:stretch>
            <a:fillRect/>
          </a:stretch>
        </p:blipFill>
        <p:spPr>
          <a:xfrm>
            <a:off x="812300" y="107862"/>
            <a:ext cx="3478875" cy="4927774"/>
          </a:xfrm>
          <a:prstGeom prst="rect">
            <a:avLst/>
          </a:prstGeom>
          <a:noFill/>
          <a:ln>
            <a:noFill/>
          </a:ln>
        </p:spPr>
      </p:pic>
      <p:pic>
        <p:nvPicPr>
          <p:cNvPr id="89" name="Shape 89"/>
          <p:cNvPicPr preferRelativeResize="0"/>
          <p:nvPr/>
        </p:nvPicPr>
        <p:blipFill>
          <a:blip r:embed="rId4">
            <a:alphaModFix/>
          </a:blip>
          <a:stretch>
            <a:fillRect/>
          </a:stretch>
        </p:blipFill>
        <p:spPr>
          <a:xfrm>
            <a:off x="4709525" y="107862"/>
            <a:ext cx="3695819" cy="4927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Control Unit</a:t>
            </a:r>
          </a:p>
        </p:txBody>
      </p:sp>
      <p:sp>
        <p:nvSpPr>
          <p:cNvPr id="95" name="Shape 95"/>
          <p:cNvSpPr txBox="1"/>
          <p:nvPr>
            <p:ph idx="1" type="body"/>
          </p:nvPr>
        </p:nvSpPr>
        <p:spPr>
          <a:xfrm>
            <a:off x="311700" y="1152475"/>
            <a:ext cx="4247400" cy="3416400"/>
          </a:xfrm>
          <a:prstGeom prst="rect">
            <a:avLst/>
          </a:prstGeom>
        </p:spPr>
        <p:txBody>
          <a:bodyPr anchorCtr="0" anchor="t" bIns="91425" lIns="91425" rIns="91425" tIns="91425">
            <a:noAutofit/>
          </a:bodyPr>
          <a:lstStyle/>
          <a:p>
            <a:pPr lvl="0" rtl="0">
              <a:spcBef>
                <a:spcPts val="0"/>
              </a:spcBef>
              <a:buNone/>
            </a:pPr>
            <a:r>
              <a:rPr b="1" lang="en" sz="1800"/>
              <a:t>Microcontroller Unit (</a:t>
            </a:r>
            <a:r>
              <a:rPr b="1" lang="en"/>
              <a:t>MCU</a:t>
            </a:r>
            <a:r>
              <a:rPr b="1" lang="en" sz="1800"/>
              <a:t>)</a:t>
            </a:r>
          </a:p>
          <a:p>
            <a:pPr indent="-228600" lvl="0" marL="457200" rtl="0">
              <a:spcBef>
                <a:spcPts val="0"/>
              </a:spcBef>
            </a:pPr>
            <a:r>
              <a:rPr lang="en"/>
              <a:t>Supports SPI, I2C, UART protocols</a:t>
            </a:r>
          </a:p>
          <a:p>
            <a:pPr indent="-228600" lvl="0" marL="457200" rtl="0">
              <a:spcBef>
                <a:spcPts val="0"/>
              </a:spcBef>
            </a:pPr>
            <a:r>
              <a:rPr lang="en"/>
              <a:t>Reads analog voltages</a:t>
            </a:r>
          </a:p>
          <a:p>
            <a:pPr indent="-228600" lvl="0" marL="457200" rtl="0">
              <a:spcBef>
                <a:spcPts val="0"/>
              </a:spcBef>
            </a:pPr>
            <a:r>
              <a:rPr lang="en"/>
              <a:t>FAT file format support for SD</a:t>
            </a:r>
          </a:p>
          <a:p>
            <a:pPr indent="-228600" lvl="0" marL="457200" rtl="0">
              <a:spcBef>
                <a:spcPts val="0"/>
              </a:spcBef>
            </a:pPr>
            <a:r>
              <a:rPr lang="en"/>
              <a:t>Embedded FSM</a:t>
            </a:r>
          </a:p>
        </p:txBody>
      </p:sp>
      <p:pic>
        <p:nvPicPr>
          <p:cNvPr id="96" name="Shape 96"/>
          <p:cNvPicPr preferRelativeResize="0"/>
          <p:nvPr/>
        </p:nvPicPr>
        <p:blipFill>
          <a:blip r:embed="rId3">
            <a:alphaModFix/>
          </a:blip>
          <a:stretch>
            <a:fillRect/>
          </a:stretch>
        </p:blipFill>
        <p:spPr>
          <a:xfrm>
            <a:off x="4539175" y="944400"/>
            <a:ext cx="4280100" cy="3254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Control Unit Cont’d</a:t>
            </a:r>
          </a:p>
        </p:txBody>
      </p:sp>
      <p:sp>
        <p:nvSpPr>
          <p:cNvPr id="102" name="Shape 102"/>
          <p:cNvSpPr txBox="1"/>
          <p:nvPr>
            <p:ph idx="1" type="body"/>
          </p:nvPr>
        </p:nvSpPr>
        <p:spPr>
          <a:xfrm>
            <a:off x="311700" y="1152475"/>
            <a:ext cx="3976200" cy="3416400"/>
          </a:xfrm>
          <a:prstGeom prst="rect">
            <a:avLst/>
          </a:prstGeom>
        </p:spPr>
        <p:txBody>
          <a:bodyPr anchorCtr="0" anchor="t" bIns="91425" lIns="91425" rIns="91425" tIns="91425">
            <a:noAutofit/>
          </a:bodyPr>
          <a:lstStyle/>
          <a:p>
            <a:pPr lvl="0" rtl="0">
              <a:spcBef>
                <a:spcPts val="0"/>
              </a:spcBef>
              <a:buNone/>
            </a:pPr>
            <a:r>
              <a:rPr b="1" lang="en"/>
              <a:t>Finite State Machine</a:t>
            </a:r>
          </a:p>
          <a:p>
            <a:pPr indent="-228600" lvl="0" marL="457200" rtl="0">
              <a:spcBef>
                <a:spcPts val="0"/>
              </a:spcBef>
            </a:pPr>
            <a:r>
              <a:rPr lang="en"/>
              <a:t>Written in C</a:t>
            </a:r>
          </a:p>
          <a:p>
            <a:pPr indent="-228600" lvl="0" marL="457200" rtl="0">
              <a:spcBef>
                <a:spcPts val="0"/>
              </a:spcBef>
            </a:pPr>
            <a:r>
              <a:rPr lang="en"/>
              <a:t>Uses Pin-Change Interrupts</a:t>
            </a:r>
          </a:p>
          <a:p>
            <a:pPr indent="-228600" lvl="0" marL="457200" rtl="0">
              <a:spcBef>
                <a:spcPts val="0"/>
              </a:spcBef>
            </a:pPr>
            <a:r>
              <a:rPr lang="en"/>
              <a:t>Special care taken to fully utilize 512-byte write buffer for SD</a:t>
            </a:r>
          </a:p>
        </p:txBody>
      </p:sp>
      <p:pic>
        <p:nvPicPr>
          <p:cNvPr id="103" name="Shape 103"/>
          <p:cNvPicPr preferRelativeResize="0"/>
          <p:nvPr/>
        </p:nvPicPr>
        <p:blipFill>
          <a:blip r:embed="rId3">
            <a:alphaModFix/>
          </a:blip>
          <a:stretch>
            <a:fillRect/>
          </a:stretch>
        </p:blipFill>
        <p:spPr>
          <a:xfrm>
            <a:off x="4364175" y="1170120"/>
            <a:ext cx="4468125" cy="1724624"/>
          </a:xfrm>
          <a:prstGeom prst="rect">
            <a:avLst/>
          </a:prstGeom>
          <a:noFill/>
          <a:ln>
            <a:noFill/>
          </a:ln>
        </p:spPr>
      </p:pic>
      <p:pic>
        <p:nvPicPr>
          <p:cNvPr id="104" name="Shape 104"/>
          <p:cNvPicPr preferRelativeResize="0"/>
          <p:nvPr/>
        </p:nvPicPr>
        <p:blipFill>
          <a:blip r:embed="rId4">
            <a:alphaModFix/>
          </a:blip>
          <a:stretch>
            <a:fillRect/>
          </a:stretch>
        </p:blipFill>
        <p:spPr>
          <a:xfrm>
            <a:off x="4364174" y="3020525"/>
            <a:ext cx="4273199" cy="1548353"/>
          </a:xfrm>
          <a:prstGeom prst="rect">
            <a:avLst/>
          </a:prstGeom>
          <a:noFill/>
          <a:ln>
            <a:noFill/>
          </a:ln>
        </p:spPr>
      </p:pic>
      <p:sp>
        <p:nvSpPr>
          <p:cNvPr id="105" name="Shape 105"/>
          <p:cNvSpPr txBox="1"/>
          <p:nvPr/>
        </p:nvSpPr>
        <p:spPr>
          <a:xfrm>
            <a:off x="4287975" y="1017725"/>
            <a:ext cx="1519500" cy="386100"/>
          </a:xfrm>
          <a:prstGeom prst="rect">
            <a:avLst/>
          </a:prstGeom>
          <a:noFill/>
          <a:ln>
            <a:noFill/>
          </a:ln>
        </p:spPr>
        <p:txBody>
          <a:bodyPr anchorCtr="0" anchor="t" bIns="91425" lIns="91425" rIns="91425" tIns="91425">
            <a:noAutofit/>
          </a:bodyPr>
          <a:lstStyle/>
          <a:p>
            <a:pPr lvl="0" rtl="0">
              <a:spcBef>
                <a:spcPts val="0"/>
              </a:spcBef>
              <a:buNone/>
            </a:pPr>
            <a:r>
              <a:rPr lang="en"/>
              <a:t>Master Device</a:t>
            </a:r>
          </a:p>
        </p:txBody>
      </p:sp>
      <p:sp>
        <p:nvSpPr>
          <p:cNvPr id="106" name="Shape 106"/>
          <p:cNvSpPr txBox="1"/>
          <p:nvPr/>
        </p:nvSpPr>
        <p:spPr>
          <a:xfrm>
            <a:off x="4287975" y="3020525"/>
            <a:ext cx="1519500" cy="386100"/>
          </a:xfrm>
          <a:prstGeom prst="rect">
            <a:avLst/>
          </a:prstGeom>
          <a:noFill/>
          <a:ln>
            <a:noFill/>
          </a:ln>
        </p:spPr>
        <p:txBody>
          <a:bodyPr anchorCtr="0" anchor="t" bIns="91425" lIns="91425" rIns="91425" tIns="91425">
            <a:noAutofit/>
          </a:bodyPr>
          <a:lstStyle/>
          <a:p>
            <a:pPr lvl="0" rtl="0">
              <a:spcBef>
                <a:spcPts val="0"/>
              </a:spcBef>
              <a:buNone/>
            </a:pPr>
            <a:r>
              <a:rPr lang="en"/>
              <a:t>Slave Device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Control Unit Cont’d</a:t>
            </a:r>
          </a:p>
          <a:p>
            <a:pPr lvl="0">
              <a:spcBef>
                <a:spcPts val="0"/>
              </a:spcBef>
              <a:buNone/>
            </a:pPr>
            <a:r>
              <a:t/>
            </a:r>
            <a:endParaRPr/>
          </a:p>
        </p:txBody>
      </p:sp>
      <p:sp>
        <p:nvSpPr>
          <p:cNvPr id="112" name="Shape 112"/>
          <p:cNvSpPr txBox="1"/>
          <p:nvPr>
            <p:ph idx="1" type="body"/>
          </p:nvPr>
        </p:nvSpPr>
        <p:spPr>
          <a:xfrm>
            <a:off x="311700" y="1152475"/>
            <a:ext cx="4584900" cy="3416400"/>
          </a:xfrm>
          <a:prstGeom prst="rect">
            <a:avLst/>
          </a:prstGeom>
        </p:spPr>
        <p:txBody>
          <a:bodyPr anchorCtr="0" anchor="t" bIns="91425" lIns="91425" rIns="91425" tIns="91425">
            <a:noAutofit/>
          </a:bodyPr>
          <a:lstStyle/>
          <a:p>
            <a:pPr lvl="0">
              <a:spcBef>
                <a:spcPts val="0"/>
              </a:spcBef>
              <a:buNone/>
            </a:pPr>
            <a:r>
              <a:rPr b="1" lang="en"/>
              <a:t>Bluetooth Module (HC-05/06)</a:t>
            </a:r>
          </a:p>
          <a:p>
            <a:pPr indent="-228600" lvl="0" marL="457200" rtl="0">
              <a:spcBef>
                <a:spcPts val="0"/>
              </a:spcBef>
              <a:buChar char="●"/>
            </a:pPr>
            <a:r>
              <a:rPr lang="en"/>
              <a:t>UART Baud Rate of 115200</a:t>
            </a:r>
          </a:p>
          <a:p>
            <a:pPr indent="-228600" lvl="0" marL="457200" rtl="0">
              <a:spcBef>
                <a:spcPts val="0"/>
              </a:spcBef>
              <a:buChar char="●"/>
            </a:pPr>
            <a:r>
              <a:rPr lang="en"/>
              <a:t>Serial Port Profile (SPP) - bridges UART</a:t>
            </a:r>
          </a:p>
          <a:p>
            <a:pPr indent="-228600" lvl="0" marL="457200" rtl="0">
              <a:spcBef>
                <a:spcPts val="0"/>
              </a:spcBef>
              <a:buChar char="●"/>
            </a:pPr>
            <a:r>
              <a:rPr lang="en"/>
              <a:t>Master device binded with slave device</a:t>
            </a:r>
          </a:p>
          <a:p>
            <a:pPr indent="-228600" lvl="0" marL="457200" rtl="0">
              <a:spcBef>
                <a:spcPts val="0"/>
              </a:spcBef>
              <a:buChar char="●"/>
            </a:pPr>
            <a:r>
              <a:rPr lang="en"/>
              <a:t>Establish connection within 1 second</a:t>
            </a:r>
          </a:p>
          <a:p>
            <a:pPr lvl="0">
              <a:spcBef>
                <a:spcPts val="0"/>
              </a:spcBef>
              <a:buNone/>
            </a:pPr>
            <a:r>
              <a:t/>
            </a:r>
            <a:endParaRPr/>
          </a:p>
        </p:txBody>
      </p:sp>
      <p:pic>
        <p:nvPicPr>
          <p:cNvPr id="113" name="Shape 113"/>
          <p:cNvPicPr preferRelativeResize="0"/>
          <p:nvPr/>
        </p:nvPicPr>
        <p:blipFill>
          <a:blip r:embed="rId3">
            <a:alphaModFix/>
          </a:blip>
          <a:stretch>
            <a:fillRect/>
          </a:stretch>
        </p:blipFill>
        <p:spPr>
          <a:xfrm>
            <a:off x="5329150" y="1259975"/>
            <a:ext cx="3201400" cy="320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