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5" r:id="rId2"/>
    <p:sldMasterId id="2147483685" r:id="rId3"/>
  </p:sldMasterIdLst>
  <p:notesMasterIdLst>
    <p:notesMasterId r:id="rId30"/>
  </p:notesMasterIdLst>
  <p:handoutMasterIdLst>
    <p:handoutMasterId r:id="rId31"/>
  </p:handoutMasterIdLst>
  <p:sldIdLst>
    <p:sldId id="261" r:id="rId4"/>
    <p:sldId id="262" r:id="rId5"/>
    <p:sldId id="286" r:id="rId6"/>
    <p:sldId id="263" r:id="rId7"/>
    <p:sldId id="285" r:id="rId8"/>
    <p:sldId id="265" r:id="rId9"/>
    <p:sldId id="287" r:id="rId10"/>
    <p:sldId id="266" r:id="rId11"/>
    <p:sldId id="267" r:id="rId12"/>
    <p:sldId id="273" r:id="rId13"/>
    <p:sldId id="274" r:id="rId14"/>
    <p:sldId id="275" r:id="rId15"/>
    <p:sldId id="276" r:id="rId16"/>
    <p:sldId id="277" r:id="rId17"/>
    <p:sldId id="278" r:id="rId18"/>
    <p:sldId id="290" r:id="rId19"/>
    <p:sldId id="291" r:id="rId20"/>
    <p:sldId id="288" r:id="rId21"/>
    <p:sldId id="289" r:id="rId22"/>
    <p:sldId id="279" r:id="rId23"/>
    <p:sldId id="280" r:id="rId24"/>
    <p:sldId id="281" r:id="rId25"/>
    <p:sldId id="282" r:id="rId26"/>
    <p:sldId id="283" r:id="rId27"/>
    <p:sldId id="284" r:id="rId28"/>
    <p:sldId id="264" r:id="rId29"/>
  </p:sldIdLst>
  <p:sldSz cx="138176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322"/>
    <a:srgbClr val="142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288" y="62"/>
      </p:cViewPr>
      <p:guideLst>
        <p:guide orient="horz" pos="2448"/>
        <p:guide pos="43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5/1/2017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5/1/2017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19125"/>
            <a:ext cx="12736406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ILLINOIS 16:9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6" y="1570071"/>
            <a:ext cx="12736406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35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Todd Sweet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860825"/>
            <a:ext cx="12736406" cy="3017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48" b="0" i="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</p:spPr>
        <p:txBody>
          <a:bodyPr vert="horz"/>
          <a:lstStyle>
            <a:lvl1pPr marL="524790" indent="-524790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83761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04791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01996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82498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3817600" cy="2038696"/>
          </a:xfrm>
          <a:prstGeom prst="rect">
            <a:avLst/>
          </a:prstGeom>
          <a:solidFill>
            <a:srgbClr val="F163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47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39572" cy="2039112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2977956"/>
            <a:ext cx="1263124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74024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</p:spPr>
        <p:txBody>
          <a:bodyPr vert="horz"/>
          <a:lstStyle>
            <a:lvl1pPr marL="524790" indent="-524790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8512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13583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3817600" cy="2038696"/>
          </a:xfrm>
          <a:prstGeom prst="rect">
            <a:avLst/>
          </a:prstGeom>
          <a:solidFill>
            <a:srgbClr val="1429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47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2977956"/>
            <a:ext cx="1263124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39572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08680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-2938" y="2695073"/>
            <a:ext cx="13807440" cy="2352030"/>
            <a:chOff x="-1069" y="2880073"/>
            <a:chExt cx="10056262" cy="167640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271"/>
            <a:ext cx="13807440" cy="2673879"/>
          </a:xfrm>
          <a:prstGeom prst="rect">
            <a:avLst/>
          </a:prstGeom>
        </p:spPr>
      </p:pic>
      <p:pic>
        <p:nvPicPr>
          <p:cNvPr id="24" name="Picture 23" descr="master_bluesidebar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732050"/>
            <a:ext cx="13807440" cy="104035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229668" y="7102049"/>
            <a:ext cx="552152" cy="34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648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648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82" r:id="rId4"/>
    <p:sldLayoutId id="2147483683" r:id="rId5"/>
    <p:sldLayoutId id="2147483684" r:id="rId6"/>
    <p:sldLayoutId id="2147483668" r:id="rId7"/>
  </p:sldLayoutIdLst>
  <p:hf hdr="0" ftr="0"/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732050"/>
            <a:ext cx="13807440" cy="104035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29668" y="7102049"/>
            <a:ext cx="552152" cy="34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648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648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4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ftr="0"/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0626" y="9525"/>
            <a:ext cx="12736406" cy="1887856"/>
          </a:xfrm>
        </p:spPr>
        <p:txBody>
          <a:bodyPr/>
          <a:lstStyle/>
          <a:p>
            <a:pPr algn="ctr"/>
            <a:r>
              <a:rPr lang="en-US" sz="6000" b="0" dirty="0"/>
              <a:t>Adjustable Focus, Intensity, and Gradient Light for Commercial Photography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0626" y="1899275"/>
            <a:ext cx="12736406" cy="327310"/>
          </a:xfrm>
        </p:spPr>
        <p:txBody>
          <a:bodyPr/>
          <a:lstStyle/>
          <a:p>
            <a:pPr algn="ctr"/>
            <a:r>
              <a:rPr lang="en-US" sz="2400" dirty="0"/>
              <a:t>Group 30: Nick Brucks, Andrew Elman, and Eric Zhang​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10626" y="2318025"/>
            <a:ext cx="12736406" cy="301701"/>
          </a:xfrm>
        </p:spPr>
        <p:txBody>
          <a:bodyPr/>
          <a:lstStyle/>
          <a:p>
            <a:pPr algn="ctr"/>
            <a:r>
              <a:rPr lang="en-US" dirty="0"/>
              <a:t>ECE 445 Senior Design, Spring 2017​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19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6120374" cy="443738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en-US" sz="3600" dirty="0"/>
              <a:t>Fast charges battery at 2.0A</a:t>
            </a:r>
          </a:p>
          <a:p>
            <a:pPr fontAlgn="base"/>
            <a:r>
              <a:rPr lang="en-US" sz="3600" dirty="0"/>
              <a:t>Charge terminated by dT/</a:t>
            </a:r>
            <a:r>
              <a:rPr lang="en-US" sz="3600" dirty="0" err="1"/>
              <a:t>dt</a:t>
            </a:r>
            <a:r>
              <a:rPr lang="en-US" sz="3600" dirty="0"/>
              <a:t> method</a:t>
            </a:r>
          </a:p>
          <a:p>
            <a:pPr fontAlgn="base"/>
            <a:r>
              <a:rPr lang="en-US" sz="3600" dirty="0"/>
              <a:t>Top-off charge at 575mA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7" y="518166"/>
            <a:ext cx="6420299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Battery</a:t>
            </a:r>
            <a:r>
              <a:rPr lang="en-US" dirty="0"/>
              <a:t> </a:t>
            </a: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Charger</a:t>
            </a:r>
          </a:p>
        </p:txBody>
      </p:sp>
      <p:pic>
        <p:nvPicPr>
          <p:cNvPr id="7170" name="Picture 2" descr="20170425_1056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2" b="18954"/>
          <a:stretch/>
        </p:blipFill>
        <p:spPr bwMode="auto">
          <a:xfrm rot="16200000">
            <a:off x="7457656" y="806143"/>
            <a:ext cx="4917213" cy="57706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57562" y="6150086"/>
            <a:ext cx="4317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11: Battery Charger Circuit Board</a:t>
            </a:r>
          </a:p>
        </p:txBody>
      </p:sp>
    </p:spTree>
    <p:extLst>
      <p:ext uri="{BB962C8B-B14F-4D97-AF65-F5344CB8AC3E}">
        <p14:creationId xmlns:p14="http://schemas.microsoft.com/office/powerpoint/2010/main" val="293572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x2BDg9uzJ-c0wAifF9ykRUjYnB_zIZrz2fy1d_qGytxiVEwS9_Xc36GHF_UhfXdZTl4snD-1hLwsrVlXOfgwg6ymCU04BVokj293VCq1wCvDLofldbhsgD4RByeJ8KOcg9B9FPIXK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8" y="561240"/>
            <a:ext cx="13149470" cy="512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9017" y="5690199"/>
            <a:ext cx="4041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12: Battery Charger Schematic</a:t>
            </a:r>
          </a:p>
        </p:txBody>
      </p:sp>
    </p:spTree>
    <p:extLst>
      <p:ext uri="{BB962C8B-B14F-4D97-AF65-F5344CB8AC3E}">
        <p14:creationId xmlns:p14="http://schemas.microsoft.com/office/powerpoint/2010/main" val="3342287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4316974" cy="5082540"/>
          </a:xfrm>
        </p:spPr>
        <p:txBody>
          <a:bodyPr/>
          <a:lstStyle/>
          <a:p>
            <a:pPr fontAlgn="base"/>
            <a:r>
              <a:rPr lang="en-US" sz="3600" dirty="0"/>
              <a:t>Under-voltage lockout at 8.2V</a:t>
            </a:r>
          </a:p>
          <a:p>
            <a:pPr fontAlgn="base"/>
            <a:r>
              <a:rPr lang="en-US" sz="3600" dirty="0"/>
              <a:t>Overcurrent limit at 5.5A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518166"/>
            <a:ext cx="6420299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Battery</a:t>
            </a:r>
            <a:r>
              <a:rPr lang="en-US" dirty="0"/>
              <a:t> </a:t>
            </a: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Protection</a:t>
            </a:r>
          </a:p>
        </p:txBody>
      </p:sp>
      <p:pic>
        <p:nvPicPr>
          <p:cNvPr id="9220" name="Picture 4" descr="20170425_1056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20918" r="22904" b="14872"/>
          <a:stretch/>
        </p:blipFill>
        <p:spPr bwMode="auto">
          <a:xfrm>
            <a:off x="6299200" y="2021840"/>
            <a:ext cx="6210076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09090" y="5732333"/>
            <a:ext cx="4590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13: Battery Protection Circuit Board</a:t>
            </a:r>
          </a:p>
        </p:txBody>
      </p:sp>
    </p:spTree>
    <p:extLst>
      <p:ext uri="{BB962C8B-B14F-4D97-AF65-F5344CB8AC3E}">
        <p14:creationId xmlns:p14="http://schemas.microsoft.com/office/powerpoint/2010/main" val="367122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5.googleusercontent.com/ZLRbL1ITpo2HOelTvBNOvrVt-ikO8kQVvmXGJnX9hWMIaRaaeU3SpyA4dDGvTCYYVw1eShDTk-E2YnIBbwzw9JbMQwJ22vB3faqrPudgMbI3hGrFCiCpt-cmhTYSeRIPptbwmwhjD7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59" y="224856"/>
            <a:ext cx="9786730" cy="589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33970" y="6106532"/>
            <a:ext cx="4314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14: Battery Protection Schematic</a:t>
            </a:r>
          </a:p>
        </p:txBody>
      </p:sp>
    </p:spTree>
    <p:extLst>
      <p:ext uri="{BB962C8B-B14F-4D97-AF65-F5344CB8AC3E}">
        <p14:creationId xmlns:p14="http://schemas.microsoft.com/office/powerpoint/2010/main" val="3734584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5917174" cy="5082540"/>
          </a:xfrm>
        </p:spPr>
        <p:txBody>
          <a:bodyPr/>
          <a:lstStyle/>
          <a:p>
            <a:pPr fontAlgn="base"/>
            <a:r>
              <a:rPr lang="en-US" sz="3600" dirty="0"/>
              <a:t>Supplies +4.0V and GND to the system </a:t>
            </a:r>
          </a:p>
          <a:p>
            <a:pPr fontAlgn="base"/>
            <a:r>
              <a:rPr lang="en-US" sz="3600" dirty="0"/>
              <a:t>Maximum output current of 5.0A</a:t>
            </a:r>
          </a:p>
          <a:p>
            <a:pPr fontAlgn="base"/>
            <a:r>
              <a:rPr lang="en-US" sz="3600" dirty="0"/>
              <a:t>More stable than battery voltage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558806"/>
            <a:ext cx="9650974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DC/DC Buck Converters</a:t>
            </a:r>
            <a:b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</a:br>
            <a:endParaRPr lang="en-US" sz="6500" dirty="0">
              <a:solidFill>
                <a:srgbClr val="142958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66" name="Picture 2" descr="20170425_1056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r="9364"/>
          <a:stretch/>
        </p:blipFill>
        <p:spPr bwMode="auto">
          <a:xfrm>
            <a:off x="7311438" y="2019300"/>
            <a:ext cx="5900323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3289" y="5994400"/>
            <a:ext cx="4516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15: DC/DC Converter Circuit Board</a:t>
            </a:r>
          </a:p>
        </p:txBody>
      </p:sp>
    </p:spTree>
    <p:extLst>
      <p:ext uri="{BB962C8B-B14F-4D97-AF65-F5344CB8AC3E}">
        <p14:creationId xmlns:p14="http://schemas.microsoft.com/office/powerpoint/2010/main" val="689806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lh6.googleusercontent.com/dw29O3amumI3Ac9Qpg6b7RCtagrwlH02IXb9M01yJAamQu54Gjo56Nwz37nGkw3Tr6apEENDhwx_Cuqe72ylOL0-x6-M43qlIU3yR92AAH61Kc4a6Y0FYzHBIm4xZSEQ6M2kIE4Yy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42" y="156815"/>
            <a:ext cx="10044290" cy="61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9511" y="6306995"/>
            <a:ext cx="418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16: DC/DC Converter Schematic</a:t>
            </a:r>
          </a:p>
        </p:txBody>
      </p:sp>
    </p:spTree>
    <p:extLst>
      <p:ext uri="{BB962C8B-B14F-4D97-AF65-F5344CB8AC3E}">
        <p14:creationId xmlns:p14="http://schemas.microsoft.com/office/powerpoint/2010/main" val="1876318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6704574" cy="5082540"/>
          </a:xfrm>
        </p:spPr>
        <p:txBody>
          <a:bodyPr/>
          <a:lstStyle/>
          <a:p>
            <a:pPr fontAlgn="base"/>
            <a:r>
              <a:rPr lang="en-US" sz="3600" dirty="0"/>
              <a:t>LED String Controller consists of 6 LEDS which can be addressed up to 16 brightness levels</a:t>
            </a:r>
          </a:p>
          <a:p>
            <a:pPr fontAlgn="base"/>
            <a:r>
              <a:rPr lang="en-US" sz="3600" dirty="0"/>
              <a:t>R-2R ladder translates digital inputs to analog voltage for PWM which adjusts the brightness level of the LEDs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568966"/>
            <a:ext cx="6420299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LED</a:t>
            </a:r>
            <a:r>
              <a:rPr lang="en-US" dirty="0"/>
              <a:t> </a:t>
            </a: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Arrays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23044" r="16495" b="17647"/>
          <a:stretch/>
        </p:blipFill>
        <p:spPr>
          <a:xfrm>
            <a:off x="7315201" y="2460391"/>
            <a:ext cx="6214630" cy="2936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23291" y="5396579"/>
            <a:ext cx="2998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9: LED Circuit Board </a:t>
            </a:r>
          </a:p>
        </p:txBody>
      </p:sp>
    </p:spTree>
    <p:extLst>
      <p:ext uri="{BB962C8B-B14F-4D97-AF65-F5344CB8AC3E}">
        <p14:creationId xmlns:p14="http://schemas.microsoft.com/office/powerpoint/2010/main" val="568341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WMCk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7" y="467139"/>
            <a:ext cx="13477838" cy="489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5843" y="5357191"/>
            <a:ext cx="3410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10: LED Array Schematic</a:t>
            </a:r>
          </a:p>
        </p:txBody>
      </p:sp>
    </p:spTree>
    <p:extLst>
      <p:ext uri="{BB962C8B-B14F-4D97-AF65-F5344CB8AC3E}">
        <p14:creationId xmlns:p14="http://schemas.microsoft.com/office/powerpoint/2010/main" val="2738866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7" y="1633220"/>
            <a:ext cx="5163640" cy="5082540"/>
          </a:xfrm>
        </p:spPr>
        <p:txBody>
          <a:bodyPr/>
          <a:lstStyle/>
          <a:p>
            <a:pPr fontAlgn="base"/>
            <a:r>
              <a:rPr lang="en-US" sz="3600" dirty="0"/>
              <a:t>2 CPLDs</a:t>
            </a:r>
          </a:p>
          <a:p>
            <a:pPr fontAlgn="base"/>
            <a:r>
              <a:rPr lang="en-US" sz="3600" dirty="0"/>
              <a:t>Actualizes Verilog code for controller</a:t>
            </a:r>
          </a:p>
          <a:p>
            <a:pPr fontAlgn="base"/>
            <a:r>
              <a:rPr lang="en-US" sz="3600" dirty="0"/>
              <a:t>Fast, low power, and versatile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7" y="502602"/>
            <a:ext cx="6420299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Digital</a:t>
            </a:r>
            <a:r>
              <a:rPr lang="en-US" dirty="0"/>
              <a:t> </a:t>
            </a: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Controller</a:t>
            </a:r>
          </a:p>
        </p:txBody>
      </p:sp>
      <p:pic>
        <p:nvPicPr>
          <p:cNvPr id="2050" name="Picture 2" descr="20170425_105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266" y="1633220"/>
            <a:ext cx="758613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08472" y="5883086"/>
            <a:ext cx="4317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7: Digital Controller Circuit Board</a:t>
            </a:r>
          </a:p>
        </p:txBody>
      </p:sp>
    </p:spTree>
    <p:extLst>
      <p:ext uri="{BB962C8B-B14F-4D97-AF65-F5344CB8AC3E}">
        <p14:creationId xmlns:p14="http://schemas.microsoft.com/office/powerpoint/2010/main" val="4014796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gital_Controller_Block_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5" y="533664"/>
            <a:ext cx="13036867" cy="47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8381" y="5350170"/>
            <a:ext cx="4460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8: Digital Controller Block Diagram</a:t>
            </a:r>
          </a:p>
        </p:txBody>
      </p:sp>
    </p:spTree>
    <p:extLst>
      <p:ext uri="{BB962C8B-B14F-4D97-AF65-F5344CB8AC3E}">
        <p14:creationId xmlns:p14="http://schemas.microsoft.com/office/powerpoint/2010/main" val="55070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500" b="0" dirty="0"/>
              <a:t>Introduction</a:t>
            </a:r>
            <a:endParaRPr lang="en-US" sz="6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US" sz="3600" dirty="0"/>
              <a:t>By taking long exposure shots of still objects, photographers can quickly achieve complex lighting effects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US" sz="3600" dirty="0"/>
              <a:t>We designed a programmable light that has adjustable  parameters to suit a photographer’s needs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US" sz="3600" dirty="0"/>
              <a:t>Can operate for 30 minutes off battery and charge the battery while plugged in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7047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6420299" cy="5082540"/>
          </a:xfrm>
        </p:spPr>
        <p:txBody>
          <a:bodyPr/>
          <a:lstStyle/>
          <a:p>
            <a:pPr fontAlgn="base"/>
            <a:r>
              <a:rPr lang="en-US" sz="3600" dirty="0"/>
              <a:t>Outputs 1.8V and GND to the CPLD</a:t>
            </a:r>
          </a:p>
          <a:p>
            <a:pPr fontAlgn="base"/>
            <a:r>
              <a:rPr lang="en-US" sz="3600" dirty="0"/>
              <a:t>Stable output needed for proper operation of digital control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548646"/>
            <a:ext cx="6420299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Linear Regulator</a:t>
            </a:r>
          </a:p>
        </p:txBody>
      </p:sp>
      <p:pic>
        <p:nvPicPr>
          <p:cNvPr id="13316" name="Picture 4" descr="20170425_1056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9" t="32276" r="63281" b="58055"/>
          <a:stretch/>
        </p:blipFill>
        <p:spPr bwMode="auto">
          <a:xfrm>
            <a:off x="9537700" y="1633220"/>
            <a:ext cx="1828800" cy="265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94800" y="4441097"/>
            <a:ext cx="251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Todo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- replace photo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t="7923" r="22773" b="4967"/>
          <a:stretch/>
        </p:blipFill>
        <p:spPr>
          <a:xfrm>
            <a:off x="7437748" y="1633220"/>
            <a:ext cx="5420413" cy="3808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40034" y="5396947"/>
            <a:ext cx="422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17: 4v to 1.8V Linear Regulator</a:t>
            </a:r>
          </a:p>
        </p:txBody>
      </p:sp>
    </p:spTree>
    <p:extLst>
      <p:ext uri="{BB962C8B-B14F-4D97-AF65-F5344CB8AC3E}">
        <p14:creationId xmlns:p14="http://schemas.microsoft.com/office/powerpoint/2010/main" val="1303843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4.googleusercontent.com/ZYc3HYV9q9myILyCHcFCFs5rKFDOh0ULWDZGXRU4DXDJtKzNPh4YxHdNRzkuCxlWbPloqryBrCpH4SFsDXP46QcJwYVA2i57lliZvcmWa2c68cdh6MUnVt6NQehLC7-OdbHBJcx6Mm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6" y="1007640"/>
            <a:ext cx="12622774" cy="451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26765" y="5521430"/>
            <a:ext cx="4112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18: Linear Regulator Schematic</a:t>
            </a:r>
          </a:p>
        </p:txBody>
      </p:sp>
    </p:spTree>
    <p:extLst>
      <p:ext uri="{BB962C8B-B14F-4D97-AF65-F5344CB8AC3E}">
        <p14:creationId xmlns:p14="http://schemas.microsoft.com/office/powerpoint/2010/main" val="3821085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5129774" cy="5082540"/>
          </a:xfrm>
        </p:spPr>
        <p:txBody>
          <a:bodyPr/>
          <a:lstStyle/>
          <a:p>
            <a:pPr fontAlgn="base"/>
            <a:r>
              <a:rPr lang="en-US" sz="3600" dirty="0"/>
              <a:t>Contacting encoder has unique output for 128 absolute positions</a:t>
            </a:r>
          </a:p>
          <a:p>
            <a:pPr fontAlgn="base"/>
            <a:r>
              <a:rPr lang="en-US" sz="3600" dirty="0"/>
              <a:t>Encoded output needs to be decoded to find position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518166"/>
            <a:ext cx="6420299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User Inputs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1" t="12428" r="24881" b="17711"/>
          <a:stretch/>
        </p:blipFill>
        <p:spPr>
          <a:xfrm>
            <a:off x="6485640" y="1633220"/>
            <a:ext cx="6140149" cy="4135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07369" y="5715001"/>
            <a:ext cx="2896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19: Input Encoders </a:t>
            </a:r>
          </a:p>
        </p:txBody>
      </p:sp>
    </p:spTree>
    <p:extLst>
      <p:ext uri="{BB962C8B-B14F-4D97-AF65-F5344CB8AC3E}">
        <p14:creationId xmlns:p14="http://schemas.microsoft.com/office/powerpoint/2010/main" val="3661376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3600" dirty="0"/>
              <a:t>Portable housing</a:t>
            </a:r>
          </a:p>
          <a:p>
            <a:pPr fontAlgn="base"/>
            <a:r>
              <a:rPr lang="en-US" sz="3600" dirty="0"/>
              <a:t>Logarithmic Intensity levels</a:t>
            </a:r>
          </a:p>
          <a:p>
            <a:pPr fontAlgn="base"/>
            <a:r>
              <a:rPr lang="en-US" sz="3600" dirty="0"/>
              <a:t>Lithium-Ion Battery</a:t>
            </a:r>
          </a:p>
          <a:p>
            <a:pPr fontAlgn="base"/>
            <a:r>
              <a:rPr lang="en-US" sz="3600" dirty="0"/>
              <a:t>Higher Control Resolution</a:t>
            </a:r>
          </a:p>
          <a:p>
            <a:pPr fontAlgn="base"/>
            <a:r>
              <a:rPr lang="en-US" sz="3600" dirty="0"/>
              <a:t>More LEDs and Greater Light Output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558806"/>
            <a:ext cx="11398494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Future Hardware Developments</a:t>
            </a:r>
          </a:p>
        </p:txBody>
      </p:sp>
    </p:spTree>
    <p:extLst>
      <p:ext uri="{BB962C8B-B14F-4D97-AF65-F5344CB8AC3E}">
        <p14:creationId xmlns:p14="http://schemas.microsoft.com/office/powerpoint/2010/main" val="3194928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538486"/>
            <a:ext cx="9219174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SWOT Analysis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520" y="1930400"/>
            <a:ext cx="5933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functionality to specified requirements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Ease of operation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Portable without tethering to wall outlets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760" y="1981861"/>
            <a:ext cx="5933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Weaknesses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Expensive relative to homemade solutions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gradient is not logarithmic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battery life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520" y="4227736"/>
            <a:ext cx="5933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production costs of LED lights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908800" y="4195777"/>
            <a:ext cx="599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use lighting for beginning photographers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new effects in movie productions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31520" y="1930400"/>
            <a:ext cx="5933440" cy="20116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69760" y="4183960"/>
            <a:ext cx="5933440" cy="20116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4204280"/>
            <a:ext cx="5933440" cy="20116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69760" y="1930400"/>
            <a:ext cx="5933440" cy="20116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63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3600" dirty="0"/>
              <a:t>Rick Kessinger</a:t>
            </a:r>
          </a:p>
          <a:p>
            <a:pPr fontAlgn="base"/>
            <a:r>
              <a:rPr lang="en-US" sz="3600" dirty="0"/>
              <a:t>Professor Arne Fliflet</a:t>
            </a:r>
          </a:p>
          <a:p>
            <a:pPr fontAlgn="base"/>
            <a:r>
              <a:rPr lang="en-US" sz="3600" dirty="0"/>
              <a:t>Daniel Frei</a:t>
            </a:r>
          </a:p>
          <a:p>
            <a:pPr fontAlgn="base"/>
            <a:r>
              <a:rPr lang="en-US" sz="3600" dirty="0"/>
              <a:t>Jackson Lenz</a:t>
            </a:r>
          </a:p>
          <a:p>
            <a:pPr fontAlgn="base"/>
            <a:r>
              <a:rPr lang="en-US" sz="3600" dirty="0"/>
              <a:t>Eric Clarke</a:t>
            </a:r>
          </a:p>
          <a:p>
            <a:pPr fontAlgn="base"/>
            <a:r>
              <a:rPr lang="en-US" sz="3600" dirty="0" err="1"/>
              <a:t>Vignesh</a:t>
            </a:r>
            <a:r>
              <a:rPr lang="en-US" sz="3600" dirty="0"/>
              <a:t> Sridhar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609606"/>
            <a:ext cx="9219174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Credits</a:t>
            </a:r>
          </a:p>
        </p:txBody>
      </p:sp>
    </p:spTree>
    <p:extLst>
      <p:ext uri="{BB962C8B-B14F-4D97-AF65-F5344CB8AC3E}">
        <p14:creationId xmlns:p14="http://schemas.microsoft.com/office/powerpoint/2010/main" val="3804335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dirty="0"/>
              <a:t>Thank You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17" y="75514"/>
            <a:ext cx="7943575" cy="59535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2690" y="6374044"/>
            <a:ext cx="11397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R. </a:t>
            </a:r>
            <a:r>
              <a:rPr lang="en-US" sz="1400" dirty="0" err="1"/>
              <a:t>Kessinger</a:t>
            </a:r>
            <a:r>
              <a:rPr lang="en-US" sz="1400" dirty="0"/>
              <a:t>, "Automotive", </a:t>
            </a:r>
            <a:r>
              <a:rPr lang="en-US" sz="1400" i="1" dirty="0"/>
              <a:t>Rick </a:t>
            </a:r>
            <a:r>
              <a:rPr lang="en-US" sz="1400" i="1" dirty="0" err="1"/>
              <a:t>Kessinger</a:t>
            </a:r>
            <a:r>
              <a:rPr lang="en-US" sz="1400" i="1" dirty="0"/>
              <a:t> Studio</a:t>
            </a:r>
            <a:r>
              <a:rPr lang="en-US" sz="1400" dirty="0"/>
              <a:t>, 2017. [Online]. Available: http://www.kessingerstudio.com/automotive.html. [Accessed: 30- Apr- 2017].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3416" y="5973934"/>
            <a:ext cx="3300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1: Light Painting Effects</a:t>
            </a:r>
          </a:p>
        </p:txBody>
      </p:sp>
    </p:spTree>
    <p:extLst>
      <p:ext uri="{BB962C8B-B14F-4D97-AF65-F5344CB8AC3E}">
        <p14:creationId xmlns:p14="http://schemas.microsoft.com/office/powerpoint/2010/main" val="3515849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3600" dirty="0"/>
              <a:t>Maximum light output of 2500 lumens to be suitable for photography</a:t>
            </a:r>
          </a:p>
          <a:p>
            <a:pPr fontAlgn="base"/>
            <a:r>
              <a:rPr lang="en-US" sz="3600" dirty="0"/>
              <a:t>Light output must have adjustable focus, intensity, and gradient</a:t>
            </a:r>
          </a:p>
          <a:p>
            <a:pPr fontAlgn="base"/>
            <a:r>
              <a:rPr lang="en-US" sz="3600" dirty="0"/>
              <a:t>Light bar must be battery-operated, portable, and easy to use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528326"/>
            <a:ext cx="6420299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149204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3" b="10862"/>
          <a:stretch/>
        </p:blipFill>
        <p:spPr>
          <a:xfrm>
            <a:off x="719490" y="3303874"/>
            <a:ext cx="12241481" cy="3134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4572" y="6354290"/>
            <a:ext cx="3871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3: Plywood Lightbar Concept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1759" y="2561181"/>
            <a:ext cx="4516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2: Lightbar Made by Machine Shop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6777" b="16634"/>
          <a:stretch/>
        </p:blipFill>
        <p:spPr>
          <a:xfrm>
            <a:off x="655440" y="137876"/>
            <a:ext cx="12369580" cy="24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6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3600" dirty="0"/>
              <a:t>Easy to use knobs and switches to control to the light bar</a:t>
            </a:r>
          </a:p>
          <a:p>
            <a:pPr fontAlgn="base"/>
            <a:r>
              <a:rPr lang="en-US" sz="3600" dirty="0"/>
              <a:t>Light bar can charge battery and operate from AC/DC adapter</a:t>
            </a:r>
          </a:p>
          <a:p>
            <a:pPr fontAlgn="base"/>
            <a:r>
              <a:rPr lang="en-US" sz="3600" dirty="0"/>
              <a:t>Each light unit of 6 LEDs is addressable for 16 levels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524697"/>
            <a:ext cx="6420299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3909149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04516" y="2371146"/>
            <a:ext cx="3184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4: Gradient Example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4415" y="6024477"/>
            <a:ext cx="3184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5: Gradient Example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4347" r="3783" b="13428"/>
          <a:stretch/>
        </p:blipFill>
        <p:spPr>
          <a:xfrm>
            <a:off x="2909185" y="423230"/>
            <a:ext cx="7754731" cy="1947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7085" b="13042"/>
          <a:stretch/>
        </p:blipFill>
        <p:spPr>
          <a:xfrm>
            <a:off x="3296811" y="3413866"/>
            <a:ext cx="6979478" cy="261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4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3600" dirty="0"/>
              <a:t>Power Supply</a:t>
            </a:r>
          </a:p>
          <a:p>
            <a:pPr lvl="1" fontAlgn="base"/>
            <a:r>
              <a:rPr lang="en-US" sz="2800" dirty="0"/>
              <a:t>Takes voltage from wall adapter or battery and converts it to 4.0V to power the LED strings</a:t>
            </a:r>
          </a:p>
          <a:p>
            <a:pPr fontAlgn="base"/>
            <a:r>
              <a:rPr lang="en-US" sz="3600" dirty="0"/>
              <a:t>Digital Controller</a:t>
            </a:r>
          </a:p>
          <a:p>
            <a:pPr lvl="1" fontAlgn="base"/>
            <a:r>
              <a:rPr lang="en-US" sz="2800" dirty="0"/>
              <a:t>Outputs intensity signal to LED strings based on user input knobs</a:t>
            </a:r>
          </a:p>
          <a:p>
            <a:pPr fontAlgn="base"/>
            <a:r>
              <a:rPr lang="en-US" sz="3600" dirty="0"/>
              <a:t>LED String</a:t>
            </a:r>
          </a:p>
          <a:p>
            <a:pPr lvl="1" fontAlgn="base"/>
            <a:r>
              <a:rPr lang="en-US" sz="2800" dirty="0"/>
              <a:t>16 controllable LED strings that can output a total of 2500 Lumens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6" y="535584"/>
            <a:ext cx="6420299" cy="63055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System</a:t>
            </a:r>
            <a:r>
              <a:rPr lang="en-US" dirty="0"/>
              <a:t> </a:t>
            </a:r>
            <a:r>
              <a:rPr lang="en-US" sz="6500" dirty="0">
                <a:solidFill>
                  <a:srgbClr val="142958"/>
                </a:solidFill>
                <a:latin typeface="Arial Narrow" panose="020B0606020202030204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388257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50704" y="109331"/>
            <a:ext cx="10666896" cy="8259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ttps://lh4.googleusercontent.com/tOrQ1praVpq9FOHjbdALw6T-5aFcfAFvIbiYlJo67DJtrD5umnmhhV4ECLsc5jMfkV4geNh1uxnqs2wSUHCs8X0i-QIF1CJAJ0DwqCgm4-T_y85MysKi9nDvKCjbKytc74lpk7VZf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05" y="109331"/>
            <a:ext cx="9945864" cy="758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2449" y="5486400"/>
            <a:ext cx="2377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Figure 6: Full System </a:t>
            </a:r>
          </a:p>
          <a:p>
            <a:pPr algn="ctr"/>
            <a:r>
              <a:rPr lang="en-US" dirty="0"/>
              <a:t>Block Diagram</a:t>
            </a:r>
          </a:p>
        </p:txBody>
      </p:sp>
    </p:spTree>
    <p:extLst>
      <p:ext uri="{BB962C8B-B14F-4D97-AF65-F5344CB8AC3E}">
        <p14:creationId xmlns:p14="http://schemas.microsoft.com/office/powerpoint/2010/main" val="204755996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16x9.potx [Read-Only]" id="{6770C9BB-0DB4-4C66-BD2E-78DF0A8A1055}" vid="{ADB3E43E-9985-44BA-8FBF-1807E9F93ED1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16x9.potx [Read-Only]" id="{6770C9BB-0DB4-4C66-BD2E-78DF0A8A1055}" vid="{1FE540A7-70B8-4E05-AFD6-23607E50803D}"/>
    </a:ext>
  </a:extLst>
</a:theme>
</file>

<file path=ppt/theme/theme3.xml><?xml version="1.0" encoding="utf-8"?>
<a:theme xmlns:a="http://schemas.openxmlformats.org/drawingml/2006/main" name="Content Slides - Orang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16x9.potx [Read-Only]" id="{6770C9BB-0DB4-4C66-BD2E-78DF0A8A1055}" vid="{B0703BF0-E6EE-46AF-84FA-C045D1FB337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 template 2016 16x9</Template>
  <TotalTime>634</TotalTime>
  <Words>562</Words>
  <Application>Microsoft Office PowerPoint</Application>
  <PresentationFormat>Custom</PresentationFormat>
  <Paragraphs>100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Narrow</vt:lpstr>
      <vt:lpstr>Calibri</vt:lpstr>
      <vt:lpstr>OfficinaSansITCStd Book</vt:lpstr>
      <vt:lpstr>Wingdings</vt:lpstr>
      <vt:lpstr>Cover Slide</vt:lpstr>
      <vt:lpstr>Content Slides - Blue Text</vt:lpstr>
      <vt:lpstr>Content Slides - Orange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Elman</dc:creator>
  <cp:lastModifiedBy>Andrew Elman</cp:lastModifiedBy>
  <cp:revision>27</cp:revision>
  <dcterms:created xsi:type="dcterms:W3CDTF">2017-04-25T23:24:30Z</dcterms:created>
  <dcterms:modified xsi:type="dcterms:W3CDTF">2017-05-01T22:48:27Z</dcterms:modified>
</cp:coreProperties>
</file>