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7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795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/ds/symlink/tps563208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871950" y="137900"/>
            <a:ext cx="7400100" cy="86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indent="457200" algn="ctr">
              <a:spcBef>
                <a:spcPts val="0"/>
              </a:spcBef>
              <a:buNone/>
            </a:pPr>
            <a:r>
              <a:rPr lang="en" sz="3600"/>
              <a:t>ECE 445: PoV Music Display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058500" y="3132150"/>
            <a:ext cx="3027000" cy="125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Group #8:</a:t>
            </a:r>
          </a:p>
          <a:p>
            <a:pPr lvl="0" algn="ctr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Adam Belkhadir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Alex Dutrow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John Tran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524" y="1143387"/>
            <a:ext cx="3156950" cy="175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155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Design - DC/DC Converter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9299"/>
            <a:ext cx="5379475" cy="332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6097425" y="1459250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5764825" y="1189300"/>
            <a:ext cx="3379200" cy="18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Inductor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3.3 μH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Voltage swing produces DC output with ripple</a:t>
            </a:r>
          </a:p>
        </p:txBody>
      </p:sp>
      <p:sp>
        <p:nvSpPr>
          <p:cNvPr id="132" name="Shape 132"/>
          <p:cNvSpPr/>
          <p:nvPr/>
        </p:nvSpPr>
        <p:spPr>
          <a:xfrm>
            <a:off x="1023525" y="2426075"/>
            <a:ext cx="990000" cy="951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 rot="-2501301">
            <a:off x="818640" y="2017615"/>
            <a:ext cx="286432" cy="448346"/>
          </a:xfrm>
          <a:prstGeom prst="downArrow">
            <a:avLst>
              <a:gd name="adj1" fmla="val 37875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1372287" y="4592650"/>
            <a:ext cx="3258300" cy="36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3. DC/DC converter schematic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155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Design - DC/DC Converter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6097425" y="1459250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975" y="833775"/>
            <a:ext cx="3328950" cy="39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783900" y="4738725"/>
            <a:ext cx="3329100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4. DC/DC converter PCB design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052535" y="4738725"/>
            <a:ext cx="2980200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5. DC/DC converter product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693" y="833775"/>
            <a:ext cx="2887882" cy="385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141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Verification - DC/DC Converter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48" y="778075"/>
            <a:ext cx="5762614" cy="368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568312" y="4529850"/>
            <a:ext cx="2798100" cy="40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6. Output voltage ringing</a:t>
            </a:r>
          </a:p>
        </p:txBody>
      </p:sp>
      <p:sp>
        <p:nvSpPr>
          <p:cNvPr id="152" name="Shape 152"/>
          <p:cNvSpPr/>
          <p:nvPr/>
        </p:nvSpPr>
        <p:spPr>
          <a:xfrm>
            <a:off x="4797825" y="3007975"/>
            <a:ext cx="1384500" cy="3096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 rot="5402212">
            <a:off x="652583" y="2126210"/>
            <a:ext cx="466200" cy="28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 rot="5402212">
            <a:off x="652583" y="3300435"/>
            <a:ext cx="466200" cy="28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797825" y="2698375"/>
            <a:ext cx="1384500" cy="3096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344245">
            <a:off x="2734284" y="1821886"/>
            <a:ext cx="466169" cy="2856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237075" y="1633600"/>
            <a:ext cx="1017900" cy="40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~500 mV</a:t>
            </a:r>
          </a:p>
        </p:txBody>
      </p:sp>
      <p:sp>
        <p:nvSpPr>
          <p:cNvPr id="158" name="Shape 158"/>
          <p:cNvSpPr/>
          <p:nvPr/>
        </p:nvSpPr>
        <p:spPr>
          <a:xfrm rot="2212">
            <a:off x="1822108" y="2924385"/>
            <a:ext cx="466200" cy="28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rot="-10797788">
            <a:off x="2770883" y="2924385"/>
            <a:ext cx="466200" cy="28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797812" y="2103375"/>
            <a:ext cx="1384500" cy="309600"/>
          </a:xfrm>
          <a:prstGeom prst="ellipse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5986550" y="909575"/>
            <a:ext cx="2688600" cy="14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Ringing resulted from poor filtering, components and chip itself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141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Verification - DC/DC Converter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602450" y="4529875"/>
            <a:ext cx="3010500" cy="40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7. Output voltage ripple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50" y="781224"/>
            <a:ext cx="5790300" cy="368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4859900" y="3261425"/>
            <a:ext cx="1237800" cy="34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 rot="5402212">
            <a:off x="2553908" y="1991660"/>
            <a:ext cx="466200" cy="28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Shape 171"/>
              <p:cNvSpPr txBox="1"/>
              <p:nvPr/>
            </p:nvSpPr>
            <p:spPr>
              <a:xfrm>
                <a:off x="6058125" y="879175"/>
                <a:ext cx="3010500" cy="124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dirty="0">
                        <a:solidFill>
                          <a:srgbClr val="FFFFFF"/>
                        </a:solidFill>
                      </a:rPr>
                      <m:t>Δ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rgbClr val="FFFFFF"/>
                        </a:solidFill>
                      </a:rPr>
                      <m:t>Y</m:t>
                    </m:r>
                    <m:r>
                      <m:rPr>
                        <m:nor/>
                      </m:rPr>
                      <a:rPr lang="en-US" sz="1800" b="0" i="0" dirty="0" smtClean="0">
                        <a:solidFill>
                          <a:srgbClr val="FFFFFF"/>
                        </a:solidFill>
                      </a:rPr>
                      <m:t>/(</m:t>
                    </m:r>
                    <m:f>
                      <m:fPr>
                        <m:ctrlPr>
                          <a:rPr lang="ar-AE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FFFFFF"/>
                    </a:solidFill>
                  </a:rPr>
                  <a:t>) * 100 = %Ripple</a:t>
                </a:r>
                <a:endParaRPr lang="ar-AE" sz="1800" dirty="0">
                  <a:solidFill>
                    <a:srgbClr val="FFFFFF"/>
                  </a:solidFill>
                </a:endParaRP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ar-AE" sz="1800" dirty="0">
                    <a:solidFill>
                      <a:srgbClr val="FFFFFF"/>
                    </a:solidFill>
                  </a:rPr>
                  <a:t>% </a:t>
                </a:r>
                <a:r>
                  <a:rPr lang="en-US" sz="1800" dirty="0">
                    <a:solidFill>
                      <a:srgbClr val="FFFFFF"/>
                    </a:solidFill>
                  </a:rPr>
                  <a:t>Ripple = .3655 %</a:t>
                </a:r>
                <a:endParaRPr lang="en" sz="1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71" name="Shape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125" y="879175"/>
                <a:ext cx="3010500" cy="1245300"/>
              </a:xfrm>
              <a:prstGeom prst="rect">
                <a:avLst/>
              </a:prstGeom>
              <a:blipFill>
                <a:blip r:embed="rId4"/>
                <a:stretch>
                  <a:fillRect l="-2024" r="-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Shape 172"/>
          <p:cNvSpPr/>
          <p:nvPr/>
        </p:nvSpPr>
        <p:spPr>
          <a:xfrm rot="-5397788">
            <a:off x="2553908" y="3233835"/>
            <a:ext cx="466200" cy="28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127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 - Audio Mixer Circuit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44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Combine left and right channels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Control the signal amplitude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850" y="988300"/>
            <a:ext cx="5010450" cy="35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4950375" y="4623600"/>
            <a:ext cx="27534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8. Audio mixer schematic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135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Design - Audio Mixer Circuit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44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Mixer Stage to combine the left and right channels 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Unity gain to prevent clipping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850" y="988300"/>
            <a:ext cx="5010450" cy="35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4712075" y="1152475"/>
            <a:ext cx="2974200" cy="169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89" name="Shape 189"/>
          <p:cNvSpPr txBox="1"/>
          <p:nvPr/>
        </p:nvSpPr>
        <p:spPr>
          <a:xfrm>
            <a:off x="4950375" y="4623600"/>
            <a:ext cx="27534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8. Audio mixer schematic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135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Design - Audio Mixer Circuit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44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Phase Recovery Stage to compensate for the first stage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1.5 gain to compensate for losses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850" y="988300"/>
            <a:ext cx="5010450" cy="35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3878625" y="2081100"/>
            <a:ext cx="2536200" cy="2367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4950375" y="4623600"/>
            <a:ext cx="27534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8. Audio mixer schematic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1511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Design - Audio Mixer Circuit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44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Virtual ground generation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Needed in order to operate circuit with 0 and 5V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850" y="988300"/>
            <a:ext cx="5010450" cy="35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6149050" y="2403500"/>
            <a:ext cx="2536200" cy="2367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4950375" y="4623600"/>
            <a:ext cx="27534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8. Audio mixer schematic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166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 - Passive Bias Network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078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Keep DC bias within ADC range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727" y="1017712"/>
            <a:ext cx="5015572" cy="34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5684050" y="2078025"/>
            <a:ext cx="1446300" cy="19245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4953250" y="4569475"/>
            <a:ext cx="29079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9. Passive bias schematic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166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Design - Audio PCB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538550" y="1538694"/>
            <a:ext cx="4363249" cy="2509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00" y="1606900"/>
            <a:ext cx="4218316" cy="237282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5343475" y="4047925"/>
            <a:ext cx="28605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11. Audio mixer PCB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81376" y="3979725"/>
            <a:ext cx="29757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10. Audio mixer product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0" y="248225"/>
            <a:ext cx="8520600" cy="64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3600"/>
              <a:t>Introduction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4913700" y="1532950"/>
            <a:ext cx="4191300" cy="212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Rotating LED display</a:t>
            </a:r>
          </a:p>
          <a:p>
            <a:pPr marL="457200" lvl="0" indent="-342900" algn="l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Audio taken into mixer</a:t>
            </a:r>
          </a:p>
          <a:p>
            <a:pPr marL="457200" lvl="0" indent="-342900" algn="l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Microcontroller used to process audio</a:t>
            </a:r>
          </a:p>
          <a:p>
            <a:pPr marL="457200" lvl="0" indent="-342900" algn="l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Processed audio displayed</a:t>
            </a:r>
          </a:p>
          <a:p>
            <a:pPr marL="457200" lvl="0" indent="-342900" algn="l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Hall Sensor used for timing and display synchronization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1302512" y="4490425"/>
            <a:ext cx="2669400" cy="3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1. PoV Music Visualizer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02143"/>
            <a:ext cx="4651022" cy="3488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242075" y="1820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Verification - Audio Circuit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65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Mixed L and R channels​</a:t>
            </a:r>
          </a:p>
          <a:p>
            <a:pPr lvl="0" rtl="0">
              <a:lnSpc>
                <a:spcPct val="15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​</a:t>
            </a:r>
          </a:p>
          <a:p>
            <a:pPr marL="457200" lvl="0" indent="-228600" rtl="0">
              <a:lnSpc>
                <a:spcPct val="15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Kept signal within ADC range​ with DC bias of 500 mV</a:t>
            </a:r>
          </a:p>
          <a:p>
            <a:pPr lvl="0" rtl="0">
              <a:lnSpc>
                <a:spcPct val="15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​</a:t>
            </a:r>
          </a:p>
          <a:p>
            <a:pPr marL="457200" lvl="0" indent="-228600" rtl="0">
              <a:lnSpc>
                <a:spcPct val="1552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Retained the original signal's P-P voltage of 1v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150" y="1152475"/>
            <a:ext cx="4938274" cy="316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8012675" y="2006075"/>
            <a:ext cx="1061400" cy="572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4999287" y="435495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Figure 12. Mixed Audio Waveform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1743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Hall Sensor Circuit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38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Biased to properly match Vcc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Used as a tachometer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Used for display synchronization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Resistor: 1 kΩ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C1: 10 pF</a:t>
            </a:r>
          </a:p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chemeClr val="dk1"/>
                </a:solidFill>
              </a:rPr>
              <a:t>C2: 10 pF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875" y="948137"/>
            <a:ext cx="3884426" cy="347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5397400" y="4422500"/>
            <a:ext cx="28398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13. Hall sensor schematic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64549" y="147730"/>
            <a:ext cx="6020400" cy="3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Hall Sensor PCB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474" y="1274449"/>
            <a:ext cx="2277925" cy="31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5205625" y="4385100"/>
            <a:ext cx="28674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15. Hall sensor PCB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030750" y="4385100"/>
            <a:ext cx="28674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14. Hall sensor product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625" y="1270790"/>
            <a:ext cx="2422241" cy="31143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50375" y="1743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 - MCU Board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31000" cy="358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Could not get PCB to work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Confirmed part placement and power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Broken MCU or improper design with no time or resources to change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904700" y="4001350"/>
            <a:ext cx="3172500" cy="4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Figure 16. Bootloader and MCU PCB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840" y="1498430"/>
            <a:ext cx="4449635" cy="25029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64549" y="147730"/>
            <a:ext cx="6020400" cy="3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Hardware Within Enclosure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5205625" y="4385100"/>
            <a:ext cx="28674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15. Hall sensor PCB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84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257575" y="158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Software - SPI Communication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2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Clock and Data to communicate to LEDs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8 MHz protocol ideal for PoV, FastLED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Easy to manipulate an output array</a:t>
            </a: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200" y="1152475"/>
            <a:ext cx="4454525" cy="348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5306762" y="4641675"/>
            <a:ext cx="27534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18. Neopixel LED strip [2]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1666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Software - PI controller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Shape 29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4767558" cy="34164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rPr lang="en" dirty="0">
                    <a:solidFill>
                      <a:srgbClr val="FFFFFF"/>
                    </a:solidFill>
                  </a:rPr>
                  <a:t>//PI Control Law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𝑃𝑊𝑀</m:t>
                      </m:r>
                      <m:r>
                        <a:rPr lang="en-US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𝑃𝑊𝑀</m:t>
                      </m:r>
                      <m:r>
                        <a:rPr lang="en-US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𝑅𝑃𝑀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𝑑𝑒𝑠𝑖𝑟𝑒𝑑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𝑅𝑃𝑀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𝑅𝑃𝑀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𝑑𝑒𝑠𝑖𝑟𝑒𝑑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𝑅𝑃𝑀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" dirty="0">
                  <a:solidFill>
                    <a:srgbClr val="FFFFFF"/>
                  </a:solidFill>
                </a:endParaRP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" dirty="0">
                    <a:solidFill>
                      <a:srgbClr val="FFFFFF"/>
                    </a:solidFill>
                  </a:rPr>
                  <a:t>//Integration approximation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" sz="1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95" name="Shape 29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4767558" cy="3416400"/>
              </a:xfrm>
              <a:prstGeom prst="rect">
                <a:avLst/>
              </a:prstGeom>
              <a:blipFill>
                <a:blip r:embed="rId3"/>
                <a:stretch>
                  <a:fillRect l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" name="Shape 296"/>
          <p:cNvSpPr txBox="1">
            <a:spLocks noGrp="1"/>
          </p:cNvSpPr>
          <p:nvPr>
            <p:ph type="body" idx="2"/>
          </p:nvPr>
        </p:nvSpPr>
        <p:spPr>
          <a:xfrm>
            <a:off x="5186050" y="1152475"/>
            <a:ext cx="364625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Implemented PI controller</a:t>
            </a:r>
            <a:endParaRPr lang="en" dirty="0">
              <a:solidFill>
                <a:srgbClr val="FFFFFF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{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//RPMdesired-RPM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error = ideal_tar - feedback;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//PI Controller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tar = tar + Kp*error + Ki*I_error_new;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//Integration calculation (Ik)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I_error_old = I_error_new;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I_error_new = error;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I_new = I_old +      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(I_error_new+I_error_old)/2*(1/Dt);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    I_old = I_new;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1666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Software - PI Controller Results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4050" y="1166275"/>
            <a:ext cx="30572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Steady state error	 within 1%​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Variable targetcontrol due to the PI controller.​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Safe range of motor speed due to additional thresholds within the code</a:t>
            </a:r>
          </a:p>
        </p:txBody>
      </p:sp>
      <p:pic>
        <p:nvPicPr>
          <p:cNvPr id="303" name="Shape 303" descr="hall sensor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375" y="1037900"/>
            <a:ext cx="5739300" cy="36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7715100" y="2541200"/>
            <a:ext cx="1117200" cy="506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4509125" y="4711050"/>
            <a:ext cx="29238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19. Hall sensor waveform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1588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Software - Audio FFT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00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Used available FFT Library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>
                <a:solidFill>
                  <a:srgbClr val="FFFFFF"/>
                </a:solidFill>
              </a:rPr>
              <a:t>Used a Hanning window to reduce spectral leakage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813" y="1245263"/>
            <a:ext cx="5223211" cy="32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4865425" y="4530200"/>
            <a:ext cx="30780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20. Hanning window example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143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Conclusion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Improvements / Modifications: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 dirty="0">
                <a:solidFill>
                  <a:srgbClr val="FFFFFF"/>
                </a:solidFill>
              </a:rPr>
              <a:t>Dampen sound from motor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 dirty="0">
                <a:solidFill>
                  <a:srgbClr val="FFFFFF"/>
                </a:solidFill>
              </a:rPr>
              <a:t>Reduce flashing by adding another magnet / Hall sensor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 dirty="0">
                <a:solidFill>
                  <a:srgbClr val="FFFFFF"/>
                </a:solidFill>
              </a:rPr>
              <a:t>Implement 1024 point FFT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 dirty="0">
                <a:solidFill>
                  <a:srgbClr val="FFFFFF"/>
                </a:solidFill>
              </a:rPr>
              <a:t>Design motor controller PCB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en" dirty="0">
                <a:solidFill>
                  <a:srgbClr val="FFFFFF"/>
                </a:solidFill>
              </a:rPr>
              <a:t>PID controller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In the end we learned quite a lot working on this project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69250"/>
            <a:ext cx="85206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Objective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340775"/>
            <a:ext cx="8520600" cy="148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To take in audio from any source via 3.5mm aux cable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To have plug and play accessibility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To create a fun and unique way to display audio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437850" y="2134800"/>
            <a:ext cx="8268300" cy="8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Thank you for this opportunity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 Cited: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[1] TI(2015).TPS56320x 4.5-V to 17-V Input, 3-A Synchronous Step-Down Voltage Regulator in SOT-23.  [Online].Available:</a:t>
            </a:r>
            <a:r>
              <a:rPr lang="en" sz="1500" u="sng">
                <a:solidFill>
                  <a:srgbClr val="FFFFFF"/>
                </a:solidFill>
                <a:hlinkClick r:id="rId3"/>
              </a:rPr>
              <a:t>http://www.ti.com/lit/ds/symlink/tps563208.pdf</a:t>
            </a:r>
            <a:r>
              <a:rPr lang="en" sz="1500">
                <a:solidFill>
                  <a:srgbClr val="FFFFFF"/>
                </a:solidFill>
              </a:rPr>
              <a:t> [Accessed: 23-Feb-2017].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500">
                <a:solidFill>
                  <a:srgbClr val="FFFFFF"/>
                </a:solidFill>
              </a:rPr>
              <a:t>[2] Adafruit(2017). Adafruit DotStar Digital LED Strip - Black 144 LED/m - One Meter - BLACK. [Online]. Avaliable:https://www.adafruit.com/product/2241 [Accessed: 1-Feb-2017]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166600"/>
            <a:ext cx="8520600" cy="70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Designed Hardware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Completed: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Audio Interface Circuit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Power Converter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Hall Sensor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Unfinished: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Microcontroller Board and programmer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158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Purchased Hardware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Motor + Motor Controller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Neopixel 144 LED/m Strip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Teensy 3.2 Microcontroller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2400">
                <a:solidFill>
                  <a:srgbClr val="FFFFFF"/>
                </a:solidFill>
              </a:rPr>
              <a:t>80W 12V DC power supply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155450"/>
            <a:ext cx="8520600" cy="65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 - Block Diagram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172050" y="4725850"/>
            <a:ext cx="2799900" cy="26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2. Original block diagram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37" y="924712"/>
            <a:ext cx="7172924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155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Design - DC/DC Converter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9299"/>
            <a:ext cx="5379475" cy="33251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097425" y="1459250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5691175" y="1189300"/>
            <a:ext cx="3379200" cy="15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Requirements: 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Convert 12V to 5V with +/- 1% ripple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Capable of outputting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1.8 - 2.0 A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372287" y="4592650"/>
            <a:ext cx="3258300" cy="36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3. DC/DC converter schematic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691175" y="2969675"/>
            <a:ext cx="4614600" cy="142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Chip Used: 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TPS563208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155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Design - DC/DC Converter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9299"/>
            <a:ext cx="5379475" cy="332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097425" y="1459250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Shape 107"/>
              <p:cNvSpPr txBox="1"/>
              <p:nvPr/>
            </p:nvSpPr>
            <p:spPr>
              <a:xfrm>
                <a:off x="5691175" y="1189300"/>
                <a:ext cx="3379200" cy="20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FFFFFF"/>
                    </a:solidFill>
                  </a:rPr>
                  <a:t>Reference voltage divider</a:t>
                </a:r>
              </a:p>
              <a:p>
                <a:pPr lvl="0">
                  <a:spcBef>
                    <a:spcPts val="0"/>
                  </a:spcBef>
                  <a:buNone/>
                </a:pPr>
                <a:endParaRPr lang="en-US" sz="1800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 lvl="0">
                  <a:spcBef>
                    <a:spcPts val="0"/>
                  </a:spcBef>
                  <a:buNone/>
                </a:pPr>
                <a:r>
                  <a:rPr lang="en-US" sz="1800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  -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768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∗(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FFFFFF"/>
                    </a:solidFill>
                  </a:rPr>
                  <a:t>) [1]</a:t>
                </a:r>
                <a:endParaRPr lang="ar-AE" sz="1800" dirty="0">
                  <a:solidFill>
                    <a:srgbClr val="FFFFFF"/>
                  </a:solidFill>
                </a:endParaRPr>
              </a:p>
              <a:p>
                <a:pPr lvl="0" rtl="0">
                  <a:spcBef>
                    <a:spcPts val="0"/>
                  </a:spcBef>
                  <a:buNone/>
                </a:pPr>
                <a:endParaRPr lang="ar-AE" sz="1800" dirty="0">
                  <a:solidFill>
                    <a:srgbClr val="FFFFFF"/>
                  </a:solidFill>
                </a:endParaRPr>
              </a:p>
              <a:p>
                <a:pPr marL="457200" lvl="0" indent="-342900" rtl="0">
                  <a:spcBef>
                    <a:spcPts val="0"/>
                  </a:spcBef>
                  <a:buClr>
                    <a:srgbClr val="FFFFFF"/>
                  </a:buClr>
                  <a:buSzPct val="100000"/>
                  <a:buChar char="-"/>
                </a:pPr>
                <a:r>
                  <a:rPr lang="en-US" sz="1800" dirty="0">
                    <a:solidFill>
                      <a:srgbClr val="FFFFFF"/>
                    </a:solidFill>
                  </a:rPr>
                  <a:t>R1 = 10 k</a:t>
                </a:r>
                <a:r>
                  <a:rPr lang="el-GR" sz="1800" dirty="0">
                    <a:solidFill>
                      <a:srgbClr val="FFFFFF"/>
                    </a:solidFill>
                  </a:rPr>
                  <a:t>Ω </a:t>
                </a:r>
              </a:p>
              <a:p>
                <a:pPr marL="457200" lvl="0" indent="-342900" rtl="0">
                  <a:spcBef>
                    <a:spcPts val="0"/>
                  </a:spcBef>
                  <a:buClr>
                    <a:srgbClr val="FFFFFF"/>
                  </a:buClr>
                  <a:buSzPct val="100000"/>
                  <a:buChar char="-"/>
                </a:pPr>
                <a:r>
                  <a:rPr lang="en-US" sz="1800" dirty="0">
                    <a:solidFill>
                      <a:srgbClr val="FFFFFF"/>
                    </a:solidFill>
                  </a:rPr>
                  <a:t>R2 = 47 k</a:t>
                </a:r>
                <a:r>
                  <a:rPr lang="el-GR" sz="1800" dirty="0">
                    <a:solidFill>
                      <a:srgbClr val="FFFFFF"/>
                    </a:solidFill>
                  </a:rPr>
                  <a:t>Ω</a:t>
                </a:r>
              </a:p>
              <a:p>
                <a:pPr lvl="0" indent="457200" rtl="0">
                  <a:spcBef>
                    <a:spcPts val="0"/>
                  </a:spcBef>
                  <a:buNone/>
                </a:pPr>
                <a:endParaRPr lang="el-GR" sz="1800" dirty="0">
                  <a:solidFill>
                    <a:srgbClr val="FFFFFF"/>
                  </a:solidFill>
                </a:endParaRPr>
              </a:p>
              <a:p>
                <a:pPr marL="457200" lvl="0" indent="-342900" rtl="0">
                  <a:spcBef>
                    <a:spcPts val="0"/>
                  </a:spcBef>
                  <a:buClr>
                    <a:srgbClr val="FFFFFF"/>
                  </a:buClr>
                  <a:buSzPct val="100000"/>
                  <a:buChar char="-"/>
                </a:pPr>
                <a:r>
                  <a:rPr lang="en-US" sz="1800" dirty="0">
                    <a:solidFill>
                      <a:srgbClr val="FFFFFF"/>
                    </a:solidFill>
                  </a:rPr>
                  <a:t>Vout = 4.38V</a:t>
                </a:r>
                <a:endParaRPr lang="en" sz="1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7" name="Shape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175" y="1189300"/>
                <a:ext cx="3379200" cy="2095200"/>
              </a:xfrm>
              <a:prstGeom prst="rect">
                <a:avLst/>
              </a:prstGeom>
              <a:blipFill>
                <a:blip r:embed="rId4"/>
                <a:stretch>
                  <a:fillRect l="-1625" b="-215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Shape 108"/>
          <p:cNvSpPr/>
          <p:nvPr/>
        </p:nvSpPr>
        <p:spPr>
          <a:xfrm>
            <a:off x="4086450" y="3230475"/>
            <a:ext cx="789000" cy="7425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 rot="2700000">
            <a:off x="4840684" y="2913862"/>
            <a:ext cx="286378" cy="448447"/>
          </a:xfrm>
          <a:prstGeom prst="downArrow">
            <a:avLst>
              <a:gd name="adj1" fmla="val 37875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1372287" y="4592650"/>
            <a:ext cx="3258300" cy="36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3. DC/DC converter schematic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155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Design - DC/DC Converter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9299"/>
            <a:ext cx="5379475" cy="332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097425" y="1459250"/>
            <a:ext cx="4455000" cy="5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5764825" y="1189300"/>
            <a:ext cx="3379200" cy="18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Input &amp; Output Capacitors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C1 = 22 μF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C2 = 44 μF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800">
                <a:solidFill>
                  <a:srgbClr val="FFFFFF"/>
                </a:solidFill>
              </a:rPr>
              <a:t>Filters signal</a:t>
            </a:r>
          </a:p>
        </p:txBody>
      </p:sp>
      <p:sp>
        <p:nvSpPr>
          <p:cNvPr id="119" name="Shape 119"/>
          <p:cNvSpPr/>
          <p:nvPr/>
        </p:nvSpPr>
        <p:spPr>
          <a:xfrm>
            <a:off x="590396" y="2874669"/>
            <a:ext cx="533699" cy="502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088596" y="3421519"/>
            <a:ext cx="533700" cy="502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7568261">
            <a:off x="2744591" y="3795642"/>
            <a:ext cx="286403" cy="448474"/>
          </a:xfrm>
          <a:prstGeom prst="downArrow">
            <a:avLst>
              <a:gd name="adj1" fmla="val 37875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2309463">
            <a:off x="1087192" y="2347550"/>
            <a:ext cx="286314" cy="448377"/>
          </a:xfrm>
          <a:prstGeom prst="downArrow">
            <a:avLst>
              <a:gd name="adj1" fmla="val 37875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1372287" y="4592650"/>
            <a:ext cx="3258300" cy="36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Figure 3. DC/DC converter schematic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979</Words>
  <Application>Microsoft Office PowerPoint</Application>
  <PresentationFormat>On-screen Show (16:9)</PresentationFormat>
  <Paragraphs>181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Cambria Math</vt:lpstr>
      <vt:lpstr>simple-dark-2</vt:lpstr>
      <vt:lpstr>ECE 445: PoV Music Display</vt:lpstr>
      <vt:lpstr>Introduction</vt:lpstr>
      <vt:lpstr>Objective</vt:lpstr>
      <vt:lpstr>Designed Hardware</vt:lpstr>
      <vt:lpstr>Purchased Hardware</vt:lpstr>
      <vt:lpstr>Design - Block Diagram</vt:lpstr>
      <vt:lpstr>Design - DC/DC Converter</vt:lpstr>
      <vt:lpstr>Design - DC/DC Converter</vt:lpstr>
      <vt:lpstr>Design - DC/DC Converter</vt:lpstr>
      <vt:lpstr>Design - DC/DC Converter</vt:lpstr>
      <vt:lpstr>Design - DC/DC Converter</vt:lpstr>
      <vt:lpstr>Verification - DC/DC Converter</vt:lpstr>
      <vt:lpstr>Verification - DC/DC Converter</vt:lpstr>
      <vt:lpstr>Design - Audio Mixer Circuit</vt:lpstr>
      <vt:lpstr>Design - Audio Mixer Circuit</vt:lpstr>
      <vt:lpstr>Design - Audio Mixer Circuit</vt:lpstr>
      <vt:lpstr>Design - Audio Mixer Circuit</vt:lpstr>
      <vt:lpstr>Design - Passive Bias Network</vt:lpstr>
      <vt:lpstr>Design - Audio PCB</vt:lpstr>
      <vt:lpstr>Verification - Audio Circuit</vt:lpstr>
      <vt:lpstr>Hall Sensor Circuit</vt:lpstr>
      <vt:lpstr>Hall Sensor PCB</vt:lpstr>
      <vt:lpstr>Design - MCU Board</vt:lpstr>
      <vt:lpstr>Hardware Within Enclosure</vt:lpstr>
      <vt:lpstr>Software - SPI Communication</vt:lpstr>
      <vt:lpstr>Software - PI controller</vt:lpstr>
      <vt:lpstr>Software - PI Controller Results</vt:lpstr>
      <vt:lpstr>Software - Audio FFT</vt:lpstr>
      <vt:lpstr>Conclusion</vt:lpstr>
      <vt:lpstr>PowerPoint Presentation</vt:lpstr>
      <vt:lpstr>Sources Cited: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445: PoV Music Display</dc:title>
  <dc:creator>John Tran</dc:creator>
  <cp:lastModifiedBy>Adam Belkhadir</cp:lastModifiedBy>
  <cp:revision>4</cp:revision>
  <dcterms:modified xsi:type="dcterms:W3CDTF">2017-05-02T05:32:48Z</dcterms:modified>
</cp:coreProperties>
</file>