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6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7772400" cx="10363200"/>
  <p:notesSz cx="6858000" cy="9144000"/>
  <p:embeddedFontLst>
    <p:embeddedFont>
      <p:font typeface="Arial Narrow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264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264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ArialNarrow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alNarrow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alNarrow-boldItalic.fntdata"/><Relationship Id="rId30" Type="http://schemas.openxmlformats.org/officeDocument/2006/relationships/font" Target="fonts/ArialNarrow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29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163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ECE_handoutmaster.eps" id="7" name="Google Shape;7;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87" y="8450729"/>
            <a:ext cx="6858000" cy="7059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a43394c1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(actual image)</a:t>
            </a:r>
            <a:endParaRPr/>
          </a:p>
        </p:txBody>
      </p:sp>
      <p:sp>
        <p:nvSpPr>
          <p:cNvPr id="121" name="Google Shape;121;g4a43394c1b_0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a43394c1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Adam</a:t>
            </a:r>
            <a:endParaRPr/>
          </a:p>
        </p:txBody>
      </p:sp>
      <p:sp>
        <p:nvSpPr>
          <p:cNvPr id="129" name="Google Shape;129;g4a43394c1b_0_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a43394c1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Adam</a:t>
            </a:r>
            <a:endParaRPr/>
          </a:p>
        </p:txBody>
      </p:sp>
      <p:sp>
        <p:nvSpPr>
          <p:cNvPr id="135" name="Google Shape;135;g4a43394c1b_0_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a521f46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Adam</a:t>
            </a:r>
            <a:endParaRPr/>
          </a:p>
        </p:txBody>
      </p:sp>
      <p:sp>
        <p:nvSpPr>
          <p:cNvPr id="142" name="Google Shape;142;g4a521f46cf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a521f46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Derek</a:t>
            </a:r>
            <a:endParaRPr/>
          </a:p>
        </p:txBody>
      </p:sp>
      <p:sp>
        <p:nvSpPr>
          <p:cNvPr id="149" name="Google Shape;149;g4a521f46c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a43394c1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Derek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4a43394c1b_0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a521f46cf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a521f46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Tommy</a:t>
            </a:r>
            <a:endParaRPr/>
          </a:p>
        </p:txBody>
      </p:sp>
      <p:sp>
        <p:nvSpPr>
          <p:cNvPr id="166" name="Google Shape;166;g4a521f46cf_0_1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a43394c1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Derek</a:t>
            </a:r>
            <a:endParaRPr/>
          </a:p>
        </p:txBody>
      </p:sp>
      <p:sp>
        <p:nvSpPr>
          <p:cNvPr id="177" name="Google Shape;177;g4a43394c1b_0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a43394c1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Adam</a:t>
            </a:r>
            <a:endParaRPr/>
          </a:p>
        </p:txBody>
      </p:sp>
      <p:sp>
        <p:nvSpPr>
          <p:cNvPr id="188" name="Google Shape;188;g4a43394c1b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a43394c1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Adam</a:t>
            </a:r>
            <a:endParaRPr/>
          </a:p>
        </p:txBody>
      </p:sp>
      <p:sp>
        <p:nvSpPr>
          <p:cNvPr id="194" name="Google Shape;194;g4a43394c1b_0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Tommy</a:t>
            </a:r>
            <a:endParaRPr/>
          </a:p>
        </p:txBody>
      </p:sp>
      <p:sp>
        <p:nvSpPr>
          <p:cNvPr id="65" name="Google Shape;6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a43394c1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Derek</a:t>
            </a:r>
            <a:endParaRPr/>
          </a:p>
        </p:txBody>
      </p:sp>
      <p:sp>
        <p:nvSpPr>
          <p:cNvPr id="200" name="Google Shape;200;g4a43394c1b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a43394c1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Tommy</a:t>
            </a:r>
            <a:endParaRPr/>
          </a:p>
        </p:txBody>
      </p:sp>
      <p:sp>
        <p:nvSpPr>
          <p:cNvPr id="206" name="Google Shape;206;g4a43394c1b_0_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a43394c1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Derek</a:t>
            </a:r>
            <a:endParaRPr/>
          </a:p>
        </p:txBody>
      </p:sp>
      <p:sp>
        <p:nvSpPr>
          <p:cNvPr id="71" name="Google Shape;71;g4a43394c1b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a43394c1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Adam</a:t>
            </a:r>
            <a:endParaRPr/>
          </a:p>
        </p:txBody>
      </p:sp>
      <p:sp>
        <p:nvSpPr>
          <p:cNvPr id="77" name="Google Shape;77;g4a43394c1b_0_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a43394c1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Derek</a:t>
            </a:r>
            <a:endParaRPr/>
          </a:p>
        </p:txBody>
      </p:sp>
      <p:sp>
        <p:nvSpPr>
          <p:cNvPr id="86" name="Google Shape;86;g4a43394c1b_0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a43394c1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Tommy</a:t>
            </a:r>
            <a:endParaRPr/>
          </a:p>
        </p:txBody>
      </p:sp>
      <p:sp>
        <p:nvSpPr>
          <p:cNvPr id="92" name="Google Shape;92;g4a43394c1b_0_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a394c30d2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a394c30d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Tommy</a:t>
            </a:r>
            <a:endParaRPr/>
          </a:p>
        </p:txBody>
      </p:sp>
      <p:sp>
        <p:nvSpPr>
          <p:cNvPr id="100" name="Google Shape;100;g4a394c30d2_0_3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a43394c1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Tommy</a:t>
            </a:r>
            <a:endParaRPr/>
          </a:p>
        </p:txBody>
      </p:sp>
      <p:sp>
        <p:nvSpPr>
          <p:cNvPr id="107" name="Google Shape;107;g4a43394c1b_0_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a43394c1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Adam</a:t>
            </a:r>
            <a:endParaRPr/>
          </a:p>
        </p:txBody>
      </p:sp>
      <p:sp>
        <p:nvSpPr>
          <p:cNvPr id="114" name="Google Shape;114;g4a43394c1b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w/ Text">
  <p:cSld name="Cover Slide w/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" type="body"/>
          </p:nvPr>
        </p:nvSpPr>
        <p:spPr>
          <a:xfrm>
            <a:off x="457971" y="619125"/>
            <a:ext cx="9552304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2" type="body"/>
          </p:nvPr>
        </p:nvSpPr>
        <p:spPr>
          <a:xfrm>
            <a:off x="457971" y="1570071"/>
            <a:ext cx="9552304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40"/>
              </a:spcBef>
              <a:spcAft>
                <a:spcPts val="0"/>
              </a:spcAft>
              <a:buClr>
                <a:srgbClr val="E84A27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3" type="body"/>
          </p:nvPr>
        </p:nvSpPr>
        <p:spPr>
          <a:xfrm>
            <a:off x="457971" y="1860825"/>
            <a:ext cx="9552304" cy="301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rgbClr val="E84A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ullets">
  <p:cSld name="Title and 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969" y="1633220"/>
            <a:ext cx="9525770" cy="5082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136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Char char="▪"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rgbClr val="13294B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rgbClr val="13294B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Title and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57969" y="1628416"/>
            <a:ext cx="9473430" cy="5077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Text and Media">
  <p:cSld name="Title with Text and Media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843376" y="1608096"/>
            <a:ext cx="3052220" cy="5067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57970" y="1628416"/>
            <a:ext cx="6136794" cy="50467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3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de-by-side Text">
  <p:cSld name="Side-by-side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7971" y="1628416"/>
            <a:ext cx="4608484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5223474" y="1628416"/>
            <a:ext cx="4608484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Media">
  <p:cSld name="Title and Media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" type="body"/>
          </p:nvPr>
        </p:nvSpPr>
        <p:spPr>
          <a:xfrm>
            <a:off x="457970" y="1608096"/>
            <a:ext cx="9437625" cy="5097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42958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2834640"/>
            <a:ext cx="10363200" cy="2038696"/>
          </a:xfrm>
          <a:prstGeom prst="rect">
            <a:avLst/>
          </a:prstGeom>
          <a:solidFill>
            <a:srgbClr val="13294B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57969" y="2977965"/>
            <a:ext cx="947343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457969" y="3833136"/>
            <a:ext cx="9473430" cy="7185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Arial"/>
              <a:buNone/>
              <a:defRPr b="0" i="1" sz="359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9.jpg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8.jpg"/><Relationship Id="rId6" Type="http://schemas.openxmlformats.org/officeDocument/2006/relationships/image" Target="../media/image3.png"/><Relationship Id="rId7" Type="http://schemas.openxmlformats.org/officeDocument/2006/relationships/slideLayout" Target="../slideLayouts/slideLayout1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" y="5111280"/>
            <a:ext cx="10363198" cy="2673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9825" y="5528610"/>
            <a:ext cx="10353376" cy="2256549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196"/>
          <a:stretch/>
        </p:blipFill>
        <p:spPr>
          <a:xfrm>
            <a:off x="-2940" y="3290596"/>
            <a:ext cx="2608873" cy="177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5933" y="3289109"/>
            <a:ext cx="2608873" cy="177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3698" y="3289109"/>
            <a:ext cx="2608873" cy="177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4327" y="3291127"/>
            <a:ext cx="2608873" cy="177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167" y="6388907"/>
            <a:ext cx="4202606" cy="9706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7118190"/>
            <a:ext cx="10363200" cy="654210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1">
            <a:alphaModFix/>
          </a:blip>
          <a:srcRect b="75362" l="0" r="0" t="0"/>
          <a:stretch/>
        </p:blipFill>
        <p:spPr>
          <a:xfrm>
            <a:off x="-1" y="7020570"/>
            <a:ext cx="10363201" cy="25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7472" y="7361422"/>
            <a:ext cx="1691357" cy="17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 b="63560" l="0" r="92703" t="0"/>
          <a:stretch/>
        </p:blipFill>
        <p:spPr>
          <a:xfrm>
            <a:off x="464947" y="7237049"/>
            <a:ext cx="364557" cy="42045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3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9.jpg"/><Relationship Id="rId5" Type="http://schemas.openxmlformats.org/officeDocument/2006/relationships/image" Target="../media/image2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g"/><Relationship Id="rId4" Type="http://schemas.openxmlformats.org/officeDocument/2006/relationships/image" Target="../media/image11.png"/><Relationship Id="rId5" Type="http://schemas.openxmlformats.org/officeDocument/2006/relationships/image" Target="../media/image2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457971" y="619125"/>
            <a:ext cx="9552304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Self Adjusting Rear View Mirror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457971" y="1570071"/>
            <a:ext cx="9552304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700"/>
              <a:buFont typeface="Arial"/>
              <a:buNone/>
            </a:pPr>
            <a:r>
              <a:rPr lang="en-US"/>
              <a:t>Adam Magier, Derek Wood, Tommy Jarosz</a:t>
            </a:r>
            <a:endParaRPr b="0" i="0" sz="1700" u="none" cap="none" strike="noStrike">
              <a:solidFill>
                <a:srgbClr val="E84A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457971" y="1860825"/>
            <a:ext cx="9552304" cy="301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200"/>
              <a:buFont typeface="Arial"/>
              <a:buNone/>
            </a:pPr>
            <a:r>
              <a:rPr lang="en-US"/>
              <a:t>Fall 2018</a:t>
            </a:r>
            <a:endParaRPr b="0" i="0" sz="1200" u="none" cap="none" strike="noStrike">
              <a:solidFill>
                <a:srgbClr val="E84A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457975" y="1633225"/>
            <a:ext cx="93549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Can communicate with CPU to accurately control mirror orientation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Can convert 12V to 3.3V for motors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Can appropriately step the motors as necessary</a:t>
            </a:r>
            <a:endParaRPr/>
          </a:p>
        </p:txBody>
      </p:sp>
      <p:sp>
        <p:nvSpPr>
          <p:cNvPr id="124" name="Google Shape;124;p20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Hardware/Circuitry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75" y="4437275"/>
            <a:ext cx="4539070" cy="257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4">
            <a:alphaModFix/>
          </a:blip>
          <a:srcRect b="8599" l="4841" r="19869" t="25101"/>
          <a:stretch/>
        </p:blipFill>
        <p:spPr>
          <a:xfrm>
            <a:off x="5181600" y="4437275"/>
            <a:ext cx="4967433" cy="2573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374" y="526725"/>
            <a:ext cx="8684457" cy="61891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444894" y="605413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Schematic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457975" y="1633225"/>
            <a:ext cx="52647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Char char="▪"/>
            </a:pPr>
            <a:r>
              <a:rPr lang="en-US"/>
              <a:t>Can rotate along all three axes of rotation to adjust mirror orientation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Can hold up weight of entire mechanism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Adjustable by hand without breaking system entirely</a:t>
            </a:r>
            <a:endParaRPr/>
          </a:p>
        </p:txBody>
      </p:sp>
      <p:sp>
        <p:nvSpPr>
          <p:cNvPr id="138" name="Google Shape;138;p22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Mount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4000" y="934856"/>
            <a:ext cx="4335727" cy="578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457975" y="1633225"/>
            <a:ext cx="52647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Must be capable of sending out pulses according to MCU input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Must provide enough current to run motor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Must be capable of moving the motor by one step at a time</a:t>
            </a:r>
            <a:endParaRPr/>
          </a:p>
        </p:txBody>
      </p:sp>
      <p:sp>
        <p:nvSpPr>
          <p:cNvPr id="145" name="Google Shape;145;p23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Motor Driver	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b="0" l="2153" r="45580" t="0"/>
          <a:stretch/>
        </p:blipFill>
        <p:spPr>
          <a:xfrm>
            <a:off x="5722684" y="1344900"/>
            <a:ext cx="4553965" cy="50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457975" y="1633225"/>
            <a:ext cx="52647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Char char="▪"/>
            </a:pPr>
            <a:r>
              <a:rPr lang="en-US"/>
              <a:t>Motors provide movement along all three axes of rotation</a:t>
            </a:r>
            <a:endParaRPr/>
          </a:p>
          <a:p>
            <a:pPr indent="-457136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Limit switches provide an absolute point of reference for the motors</a:t>
            </a:r>
            <a:endParaRPr/>
          </a:p>
        </p:txBody>
      </p:sp>
      <p:sp>
        <p:nvSpPr>
          <p:cNvPr id="152" name="Google Shape;152;p24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Motors/Limit Switches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19419" r="0" t="11723"/>
          <a:stretch/>
        </p:blipFill>
        <p:spPr>
          <a:xfrm>
            <a:off x="6869525" y="223675"/>
            <a:ext cx="3493675" cy="382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9522" y="4680925"/>
            <a:ext cx="1515350" cy="15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457972" y="1633225"/>
            <a:ext cx="54936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Char char="▪"/>
            </a:pPr>
            <a:r>
              <a:rPr lang="en-US"/>
              <a:t>Motors will rotate mount until switches come into contact with mount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Absolute point of reference for software </a:t>
            </a:r>
            <a:endParaRPr/>
          </a:p>
        </p:txBody>
      </p:sp>
      <p:sp>
        <p:nvSpPr>
          <p:cNvPr id="160" name="Google Shape;160;p25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Motors/Limit Switches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325" y="4511499"/>
            <a:ext cx="4527051" cy="254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975" y="4511500"/>
            <a:ext cx="4527051" cy="2546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457975" y="1082150"/>
            <a:ext cx="9473400" cy="50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Holds mirror, status LED, IR LEDs, </a:t>
            </a:r>
            <a:r>
              <a:rPr lang="en-US"/>
              <a:t>cali</a:t>
            </a:r>
            <a:r>
              <a:rPr lang="en-US"/>
              <a:t>bration button</a:t>
            </a:r>
            <a:endParaRPr/>
          </a:p>
        </p:txBody>
      </p:sp>
      <p:sp>
        <p:nvSpPr>
          <p:cNvPr id="169" name="Google Shape;169;p26"/>
          <p:cNvSpPr txBox="1"/>
          <p:nvPr>
            <p:ph idx="2" type="body"/>
          </p:nvPr>
        </p:nvSpPr>
        <p:spPr>
          <a:xfrm>
            <a:off x="457969" y="460131"/>
            <a:ext cx="94734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Mirror Mount</a:t>
            </a:r>
            <a:endParaRPr/>
          </a:p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 b="8725" l="9223" r="4658" t="20562"/>
          <a:stretch/>
        </p:blipFill>
        <p:spPr>
          <a:xfrm>
            <a:off x="1347038" y="2441100"/>
            <a:ext cx="7669120" cy="354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/>
          <p:nvPr/>
        </p:nvSpPr>
        <p:spPr>
          <a:xfrm>
            <a:off x="3980725" y="5982975"/>
            <a:ext cx="2427900" cy="1005000"/>
          </a:xfrm>
          <a:prstGeom prst="upArrowCallout">
            <a:avLst>
              <a:gd fmla="val 26288" name="adj1"/>
              <a:gd fmla="val 44079" name="adj2"/>
              <a:gd fmla="val 23198" name="adj3"/>
              <a:gd fmla="val 52052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13294B"/>
                </a:solidFill>
              </a:rPr>
              <a:t>IR LEDs</a:t>
            </a:r>
            <a:endParaRPr sz="3000"/>
          </a:p>
        </p:txBody>
      </p:sp>
      <p:sp>
        <p:nvSpPr>
          <p:cNvPr id="173" name="Google Shape;173;p26"/>
          <p:cNvSpPr/>
          <p:nvPr/>
        </p:nvSpPr>
        <p:spPr>
          <a:xfrm>
            <a:off x="7175575" y="5982975"/>
            <a:ext cx="2427900" cy="1005000"/>
          </a:xfrm>
          <a:prstGeom prst="upArrowCallout">
            <a:avLst>
              <a:gd fmla="val 26288" name="adj1"/>
              <a:gd fmla="val 44079" name="adj2"/>
              <a:gd fmla="val 23198" name="adj3"/>
              <a:gd fmla="val 52052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3294B"/>
                </a:solidFill>
              </a:rPr>
              <a:t>Status LED</a:t>
            </a:r>
            <a:endParaRPr sz="3000">
              <a:solidFill>
                <a:srgbClr val="13294B"/>
              </a:solidFill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457975" y="5982975"/>
            <a:ext cx="2427900" cy="1005000"/>
          </a:xfrm>
          <a:prstGeom prst="upArrowCallout">
            <a:avLst>
              <a:gd fmla="val 26288" name="adj1"/>
              <a:gd fmla="val 44079" name="adj2"/>
              <a:gd fmla="val 23198" name="adj3"/>
              <a:gd fmla="val 52052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Button</a:t>
            </a:r>
            <a:endParaRPr sz="3000">
              <a:solidFill>
                <a:srgbClr val="13294B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457974" y="1633225"/>
            <a:ext cx="44076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Char char="▪"/>
            </a:pPr>
            <a:r>
              <a:rPr lang="en-US"/>
              <a:t>20nm Germanium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Durable, slightly duller than Silver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Layer is reflective, with enough transmittance for IR camera functionality</a:t>
            </a:r>
            <a:endParaRPr/>
          </a:p>
        </p:txBody>
      </p:sp>
      <p:sp>
        <p:nvSpPr>
          <p:cNvPr id="180" name="Google Shape;180;p27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Mirror	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1800" y="-1"/>
            <a:ext cx="2581150" cy="297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 rotWithShape="1">
          <a:blip r:embed="rId4">
            <a:alphaModFix/>
          </a:blip>
          <a:srcRect b="0" l="0" r="21862" t="0"/>
          <a:stretch/>
        </p:blipFill>
        <p:spPr>
          <a:xfrm>
            <a:off x="7601800" y="2974235"/>
            <a:ext cx="2761403" cy="202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 rotWithShape="1">
          <a:blip r:embed="rId5">
            <a:alphaModFix/>
          </a:blip>
          <a:srcRect b="0" l="0" r="23792" t="0"/>
          <a:stretch/>
        </p:blipFill>
        <p:spPr>
          <a:xfrm>
            <a:off x="4810850" y="2908379"/>
            <a:ext cx="2790948" cy="210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 rotWithShape="1">
          <a:blip r:embed="rId6">
            <a:alphaModFix/>
          </a:blip>
          <a:srcRect b="0" l="0" r="22203" t="0"/>
          <a:stretch/>
        </p:blipFill>
        <p:spPr>
          <a:xfrm>
            <a:off x="4810847" y="5003275"/>
            <a:ext cx="2790960" cy="205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 rotWithShape="1">
          <a:blip r:embed="rId7">
            <a:alphaModFix/>
          </a:blip>
          <a:srcRect b="0" l="0" r="23029" t="0"/>
          <a:stretch/>
        </p:blipFill>
        <p:spPr>
          <a:xfrm>
            <a:off x="7601795" y="5011050"/>
            <a:ext cx="2761403" cy="205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400"/>
              <a:buFont typeface="Arial"/>
              <a:buChar char="▪"/>
            </a:pPr>
            <a:r>
              <a:rPr lang="en-US" sz="3400"/>
              <a:t>3D printed mounting mechanism had expected rotational behavior</a:t>
            </a:r>
            <a:endParaRPr sz="3400"/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SzPts val="3400"/>
              <a:buChar char="▪"/>
            </a:pPr>
            <a:r>
              <a:rPr lang="en-US" sz="3400"/>
              <a:t>Face tracking software could successfully detect faces and eyes</a:t>
            </a:r>
            <a:endParaRPr sz="3400"/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SzPts val="3400"/>
              <a:buChar char="▪"/>
            </a:pPr>
            <a:r>
              <a:rPr lang="en-US" sz="3400"/>
              <a:t>Driver circuits functioned as expected</a:t>
            </a:r>
            <a:endParaRPr sz="3400"/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SzPts val="3400"/>
              <a:buChar char="▪"/>
            </a:pPr>
            <a:r>
              <a:rPr lang="en-US" sz="3400"/>
              <a:t>Communication between CPU and MCU functioned as expected</a:t>
            </a:r>
            <a:endParaRPr sz="3400"/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SzPts val="3400"/>
              <a:buChar char="▪"/>
            </a:pPr>
            <a:r>
              <a:rPr lang="en-US" sz="3400"/>
              <a:t>Mirror material had acceptable visibility</a:t>
            </a:r>
            <a:endParaRPr sz="3400"/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SzPts val="3400"/>
              <a:buChar char="▪"/>
            </a:pPr>
            <a:r>
              <a:rPr lang="en-US" sz="3400"/>
              <a:t>Mounting mechanism can make proper adjustments</a:t>
            </a:r>
            <a:endParaRPr sz="3400"/>
          </a:p>
        </p:txBody>
      </p:sp>
      <p:sp>
        <p:nvSpPr>
          <p:cNvPr id="191" name="Google Shape;191;p28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Successes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Char char="▪"/>
            </a:pPr>
            <a:r>
              <a:rPr lang="en-US"/>
              <a:t>MCU circuit never quite worked</a:t>
            </a:r>
            <a:endParaRPr/>
          </a:p>
          <a:p>
            <a:pPr indent="-425386" lvl="1" marL="914400" marR="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Issues with stock bootloader and programming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Stepper motors not stable enough</a:t>
            </a:r>
            <a:endParaRPr/>
          </a:p>
          <a:p>
            <a:pPr indent="-425386" lvl="1" marL="914400" marR="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Lack of D-shaft on motor prevented stable connections on mechanism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Power circuit couldn’t sustain load</a:t>
            </a:r>
            <a:endParaRPr/>
          </a:p>
          <a:p>
            <a:pPr indent="-425386" lvl="1" marL="914400" marR="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IC couldn’t dissipate enough power despite datasheet ratings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Face tracking a tad slow</a:t>
            </a:r>
            <a:endParaRPr/>
          </a:p>
          <a:p>
            <a:pPr indent="-425386" lvl="1" marL="914400" marR="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Lack of computational power on CPU</a:t>
            </a:r>
            <a:endParaRPr/>
          </a:p>
        </p:txBody>
      </p:sp>
      <p:sp>
        <p:nvSpPr>
          <p:cNvPr id="197" name="Google Shape;197;p29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Failures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457969" y="1633220"/>
            <a:ext cx="9525770" cy="5082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facial recognition and 3-axis motor control to create a hands-free self-adjusting mirror.</a:t>
            </a:r>
            <a:endParaRPr/>
          </a:p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457969" y="635281"/>
            <a:ext cx="947343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Introduction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Acquire higher torque motors with D-shaft style shafts.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Construct mounting mechanism out of a more rigid material.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Debug onboard CPU and Voltage Regulator circuitry for full on-chip functionality.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Add rotary encoders for closed loop control of motors.</a:t>
            </a:r>
            <a:endParaRPr/>
          </a:p>
        </p:txBody>
      </p:sp>
      <p:sp>
        <p:nvSpPr>
          <p:cNvPr id="203" name="Google Shape;203;p30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Further Hardware Improvements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Characterize pixel-to-angle location, synching up motors to the camera.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Improve functional Arduino to RasPi communications.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Select appropriate values for determining when the mirror should and should not adjust.</a:t>
            </a:r>
            <a:endParaRPr/>
          </a:p>
        </p:txBody>
      </p:sp>
      <p:sp>
        <p:nvSpPr>
          <p:cNvPr id="209" name="Google Shape;209;p31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Further Software Improvements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Char char="▪"/>
            </a:pPr>
            <a:r>
              <a:rPr lang="en-US"/>
              <a:t>Devise a system to increase visibility through rear view window for a driver while </a:t>
            </a:r>
            <a:r>
              <a:rPr lang="en-US"/>
              <a:t>simultaneously</a:t>
            </a:r>
            <a:r>
              <a:rPr lang="en-US"/>
              <a:t> decreasing driver distraction.</a:t>
            </a:r>
            <a:endParaRPr b="0" i="0" sz="3599" u="none" cap="none" strike="noStrike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Objective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457975" y="1633225"/>
            <a:ext cx="56886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Char char="▪"/>
            </a:pPr>
            <a:r>
              <a:rPr lang="en-US"/>
              <a:t>Face tracking software designed to track eyes (even with sunglasses).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Mounting mechanism capable of rotating along all three axes of rotation.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Circuit board with power regulation, stepper motor drivers, and MCU.</a:t>
            </a:r>
            <a:endParaRPr/>
          </a:p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Overview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3">
            <a:alphaModFix/>
          </a:blip>
          <a:srcRect b="27808" l="0" r="0" t="37620"/>
          <a:stretch/>
        </p:blipFill>
        <p:spPr>
          <a:xfrm>
            <a:off x="6224025" y="4912700"/>
            <a:ext cx="3911825" cy="180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4">
            <a:alphaModFix/>
          </a:blip>
          <a:srcRect b="9465" l="0" r="0" t="1905"/>
          <a:stretch/>
        </p:blipFill>
        <p:spPr>
          <a:xfrm>
            <a:off x="6224025" y="2397825"/>
            <a:ext cx="3911824" cy="251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5">
            <a:alphaModFix/>
          </a:blip>
          <a:srcRect b="2889" l="0" r="0" t="60720"/>
          <a:stretch/>
        </p:blipFill>
        <p:spPr>
          <a:xfrm>
            <a:off x="6224025" y="499800"/>
            <a:ext cx="3911825" cy="18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Block Diagram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975" y="1362175"/>
            <a:ext cx="7671250" cy="564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Eye detection is used to 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determine driver eye position.</a:t>
            </a:r>
            <a:endParaRPr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Facial recognition was </a:t>
            </a:r>
            <a:endParaRPr sz="24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implemented in TensorFlow; Eye </a:t>
            </a:r>
            <a:endParaRPr sz="24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detection was implemented in </a:t>
            </a:r>
            <a:endParaRPr sz="24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OpenCV.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To meet the time requirement of 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processing 1 image per second, 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images were scaled down and 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processed in batches.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Factors like driver head size and 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Position are used to assure that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Only the driver’s eyes are being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tracked.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95" name="Google Shape;95;p16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Software: Eye Detection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827" y="1611075"/>
            <a:ext cx="4400600" cy="488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Software: Eye Detection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237" y="1454574"/>
            <a:ext cx="7744723" cy="538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457969" y="1633220"/>
            <a:ext cx="95259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Given the current orientation of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 mirror and the direction of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 driver’s eyes, the orientation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and position of the rear window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can be computed.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Given the orientation and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position of the rear window, and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 direction to the driver’s eyes,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a ‘desired’ mirror orientation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can be computed.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/>
              <a:t>Thus, our software control logic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has 2 major processes: setting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window location and tracking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eye location.</a:t>
            </a:r>
            <a:endParaRPr sz="2200"/>
          </a:p>
          <a:p>
            <a:pPr indent="-153440" lvl="0" marL="381976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Software: Control Logic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0" y="1470750"/>
            <a:ext cx="4930001" cy="54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457975" y="1633225"/>
            <a:ext cx="52740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Char char="▪"/>
            </a:pPr>
            <a:r>
              <a:rPr lang="en-US"/>
              <a:t>Abstraction of the central computer in a production car</a:t>
            </a:r>
            <a:endParaRPr/>
          </a:p>
          <a:p>
            <a:pPr indent="-457136" lvl="0" marL="457200" marR="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Implemented as a RaspberryPi</a:t>
            </a:r>
            <a:endParaRPr/>
          </a:p>
          <a:p>
            <a:pPr indent="-425386" lvl="1" marL="914400" marR="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Assumption: the central computer in a car is at least as capable as a RaspberryPi</a:t>
            </a:r>
            <a:endParaRPr/>
          </a:p>
        </p:txBody>
      </p:sp>
      <p:sp>
        <p:nvSpPr>
          <p:cNvPr id="117" name="Google Shape;117;p19"/>
          <p:cNvSpPr txBox="1"/>
          <p:nvPr>
            <p:ph idx="2" type="body"/>
          </p:nvPr>
        </p:nvSpPr>
        <p:spPr>
          <a:xfrm>
            <a:off x="457969" y="635281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</a:pPr>
            <a:r>
              <a:rPr lang="en-US"/>
              <a:t>CPU</a:t>
            </a:r>
            <a:endParaRPr b="1" i="0" sz="4800" u="none" cap="none" strike="noStrike">
              <a:solidFill>
                <a:srgbClr val="13294B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475" y="2262681"/>
            <a:ext cx="4326426" cy="324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 Slides - Blue Tex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