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9144000" cy="5143500" type="screen16x9"/>
  <p:notesSz cx="6858000" cy="9144000"/>
  <p:embeddedFontLst>
    <p:embeddedFont>
      <p:font typeface="PT Sans Narrow" panose="020B0604020202020204" charset="0"/>
      <p:regular r:id="rId23"/>
      <p:bold r:id="rId24"/>
    </p:embeddedFont>
    <p:embeddedFont>
      <p:font typeface="Open Sans" panose="020B0604020202020204" charset="0"/>
      <p:regular r:id="rId25"/>
      <p:bold r:id="rId26"/>
      <p:italic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Zhendong Yang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83FE4779-FEEB-4530-8F76-A2710A874694}">
  <a:tblStyle styleId="{83FE4779-FEEB-4530-8F76-A2710A87469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med" len="med"/>
              <a:tailEnd type="none" w="med" len="med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3855" autoAdjust="0"/>
  </p:normalViewPr>
  <p:slideViewPr>
    <p:cSldViewPr snapToGrid="0">
      <p:cViewPr varScale="1">
        <p:scale>
          <a:sx n="95" d="100"/>
          <a:sy n="95" d="100"/>
        </p:scale>
        <p:origin x="109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7-12-11T04:45:27.089" idx="1">
    <p:pos x="6000" y="0"/>
    <p:text>add video here?</p:tex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100"/>
              <a:buChar char="●"/>
              <a:defRPr sz="1100"/>
            </a:lvl1pPr>
            <a:lvl2pPr lvl="1">
              <a:spcBef>
                <a:spcPts val="0"/>
              </a:spcBef>
              <a:buSzPts val="1100"/>
              <a:buChar char="○"/>
              <a:defRPr sz="1100"/>
            </a:lvl2pPr>
            <a:lvl3pPr lvl="2">
              <a:spcBef>
                <a:spcPts val="0"/>
              </a:spcBef>
              <a:buSzPts val="1100"/>
              <a:buChar char="■"/>
              <a:defRPr sz="1100"/>
            </a:lvl3pPr>
            <a:lvl4pPr lvl="3">
              <a:spcBef>
                <a:spcPts val="0"/>
              </a:spcBef>
              <a:buSzPts val="1100"/>
              <a:buChar char="●"/>
              <a:defRPr sz="1100"/>
            </a:lvl4pPr>
            <a:lvl5pPr lvl="4">
              <a:spcBef>
                <a:spcPts val="0"/>
              </a:spcBef>
              <a:buSzPts val="1100"/>
              <a:buChar char="○"/>
              <a:defRPr sz="1100"/>
            </a:lvl5pPr>
            <a:lvl6pPr lvl="5">
              <a:spcBef>
                <a:spcPts val="0"/>
              </a:spcBef>
              <a:buSzPts val="1100"/>
              <a:buChar char="■"/>
              <a:defRPr sz="1100"/>
            </a:lvl6pPr>
            <a:lvl7pPr lvl="6">
              <a:spcBef>
                <a:spcPts val="0"/>
              </a:spcBef>
              <a:buSzPts val="1100"/>
              <a:buChar char="●"/>
              <a:defRPr sz="1100"/>
            </a:lvl7pPr>
            <a:lvl8pPr lvl="7">
              <a:spcBef>
                <a:spcPts val="0"/>
              </a:spcBef>
              <a:buSzPts val="1100"/>
              <a:buChar char="○"/>
              <a:defRPr sz="1100"/>
            </a:lvl8pPr>
            <a:lvl9pPr lvl="8">
              <a:spcBef>
                <a:spcPts val="0"/>
              </a:spcBef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Shape 16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Shape 17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Shape 19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Shape 7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Shape 21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Shape 8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Shape 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Shape 9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buNone/>
            </a:pPr>
            <a:endParaRPr lang="en" sz="1200" dirty="0">
              <a:solidFill>
                <a:srgbClr val="333333"/>
              </a:solidFill>
              <a:highlight>
                <a:srgbClr val="FFFFFF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Shape 12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endParaRPr lang="e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hape 10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1" name="Shape 11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2" name="Shape 1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Shape 13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Shape 14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15" name="Shape 15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Shape 16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7" name="Shape 17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8" name="Shape 18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5400"/>
              <a:buNone/>
              <a:defRPr sz="5400"/>
            </a:lvl1pPr>
            <a:lvl2pPr lvl="1" algn="ctr">
              <a:spcBef>
                <a:spcPts val="0"/>
              </a:spcBef>
              <a:buSzPts val="5400"/>
              <a:buNone/>
              <a:defRPr sz="5400"/>
            </a:lvl2pPr>
            <a:lvl3pPr lvl="2" algn="ctr">
              <a:spcBef>
                <a:spcPts val="0"/>
              </a:spcBef>
              <a:buSzPts val="5400"/>
              <a:buNone/>
              <a:defRPr sz="5400"/>
            </a:lvl3pPr>
            <a:lvl4pPr lvl="3" algn="ctr">
              <a:spcBef>
                <a:spcPts val="0"/>
              </a:spcBef>
              <a:buSzPts val="5400"/>
              <a:buNone/>
              <a:defRPr sz="5400"/>
            </a:lvl4pPr>
            <a:lvl5pPr lvl="4" algn="ctr">
              <a:spcBef>
                <a:spcPts val="0"/>
              </a:spcBef>
              <a:buSzPts val="5400"/>
              <a:buNone/>
              <a:defRPr sz="5400"/>
            </a:lvl5pPr>
            <a:lvl6pPr lvl="5" algn="ctr">
              <a:spcBef>
                <a:spcPts val="0"/>
              </a:spcBef>
              <a:buSzPts val="5400"/>
              <a:buNone/>
              <a:defRPr sz="5400"/>
            </a:lvl6pPr>
            <a:lvl7pPr lvl="6" algn="ctr">
              <a:spcBef>
                <a:spcPts val="0"/>
              </a:spcBef>
              <a:buSzPts val="5400"/>
              <a:buNone/>
              <a:defRPr sz="5400"/>
            </a:lvl7pPr>
            <a:lvl8pPr lvl="7" algn="ctr">
              <a:spcBef>
                <a:spcPts val="0"/>
              </a:spcBef>
              <a:buSzPts val="5400"/>
              <a:buNone/>
              <a:defRPr sz="5400"/>
            </a:lvl8pPr>
            <a:lvl9pPr lvl="8" algn="ctr">
              <a:spcBef>
                <a:spcPts val="0"/>
              </a:spcBef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title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spcBef>
                <a:spcPts val="0"/>
              </a:spcBef>
              <a:buSzPts val="1800"/>
              <a:buChar char="●"/>
              <a:defRPr/>
            </a:lvl1pPr>
            <a:lvl2pPr lvl="1" algn="ctr">
              <a:spcBef>
                <a:spcPts val="0"/>
              </a:spcBef>
              <a:buSzPts val="1400"/>
              <a:buChar char="○"/>
              <a:defRPr/>
            </a:lvl2pPr>
            <a:lvl3pPr lvl="2" algn="ctr">
              <a:spcBef>
                <a:spcPts val="0"/>
              </a:spcBef>
              <a:buSzPts val="1400"/>
              <a:buChar char="■"/>
              <a:defRPr/>
            </a:lvl3pPr>
            <a:lvl4pPr lvl="3" algn="ctr">
              <a:spcBef>
                <a:spcPts val="0"/>
              </a:spcBef>
              <a:buSzPts val="1400"/>
              <a:buChar char="●"/>
              <a:defRPr/>
            </a:lvl4pPr>
            <a:lvl5pPr lvl="4" algn="ctr">
              <a:spcBef>
                <a:spcPts val="0"/>
              </a:spcBef>
              <a:buSzPts val="1400"/>
              <a:buChar char="○"/>
              <a:defRPr/>
            </a:lvl5pPr>
            <a:lvl6pPr lvl="5" algn="ctr">
              <a:spcBef>
                <a:spcPts val="0"/>
              </a:spcBef>
              <a:buSzPts val="1400"/>
              <a:buChar char="■"/>
              <a:defRPr/>
            </a:lvl6pPr>
            <a:lvl7pPr lvl="6" algn="ctr">
              <a:spcBef>
                <a:spcPts val="0"/>
              </a:spcBef>
              <a:buSzPts val="1400"/>
              <a:buChar char="●"/>
              <a:defRPr/>
            </a:lvl7pPr>
            <a:lvl8pPr lvl="7" algn="ctr">
              <a:spcBef>
                <a:spcPts val="0"/>
              </a:spcBef>
              <a:buSzPts val="1400"/>
              <a:buChar char="○"/>
              <a:defRPr/>
            </a:lvl8pPr>
            <a:lvl9pPr lvl="8" algn="ctr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Shape 5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 algn="ctr">
              <a:spcBef>
                <a:spcPts val="0"/>
              </a:spcBef>
              <a:buSzPts val="3600"/>
              <a:buNone/>
              <a:defRPr/>
            </a:lvl1pPr>
            <a:lvl2pPr lvl="1" algn="ctr">
              <a:spcBef>
                <a:spcPts val="0"/>
              </a:spcBef>
              <a:buSzPts val="3600"/>
              <a:buNone/>
              <a:defRPr/>
            </a:lvl2pPr>
            <a:lvl3pPr lvl="2" algn="ctr">
              <a:spcBef>
                <a:spcPts val="0"/>
              </a:spcBef>
              <a:buSzPts val="3600"/>
              <a:buNone/>
              <a:defRPr/>
            </a:lvl3pPr>
            <a:lvl4pPr lvl="3" algn="ctr">
              <a:spcBef>
                <a:spcPts val="0"/>
              </a:spcBef>
              <a:buSzPts val="3600"/>
              <a:buNone/>
              <a:defRPr/>
            </a:lvl4pPr>
            <a:lvl5pPr lvl="4" algn="ctr">
              <a:spcBef>
                <a:spcPts val="0"/>
              </a:spcBef>
              <a:buSzPts val="3600"/>
              <a:buNone/>
              <a:defRPr/>
            </a:lvl5pPr>
            <a:lvl6pPr lvl="5" algn="ctr">
              <a:spcBef>
                <a:spcPts val="0"/>
              </a:spcBef>
              <a:buSzPts val="3600"/>
              <a:buNone/>
              <a:defRPr/>
            </a:lvl6pPr>
            <a:lvl7pPr lvl="6" algn="ctr">
              <a:spcBef>
                <a:spcPts val="0"/>
              </a:spcBef>
              <a:buSzPts val="3600"/>
              <a:buNone/>
              <a:defRPr/>
            </a:lvl7pPr>
            <a:lvl8pPr lvl="7" algn="ctr">
              <a:spcBef>
                <a:spcPts val="0"/>
              </a:spcBef>
              <a:buSzPts val="3600"/>
              <a:buNone/>
              <a:defRPr/>
            </a:lvl8pPr>
            <a:lvl9pPr lvl="8" algn="ctr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800"/>
              <a:buChar char="●"/>
              <a:defRPr/>
            </a:lvl1pPr>
            <a:lvl2pPr lvl="1">
              <a:spcBef>
                <a:spcPts val="0"/>
              </a:spcBef>
              <a:buSzPts val="1400"/>
              <a:buChar char="○"/>
              <a:defRPr/>
            </a:lvl2pPr>
            <a:lvl3pPr lvl="2">
              <a:spcBef>
                <a:spcPts val="0"/>
              </a:spcBef>
              <a:buSzPts val="1400"/>
              <a:buChar char="■"/>
              <a:defRPr/>
            </a:lvl3pPr>
            <a:lvl4pPr lvl="3">
              <a:spcBef>
                <a:spcPts val="0"/>
              </a:spcBef>
              <a:buSzPts val="1400"/>
              <a:buChar char="●"/>
              <a:defRPr/>
            </a:lvl4pPr>
            <a:lvl5pPr lvl="4">
              <a:spcBef>
                <a:spcPts val="0"/>
              </a:spcBef>
              <a:buSzPts val="1400"/>
              <a:buChar char="○"/>
              <a:defRPr/>
            </a:lvl5pPr>
            <a:lvl6pPr lvl="5">
              <a:spcBef>
                <a:spcPts val="0"/>
              </a:spcBef>
              <a:buSzPts val="1400"/>
              <a:buChar char="■"/>
              <a:defRPr/>
            </a:lvl6pPr>
            <a:lvl7pPr lvl="6">
              <a:spcBef>
                <a:spcPts val="0"/>
              </a:spcBef>
              <a:buSzPts val="1400"/>
              <a:buChar char="●"/>
              <a:defRPr/>
            </a:lvl7pPr>
            <a:lvl8pPr lvl="7">
              <a:spcBef>
                <a:spcPts val="0"/>
              </a:spcBef>
              <a:buSzPts val="1400"/>
              <a:buChar char="○"/>
              <a:defRPr/>
            </a:lvl8pPr>
            <a:lvl9pPr lvl="8">
              <a:spcBef>
                <a:spcPts val="0"/>
              </a:spcBef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400"/>
              <a:buChar char="●"/>
              <a:defRPr sz="14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3600"/>
              <a:buNone/>
              <a:defRPr/>
            </a:lvl1pPr>
            <a:lvl2pPr lvl="1">
              <a:spcBef>
                <a:spcPts val="0"/>
              </a:spcBef>
              <a:buSzPts val="3600"/>
              <a:buNone/>
              <a:defRPr/>
            </a:lvl2pPr>
            <a:lvl3pPr lvl="2">
              <a:spcBef>
                <a:spcPts val="0"/>
              </a:spcBef>
              <a:buSzPts val="3600"/>
              <a:buNone/>
              <a:defRPr/>
            </a:lvl3pPr>
            <a:lvl4pPr lvl="3">
              <a:spcBef>
                <a:spcPts val="0"/>
              </a:spcBef>
              <a:buSzPts val="3600"/>
              <a:buNone/>
              <a:defRPr/>
            </a:lvl4pPr>
            <a:lvl5pPr lvl="4">
              <a:spcBef>
                <a:spcPts val="0"/>
              </a:spcBef>
              <a:buSzPts val="3600"/>
              <a:buNone/>
              <a:defRPr/>
            </a:lvl5pPr>
            <a:lvl6pPr lvl="5">
              <a:spcBef>
                <a:spcPts val="0"/>
              </a:spcBef>
              <a:buSzPts val="3600"/>
              <a:buNone/>
              <a:defRPr/>
            </a:lvl6pPr>
            <a:lvl7pPr lvl="6">
              <a:spcBef>
                <a:spcPts val="0"/>
              </a:spcBef>
              <a:buSzPts val="3600"/>
              <a:buNone/>
              <a:defRPr/>
            </a:lvl7pPr>
            <a:lvl8pPr lvl="7">
              <a:spcBef>
                <a:spcPts val="0"/>
              </a:spcBef>
              <a:buSzPts val="3600"/>
              <a:buNone/>
              <a:defRPr/>
            </a:lvl8pPr>
            <a:lvl9pPr lvl="8">
              <a:spcBef>
                <a:spcPts val="0"/>
              </a:spcBef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One column 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>
              <a:spcBef>
                <a:spcPts val="0"/>
              </a:spcBef>
              <a:buSzPts val="2400"/>
              <a:buNone/>
              <a:defRPr sz="2400"/>
            </a:lvl1pPr>
            <a:lvl2pPr lvl="1">
              <a:spcBef>
                <a:spcPts val="0"/>
              </a:spcBef>
              <a:buSzPts val="2400"/>
              <a:buNone/>
              <a:defRPr sz="2400"/>
            </a:lvl2pPr>
            <a:lvl3pPr lvl="2">
              <a:spcBef>
                <a:spcPts val="0"/>
              </a:spcBef>
              <a:buSzPts val="2400"/>
              <a:buNone/>
              <a:defRPr sz="2400"/>
            </a:lvl3pPr>
            <a:lvl4pPr lvl="3">
              <a:spcBef>
                <a:spcPts val="0"/>
              </a:spcBef>
              <a:buSzPts val="2400"/>
              <a:buNone/>
              <a:defRPr sz="2400"/>
            </a:lvl4pPr>
            <a:lvl5pPr lvl="4">
              <a:spcBef>
                <a:spcPts val="0"/>
              </a:spcBef>
              <a:buSzPts val="2400"/>
              <a:buNone/>
              <a:defRPr sz="2400"/>
            </a:lvl5pPr>
            <a:lvl6pPr lvl="5">
              <a:spcBef>
                <a:spcPts val="0"/>
              </a:spcBef>
              <a:buSzPts val="2400"/>
              <a:buNone/>
              <a:defRPr sz="2400"/>
            </a:lvl6pPr>
            <a:lvl7pPr lvl="6">
              <a:spcBef>
                <a:spcPts val="0"/>
              </a:spcBef>
              <a:buSzPts val="2400"/>
              <a:buNone/>
              <a:defRPr sz="2400"/>
            </a:lvl7pPr>
            <a:lvl8pPr lvl="7">
              <a:spcBef>
                <a:spcPts val="0"/>
              </a:spcBef>
              <a:buSzPts val="2400"/>
              <a:buNone/>
              <a:defRPr sz="2400"/>
            </a:lvl8pPr>
            <a:lvl9pPr lvl="8">
              <a:spcBef>
                <a:spcPts val="0"/>
              </a:spcBef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SzPts val="1200"/>
              <a:buChar char="●"/>
              <a:defRPr sz="1200"/>
            </a:lvl1pPr>
            <a:lvl2pPr lvl="1">
              <a:spcBef>
                <a:spcPts val="0"/>
              </a:spcBef>
              <a:buSzPts val="1200"/>
              <a:buChar char="○"/>
              <a:defRPr sz="1200"/>
            </a:lvl2pPr>
            <a:lvl3pPr lvl="2">
              <a:spcBef>
                <a:spcPts val="0"/>
              </a:spcBef>
              <a:buSzPts val="1200"/>
              <a:buChar char="■"/>
              <a:defRPr sz="1200"/>
            </a:lvl3pPr>
            <a:lvl4pPr lvl="3">
              <a:spcBef>
                <a:spcPts val="0"/>
              </a:spcBef>
              <a:buSzPts val="1200"/>
              <a:buChar char="●"/>
              <a:defRPr sz="1200"/>
            </a:lvl4pPr>
            <a:lvl5pPr lvl="4">
              <a:spcBef>
                <a:spcPts val="0"/>
              </a:spcBef>
              <a:buSzPts val="1200"/>
              <a:buChar char="○"/>
              <a:defRPr sz="1200"/>
            </a:lvl5pPr>
            <a:lvl6pPr lvl="5">
              <a:spcBef>
                <a:spcPts val="0"/>
              </a:spcBef>
              <a:buSzPts val="1200"/>
              <a:buChar char="■"/>
              <a:defRPr sz="1200"/>
            </a:lvl6pPr>
            <a:lvl7pPr lvl="6">
              <a:spcBef>
                <a:spcPts val="0"/>
              </a:spcBef>
              <a:buSzPts val="1200"/>
              <a:buChar char="●"/>
              <a:defRPr sz="1200"/>
            </a:lvl7pPr>
            <a:lvl8pPr lvl="7">
              <a:spcBef>
                <a:spcPts val="0"/>
              </a:spcBef>
              <a:buSzPts val="1200"/>
              <a:buChar char="○"/>
              <a:defRPr sz="1200"/>
            </a:lvl8pPr>
            <a:lvl9pPr lvl="8">
              <a:spcBef>
                <a:spcPts val="0"/>
              </a:spcBef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Main 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>
              <a:spcBef>
                <a:spcPts val="0"/>
              </a:spcBef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 and 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endParaRPr/>
          </a:p>
        </p:txBody>
      </p:sp>
      <p:cxnSp>
        <p:nvCxnSpPr>
          <p:cNvPr id="47" name="Shape 47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" name="Shape 48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wrap="square" lIns="91425" tIns="91425" rIns="91425" bIns="91425" anchor="b" anchorCtr="0"/>
          <a:lstStyle>
            <a:lvl1pPr lvl="0" algn="ctr">
              <a:spcBef>
                <a:spcPts val="0"/>
              </a:spcBef>
              <a:buSzPts val="4200"/>
              <a:buNone/>
              <a:defRPr sz="4200"/>
            </a:lvl1pPr>
            <a:lvl2pPr lvl="1" algn="ctr">
              <a:spcBef>
                <a:spcPts val="0"/>
              </a:spcBef>
              <a:buSzPts val="4200"/>
              <a:buNone/>
              <a:defRPr sz="4200"/>
            </a:lvl2pPr>
            <a:lvl3pPr lvl="2" algn="ctr">
              <a:spcBef>
                <a:spcPts val="0"/>
              </a:spcBef>
              <a:buSzPts val="4200"/>
              <a:buNone/>
              <a:defRPr sz="4200"/>
            </a:lvl3pPr>
            <a:lvl4pPr lvl="3" algn="ctr">
              <a:spcBef>
                <a:spcPts val="0"/>
              </a:spcBef>
              <a:buSzPts val="4200"/>
              <a:buNone/>
              <a:defRPr sz="4200"/>
            </a:lvl4pPr>
            <a:lvl5pPr lvl="4" algn="ctr">
              <a:spcBef>
                <a:spcPts val="0"/>
              </a:spcBef>
              <a:buSzPts val="4200"/>
              <a:buNone/>
              <a:defRPr sz="4200"/>
            </a:lvl5pPr>
            <a:lvl6pPr lvl="5" algn="ctr">
              <a:spcBef>
                <a:spcPts val="0"/>
              </a:spcBef>
              <a:buSzPts val="4200"/>
              <a:buNone/>
              <a:defRPr sz="4200"/>
            </a:lvl6pPr>
            <a:lvl7pPr lvl="6" algn="ctr">
              <a:spcBef>
                <a:spcPts val="0"/>
              </a:spcBef>
              <a:buSzPts val="4200"/>
              <a:buNone/>
              <a:defRPr sz="4200"/>
            </a:lvl7pPr>
            <a:lvl8pPr lvl="7" algn="ctr">
              <a:spcBef>
                <a:spcPts val="0"/>
              </a:spcBef>
              <a:buSzPts val="4200"/>
              <a:buNone/>
              <a:defRPr sz="4200"/>
            </a:lvl8pPr>
            <a:lvl9pPr lvl="8" algn="ctr">
              <a:spcBef>
                <a:spcPts val="0"/>
              </a:spcBef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Shape 4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Shape 50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spcBef>
                <a:spcPts val="0"/>
              </a:spcBef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>
                <a:solidFill>
                  <a:schemeClr val="lt1"/>
                </a:solidFill>
              </a:rPr>
              <a:t>‹#›</a:t>
            </a:fld>
            <a:endParaRPr lang="en">
              <a:solidFill>
                <a:schemeClr val="lt1"/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wrap="square" lIns="91425" tIns="91425" rIns="91425" bIns="91425" anchor="ctr" anchorCtr="0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>
              <a:spcBef>
                <a:spcPts val="0"/>
              </a:spcBef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r">
              <a:spcBef>
                <a:spcPts val="0"/>
              </a:spcBef>
              <a:buNone/>
            </a:pPr>
            <a:fld id="{00000000-1234-1234-1234-123412341234}" type="slidenum">
              <a:rPr lang="en"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‹#›</a:t>
            </a:fld>
            <a:endParaRPr lang="en" sz="10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transition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drive.google.com/file/d/1wXLS9FkZCtbUgiMppYFCATCDuMLTxE7I/view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comments" Target="../comments/comment1.xml"/><Relationship Id="rId4" Type="http://schemas.openxmlformats.org/officeDocument/2006/relationships/image" Target="../media/image1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wrap="square" lIns="91425" tIns="91425" rIns="91425" bIns="91425" anchor="b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b="1">
                <a:latin typeface="Times New Roman"/>
                <a:ea typeface="Times New Roman"/>
                <a:cs typeface="Times New Roman"/>
                <a:sym typeface="Times New Roman"/>
              </a:rPr>
              <a:t>Solar RC Boat 49</a:t>
            </a:r>
          </a:p>
        </p:txBody>
      </p:sp>
      <p:sp>
        <p:nvSpPr>
          <p:cNvPr id="67" name="Shape 67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Team #5: Nisa Chuchawat, Robert Whalen, Zhendong (Mike) Yang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Microcontroller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0935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ATmega328p 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Controls SPDT relay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Monitor XBee communication</a:t>
            </a:r>
          </a:p>
        </p:txBody>
      </p:sp>
      <p:pic>
        <p:nvPicPr>
          <p:cNvPr id="134" name="Shape 1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93075" y="676875"/>
            <a:ext cx="4674600" cy="3599251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Shape 135"/>
          <p:cNvSpPr txBox="1"/>
          <p:nvPr/>
        </p:nvSpPr>
        <p:spPr>
          <a:xfrm>
            <a:off x="4921200" y="4276125"/>
            <a:ext cx="2979600" cy="45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6: Microcontroller schematic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SPDT Relay </a:t>
            </a:r>
          </a:p>
        </p:txBody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439100" cy="3359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Normally connected: </a:t>
            </a:r>
          </a:p>
          <a:p>
            <a:pPr marL="914400" marR="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6V regulated solar voltage</a:t>
            </a:r>
          </a:p>
          <a:p>
            <a:pPr marL="457200" marR="0" lvl="0" indent="-3810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Energized input: </a:t>
            </a:r>
          </a:p>
          <a:p>
            <a:pPr marL="914400" marR="0" lvl="1" indent="-3683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9.6V internal boat battery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Output to motor controller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42" name="Shape 142"/>
          <p:cNvPicPr preferRelativeResize="0"/>
          <p:nvPr/>
        </p:nvPicPr>
        <p:blipFill rotWithShape="1">
          <a:blip r:embed="rId3">
            <a:alphaModFix/>
          </a:blip>
          <a:srcRect l="10289" t="6440" b="38791"/>
          <a:stretch/>
        </p:blipFill>
        <p:spPr>
          <a:xfrm>
            <a:off x="4832450" y="864100"/>
            <a:ext cx="3146950" cy="3415301"/>
          </a:xfrm>
          <a:prstGeom prst="rect">
            <a:avLst/>
          </a:prstGeom>
          <a:noFill/>
          <a:ln>
            <a:noFill/>
          </a:ln>
        </p:spPr>
      </p:pic>
      <p:sp>
        <p:nvSpPr>
          <p:cNvPr id="143" name="Shape 143"/>
          <p:cNvSpPr txBox="1"/>
          <p:nvPr/>
        </p:nvSpPr>
        <p:spPr>
          <a:xfrm>
            <a:off x="5078725" y="4399825"/>
            <a:ext cx="2654400" cy="489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7: Relay switching module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4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4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4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Signal Strength Detection </a:t>
            </a:r>
          </a:p>
        </p:txBody>
      </p:sp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311700" y="1152425"/>
            <a:ext cx="3691800" cy="982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Logarithmic amplifier - AD8307</a:t>
            </a:r>
          </a:p>
        </p:txBody>
      </p:sp>
      <p:pic>
        <p:nvPicPr>
          <p:cNvPr id="150" name="Shape 150"/>
          <p:cNvPicPr preferRelativeResize="0"/>
          <p:nvPr/>
        </p:nvPicPr>
        <p:blipFill rotWithShape="1">
          <a:blip r:embed="rId3">
            <a:alphaModFix/>
          </a:blip>
          <a:srcRect t="47490"/>
          <a:stretch/>
        </p:blipFill>
        <p:spPr>
          <a:xfrm>
            <a:off x="311700" y="2416800"/>
            <a:ext cx="5401900" cy="2127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Shape 151"/>
          <p:cNvSpPr txBox="1"/>
          <p:nvPr/>
        </p:nvSpPr>
        <p:spPr>
          <a:xfrm>
            <a:off x="5274025" y="1152425"/>
            <a:ext cx="3171000" cy="20928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" sz="2400" baseline="-25000">
                <a:latin typeface="Times New Roman"/>
                <a:ea typeface="Times New Roman"/>
                <a:cs typeface="Times New Roman"/>
                <a:sym typeface="Times New Roman"/>
              </a:rPr>
              <a:t>out 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= V</a:t>
            </a:r>
            <a:r>
              <a:rPr lang="en" sz="2400" baseline="-25000">
                <a:latin typeface="Times New Roman"/>
                <a:ea typeface="Times New Roman"/>
                <a:cs typeface="Times New Roman"/>
                <a:sym typeface="Times New Roman"/>
              </a:rPr>
              <a:t>slope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(P</a:t>
            </a:r>
            <a:r>
              <a:rPr lang="en" sz="2400" baseline="-25000">
                <a:latin typeface="Times New Roman"/>
                <a:ea typeface="Times New Roman"/>
                <a:cs typeface="Times New Roman"/>
                <a:sym typeface="Times New Roman"/>
              </a:rPr>
              <a:t>in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– P</a:t>
            </a:r>
            <a:r>
              <a:rPr lang="en" sz="2400" baseline="-2500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)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" sz="2200" baseline="-25000">
                <a:latin typeface="Times New Roman"/>
                <a:ea typeface="Times New Roman"/>
                <a:cs typeface="Times New Roman"/>
                <a:sym typeface="Times New Roman"/>
              </a:rPr>
              <a:t>slope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 = 25V/dB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P</a:t>
            </a:r>
            <a:r>
              <a:rPr lang="en" sz="2200" baseline="-25000">
                <a:latin typeface="Times New Roman"/>
                <a:ea typeface="Times New Roman"/>
                <a:cs typeface="Times New Roman"/>
                <a:sym typeface="Times New Roman"/>
              </a:rPr>
              <a:t>o</a:t>
            </a: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 = -84 dBm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buSzPts val="2200"/>
              <a:buFont typeface="Times New Roman"/>
              <a:buChar char="○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V</a:t>
            </a:r>
            <a:r>
              <a:rPr lang="en" sz="2400" baseline="-25000">
                <a:latin typeface="Times New Roman"/>
                <a:ea typeface="Times New Roman"/>
                <a:cs typeface="Times New Roman"/>
                <a:sym typeface="Times New Roman"/>
              </a:rPr>
              <a:t>out </a:t>
            </a: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 ~ 0.9 to 2V</a:t>
            </a:r>
          </a:p>
          <a:p>
            <a:pPr marL="0" lvl="0" indent="0">
              <a:spcBef>
                <a:spcPts val="0"/>
              </a:spcBef>
              <a:buNone/>
            </a:pP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" name="Shape 152"/>
          <p:cNvSpPr txBox="1"/>
          <p:nvPr/>
        </p:nvSpPr>
        <p:spPr>
          <a:xfrm>
            <a:off x="1147538" y="4360775"/>
            <a:ext cx="3730200" cy="5721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8: Frequency spectrum output using RC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1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1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Signal Strength Detection</a:t>
            </a:r>
          </a:p>
        </p:txBody>
      </p:sp>
      <p:sp>
        <p:nvSpPr>
          <p:cNvPr id="158" name="Shape 158"/>
          <p:cNvSpPr txBox="1">
            <a:spLocks noGrp="1"/>
          </p:cNvSpPr>
          <p:nvPr>
            <p:ph type="body" idx="1"/>
          </p:nvPr>
        </p:nvSpPr>
        <p:spPr>
          <a:xfrm>
            <a:off x="4507900" y="1152425"/>
            <a:ext cx="4254300" cy="3371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XBee 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Radio communication module - 2.4GHz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RSSI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Threshold: -99dBm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Indicate with LED</a:t>
            </a:r>
          </a:p>
        </p:txBody>
      </p:sp>
      <p:pic>
        <p:nvPicPr>
          <p:cNvPr id="159" name="Shape 1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9200" y="1364200"/>
            <a:ext cx="3833353" cy="2875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0" name="Shape 160"/>
          <p:cNvSpPr txBox="1"/>
          <p:nvPr/>
        </p:nvSpPr>
        <p:spPr>
          <a:xfrm>
            <a:off x="1386925" y="4317375"/>
            <a:ext cx="2318100" cy="4164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9: RC XBee module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15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1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1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15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XBee</a:t>
            </a:r>
          </a:p>
        </p:txBody>
      </p:sp>
      <p:graphicFrame>
        <p:nvGraphicFramePr>
          <p:cNvPr id="166" name="Shape 166"/>
          <p:cNvGraphicFramePr/>
          <p:nvPr>
            <p:extLst>
              <p:ext uri="{D42A27DB-BD31-4B8C-83A1-F6EECF244321}">
                <p14:modId xmlns:p14="http://schemas.microsoft.com/office/powerpoint/2010/main" val="2513855787"/>
              </p:ext>
            </p:extLst>
          </p:nvPr>
        </p:nvGraphicFramePr>
        <p:xfrm>
          <a:off x="444000" y="1228137"/>
          <a:ext cx="3576150" cy="3148075"/>
        </p:xfrm>
        <a:graphic>
          <a:graphicData uri="http://schemas.openxmlformats.org/drawingml/2006/table">
            <a:tbl>
              <a:tblPr>
                <a:noFill/>
                <a:tableStyleId>{83FE4779-FEEB-4530-8F76-A2710A874694}</a:tableStyleId>
              </a:tblPr>
              <a:tblGrid>
                <a:gridCol w="11920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920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20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1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Distance (m)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RSSI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(dBm)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41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0x44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-68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41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3.25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0x56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-86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4100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7.05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0x63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-99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41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11.65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0x77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 sz="1600" dirty="0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-119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67" name="Shape 167"/>
          <p:cNvSpPr txBox="1"/>
          <p:nvPr/>
        </p:nvSpPr>
        <p:spPr>
          <a:xfrm>
            <a:off x="443850" y="4449025"/>
            <a:ext cx="35763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Table II: XBee data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5359988" y="4451925"/>
            <a:ext cx="24195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10: XCTU Console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A62AA3-E4F7-4910-8887-70DE085C32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746" b="24617"/>
          <a:stretch/>
        </p:blipFill>
        <p:spPr>
          <a:xfrm>
            <a:off x="5123851" y="767259"/>
            <a:ext cx="2891773" cy="36846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Testing Solar Cells</a:t>
            </a:r>
          </a:p>
        </p:txBody>
      </p:sp>
      <p:sp>
        <p:nvSpPr>
          <p:cNvPr id="175" name="Shape 175"/>
          <p:cNvSpPr txBox="1">
            <a:spLocks noGrp="1"/>
          </p:cNvSpPr>
          <p:nvPr>
            <p:ph type="body" idx="1"/>
          </p:nvPr>
        </p:nvSpPr>
        <p:spPr>
          <a:xfrm>
            <a:off x="2723900" y="1234075"/>
            <a:ext cx="3000000" cy="3274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Solar lamps mimic sun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Arduino Uno controls switching</a:t>
            </a:r>
          </a:p>
        </p:txBody>
      </p:sp>
      <p:pic>
        <p:nvPicPr>
          <p:cNvPr id="176" name="Shape 176"/>
          <p:cNvPicPr preferRelativeResize="0"/>
          <p:nvPr/>
        </p:nvPicPr>
        <p:blipFill rotWithShape="1">
          <a:blip r:embed="rId3">
            <a:alphaModFix/>
          </a:blip>
          <a:srcRect l="13793"/>
          <a:stretch/>
        </p:blipFill>
        <p:spPr>
          <a:xfrm>
            <a:off x="6035600" y="682100"/>
            <a:ext cx="2301125" cy="377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Shape 177"/>
          <p:cNvPicPr preferRelativeResize="0"/>
          <p:nvPr/>
        </p:nvPicPr>
        <p:blipFill rotWithShape="1">
          <a:blip r:embed="rId4">
            <a:alphaModFix/>
          </a:blip>
          <a:srcRect t="2716" r="7106" b="16910"/>
          <a:stretch/>
        </p:blipFill>
        <p:spPr>
          <a:xfrm>
            <a:off x="460125" y="1234075"/>
            <a:ext cx="2033926" cy="3128626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Shape 178"/>
          <p:cNvSpPr txBox="1"/>
          <p:nvPr/>
        </p:nvSpPr>
        <p:spPr>
          <a:xfrm>
            <a:off x="-660425" y="4461400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11: Illuminated solar cells</a:t>
            </a:r>
          </a:p>
        </p:txBody>
      </p:sp>
      <p:sp>
        <p:nvSpPr>
          <p:cNvPr id="179" name="Shape 179"/>
          <p:cNvSpPr txBox="1"/>
          <p:nvPr/>
        </p:nvSpPr>
        <p:spPr>
          <a:xfrm>
            <a:off x="5048663" y="4508575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12: Solar cell test setup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Module Integration</a:t>
            </a:r>
          </a:p>
        </p:txBody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853500" cy="2777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Buck converter, relay, and XBee modules</a:t>
            </a:r>
          </a:p>
        </p:txBody>
      </p:sp>
      <p:pic>
        <p:nvPicPr>
          <p:cNvPr id="186" name="Shape 18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06175" y="445025"/>
            <a:ext cx="2632650" cy="413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Shape 187"/>
          <p:cNvSpPr txBox="1"/>
          <p:nvPr/>
        </p:nvSpPr>
        <p:spPr>
          <a:xfrm>
            <a:off x="4185000" y="4548250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 dirty="0">
                <a:latin typeface="Times New Roman"/>
                <a:ea typeface="Times New Roman"/>
                <a:cs typeface="Times New Roman"/>
                <a:sym typeface="Times New Roman"/>
              </a:rPr>
              <a:t>Figure 13: Fully integrated modules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Boat Integration</a:t>
            </a:r>
          </a:p>
        </p:txBody>
      </p:sp>
      <p:sp>
        <p:nvSpPr>
          <p:cNvPr id="193" name="Shape 193"/>
          <p:cNvSpPr txBox="1">
            <a:spLocks noGrp="1"/>
          </p:cNvSpPr>
          <p:nvPr>
            <p:ph type="body" idx="1"/>
          </p:nvPr>
        </p:nvSpPr>
        <p:spPr>
          <a:xfrm>
            <a:off x="311700" y="1355375"/>
            <a:ext cx="3267300" cy="34230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Enclosure for PCBs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5 mounted solar panels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Extra floatation</a:t>
            </a:r>
          </a:p>
          <a:p>
            <a:pPr marL="0" lvl="0" indent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t="14381" b="7882"/>
          <a:stretch/>
        </p:blipFill>
        <p:spPr>
          <a:xfrm>
            <a:off x="3809000" y="445025"/>
            <a:ext cx="3035022" cy="3145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 rotWithShape="1">
          <a:blip r:embed="rId4">
            <a:alphaModFix/>
          </a:blip>
          <a:srcRect l="11468" t="21528" r="7599" b="11361"/>
          <a:stretch/>
        </p:blipFill>
        <p:spPr>
          <a:xfrm>
            <a:off x="5750613" y="2555850"/>
            <a:ext cx="3081678" cy="1916672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Shape 196"/>
          <p:cNvSpPr txBox="1"/>
          <p:nvPr/>
        </p:nvSpPr>
        <p:spPr>
          <a:xfrm>
            <a:off x="3987125" y="4570525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14: Boat fully integrated with design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"/>
                                        <p:tgtEl>
                                          <p:spTgt spid="1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"/>
                                        <p:tgtEl>
                                          <p:spTgt spid="1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1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 title="demovid.mp4">
            <a:hlinkClick r:id="rId3"/>
          </p:cNvPr>
          <p:cNvSpPr/>
          <p:nvPr/>
        </p:nvSpPr>
        <p:spPr>
          <a:xfrm>
            <a:off x="1730825" y="148150"/>
            <a:ext cx="5982200" cy="4486675"/>
          </a:xfrm>
          <a:prstGeom prst="rect">
            <a:avLst/>
          </a:prstGeom>
          <a:blipFill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02" name="Shape 202"/>
          <p:cNvSpPr txBox="1"/>
          <p:nvPr/>
        </p:nvSpPr>
        <p:spPr>
          <a:xfrm>
            <a:off x="2584425" y="4634825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15: Full demo 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20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Future Improvements</a:t>
            </a:r>
          </a:p>
        </p:txBody>
      </p:sp>
      <p:sp>
        <p:nvSpPr>
          <p:cNvPr id="208" name="Shape 208"/>
          <p:cNvSpPr txBox="1">
            <a:spLocks noGrp="1"/>
          </p:cNvSpPr>
          <p:nvPr>
            <p:ph type="body" idx="1"/>
          </p:nvPr>
        </p:nvSpPr>
        <p:spPr>
          <a:xfrm>
            <a:off x="408175" y="1152425"/>
            <a:ext cx="5471700" cy="32772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Solar cells with greater current capacity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Single PCB to go inside boat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Smaller PCB and display for RC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Proper waterproof enclosure 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Increase RSSI sensitivity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Better floatation</a:t>
            </a:r>
          </a:p>
        </p:txBody>
      </p:sp>
      <p:pic>
        <p:nvPicPr>
          <p:cNvPr id="209" name="Shape 209"/>
          <p:cNvPicPr preferRelativeResize="0"/>
          <p:nvPr/>
        </p:nvPicPr>
        <p:blipFill rotWithShape="1">
          <a:blip r:embed="rId3">
            <a:alphaModFix/>
          </a:blip>
          <a:srcRect l="34322" r="34221"/>
          <a:stretch/>
        </p:blipFill>
        <p:spPr>
          <a:xfrm>
            <a:off x="5679375" y="597425"/>
            <a:ext cx="2219200" cy="3968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"/>
                                        <p:tgtEl>
                                          <p:spTgt spid="2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Introduction</a:t>
            </a: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Innovate RC Boat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Battery life: 10-15 minutes of playtime for 1.5-2 hours of charge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Operating range: 20-100 meters</a:t>
            </a:r>
          </a:p>
          <a:p>
            <a:pPr marL="1371600" lvl="2" indent="-368300" rtl="0">
              <a:lnSpc>
                <a:spcPct val="150000"/>
              </a:lnSpc>
              <a:spcBef>
                <a:spcPts val="0"/>
              </a:spcBef>
              <a:buSzPts val="2200"/>
              <a:buFont typeface="Times New Roman"/>
              <a:buChar char="■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No indication if boat goes out of range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7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7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7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Shape 2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Thank you!</a:t>
            </a:r>
          </a:p>
        </p:txBody>
      </p:sp>
      <p:sp>
        <p:nvSpPr>
          <p:cNvPr id="215" name="Shape 21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4745100" cy="3638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Yamuna Phal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Professor Xiaogang (Oliver) Chen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Professor Arne Fliflet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Professor Arijit Banerjee</a:t>
            </a:r>
          </a:p>
          <a:p>
            <a:pPr marL="457200" marR="0" lvl="0" indent="-38100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Professor Michael Oelze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4597950" y="3872850"/>
            <a:ext cx="4275000" cy="498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16: ECE 445 Team #5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32F830-357A-4F8D-ACBD-359CC3FDA4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6775" y="1011319"/>
            <a:ext cx="3597349" cy="26980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2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2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2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"/>
                                        <p:tgtEl>
                                          <p:spTgt spid="2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3">
            <a:alphaModFix/>
          </a:blip>
          <a:srcRect t="16962" b="7781"/>
          <a:stretch/>
        </p:blipFill>
        <p:spPr>
          <a:xfrm>
            <a:off x="4431225" y="1443950"/>
            <a:ext cx="4272926" cy="3215800"/>
          </a:xfrm>
          <a:prstGeom prst="rect">
            <a:avLst/>
          </a:prstGeom>
          <a:noFill/>
          <a:ln>
            <a:noFill/>
          </a:ln>
        </p:spPr>
      </p:pic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Objectives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81900" cy="34665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Use solar energy to power boat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Extend battery life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Add signal strength detection and indication</a:t>
            </a:r>
            <a:r>
              <a:rPr lang="en" sz="20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sp>
        <p:nvSpPr>
          <p:cNvPr id="81" name="Shape 81"/>
          <p:cNvSpPr txBox="1"/>
          <p:nvPr/>
        </p:nvSpPr>
        <p:spPr>
          <a:xfrm>
            <a:off x="5626150" y="3667725"/>
            <a:ext cx="3078000" cy="360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 sz="700">
                <a:latin typeface="Times New Roman"/>
                <a:ea typeface="Times New Roman"/>
                <a:cs typeface="Times New Roman"/>
                <a:sym typeface="Times New Roman"/>
              </a:rPr>
              <a:t>https://www.walmart.com/ip/New-Bright-23-Fountain-R-C-FF-Boat/31528113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"/>
                                        <p:tgtEl>
                                          <p:spTgt spid="8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"/>
                                        <p:tgtEl>
                                          <p:spTgt spid="8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Shape 86"/>
          <p:cNvSpPr txBox="1"/>
          <p:nvPr/>
        </p:nvSpPr>
        <p:spPr>
          <a:xfrm>
            <a:off x="1804325" y="4672800"/>
            <a:ext cx="5251800" cy="4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1: Top Level Block Diagram</a:t>
            </a:r>
          </a:p>
        </p:txBody>
      </p:sp>
      <p:pic>
        <p:nvPicPr>
          <p:cNvPr id="87" name="Shape 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04325" y="223100"/>
            <a:ext cx="5251801" cy="4453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Shape 9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Motor Requirements</a:t>
            </a:r>
          </a:p>
        </p:txBody>
      </p:sp>
      <p:graphicFrame>
        <p:nvGraphicFramePr>
          <p:cNvPr id="93" name="Shape 93"/>
          <p:cNvGraphicFramePr/>
          <p:nvPr/>
        </p:nvGraphicFramePr>
        <p:xfrm>
          <a:off x="5226588" y="797500"/>
          <a:ext cx="3505950" cy="3565890"/>
        </p:xfrm>
        <a:graphic>
          <a:graphicData uri="http://schemas.openxmlformats.org/drawingml/2006/table">
            <a:tbl>
              <a:tblPr>
                <a:noFill/>
                <a:tableStyleId>{83FE4779-FEEB-4530-8F76-A2710A874694}</a:tableStyleId>
              </a:tblPr>
              <a:tblGrid>
                <a:gridCol w="11686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8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865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54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Voltage (V)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Current (A)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 b="1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Power (W)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0.69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2.07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3.5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0.84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2.94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1.00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4.5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1.15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5.175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1.34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6.7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5.5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1.50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8.25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6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1.71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10.26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467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7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2.10</a:t>
                      </a: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buNone/>
                      </a:pPr>
                      <a:r>
                        <a:rPr lang="en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14.7</a:t>
                      </a: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94" name="Shape 94"/>
          <p:cNvSpPr txBox="1"/>
          <p:nvPr/>
        </p:nvSpPr>
        <p:spPr>
          <a:xfrm>
            <a:off x="311700" y="1252725"/>
            <a:ext cx="4914900" cy="30630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Times New Roman"/>
              <a:buChar char="➢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 voltage sources: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6V regulated solar voltage</a:t>
            </a:r>
          </a:p>
          <a:p>
            <a:pPr marL="914400" lvl="1" indent="-3683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2200"/>
              <a:buFont typeface="Times New Roman"/>
              <a:buChar char="○"/>
            </a:pPr>
            <a:r>
              <a:rPr lang="en" sz="22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9.6V internal boat battery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1600"/>
              </a:spcAft>
              <a:buClr>
                <a:schemeClr val="dk2"/>
              </a:buClr>
              <a:buSzPts val="2400"/>
              <a:buFont typeface="Times New Roman"/>
              <a:buChar char="➢"/>
            </a:pPr>
            <a:r>
              <a:rPr lang="en" sz="2400">
                <a:solidFill>
                  <a:schemeClr val="dk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Motor runs with 8.7 to 12.5 W </a:t>
            </a:r>
          </a:p>
          <a:p>
            <a:pPr marL="0" lvl="0" indent="0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0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5" name="Shape 95"/>
          <p:cNvSpPr txBox="1"/>
          <p:nvPr/>
        </p:nvSpPr>
        <p:spPr>
          <a:xfrm>
            <a:off x="5149200" y="4416025"/>
            <a:ext cx="3683100" cy="4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Table I: I-V Characteristics of Boat Motor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9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"/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Motor Controller</a:t>
            </a:r>
          </a:p>
        </p:txBody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7482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Original boat hardware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Waits for RC user input</a:t>
            </a:r>
          </a:p>
          <a:p>
            <a:pPr marL="457200" lvl="0" indent="-38100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Connects power to motor</a:t>
            </a:r>
          </a:p>
        </p:txBody>
      </p:sp>
      <p:pic>
        <p:nvPicPr>
          <p:cNvPr id="102" name="Shape 102" descr="scope_11.png"/>
          <p:cNvPicPr preferRelativeResize="0"/>
          <p:nvPr/>
        </p:nvPicPr>
        <p:blipFill rotWithShape="1">
          <a:blip r:embed="rId3">
            <a:alphaModFix/>
          </a:blip>
          <a:srcRect b="9280"/>
          <a:stretch/>
        </p:blipFill>
        <p:spPr>
          <a:xfrm>
            <a:off x="4148475" y="1152425"/>
            <a:ext cx="4683825" cy="3051425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Shape 103"/>
          <p:cNvSpPr txBox="1"/>
          <p:nvPr/>
        </p:nvSpPr>
        <p:spPr>
          <a:xfrm>
            <a:off x="4276700" y="4291325"/>
            <a:ext cx="4032600" cy="5949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solidFill>
                  <a:srgbClr val="333333"/>
                </a:solidFill>
                <a:highlight>
                  <a:srgbClr val="FFFFFF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Figure 2: Motor controller output waveform with 9.5V power supply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0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Solar Panels</a:t>
            </a:r>
          </a:p>
        </p:txBody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416700" cy="3413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Five mini encapsulated solar cells </a:t>
            </a:r>
          </a:p>
          <a:p>
            <a:pPr marL="914400" lvl="1" indent="-368300" rtl="0">
              <a:spcBef>
                <a:spcPts val="0"/>
              </a:spcBef>
              <a:spcAft>
                <a:spcPts val="0"/>
              </a:spcAft>
              <a:buSzPts val="2200"/>
              <a:buFont typeface="Times New Roman"/>
              <a:buChar char="○"/>
            </a:pPr>
            <a:r>
              <a:rPr lang="en" sz="2200">
                <a:latin typeface="Times New Roman"/>
                <a:ea typeface="Times New Roman"/>
                <a:cs typeface="Times New Roman"/>
                <a:sym typeface="Times New Roman"/>
              </a:rPr>
              <a:t>5V, 2.5W</a:t>
            </a:r>
          </a:p>
          <a:p>
            <a: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Voltage range: 14.35-25V</a:t>
            </a:r>
          </a:p>
          <a:p>
            <a:pPr marL="457200" lvl="0" indent="-381000" rtl="0"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>
                <a:latin typeface="Times New Roman"/>
                <a:ea typeface="Times New Roman"/>
                <a:cs typeface="Times New Roman"/>
                <a:sym typeface="Times New Roman"/>
              </a:rPr>
              <a:t>Power range: 8.7-12.5W</a:t>
            </a:r>
          </a:p>
        </p:txBody>
      </p:sp>
      <p:pic>
        <p:nvPicPr>
          <p:cNvPr id="110" name="Shape 110" descr="I-VcharacteristicSolarpanel44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95075" y="1094238"/>
            <a:ext cx="5153501" cy="29550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Shape 111"/>
          <p:cNvSpPr txBox="1"/>
          <p:nvPr/>
        </p:nvSpPr>
        <p:spPr>
          <a:xfrm>
            <a:off x="4033175" y="4265100"/>
            <a:ext cx="4677300" cy="5895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3: I-V Characteristic for Single Allpowers Solar Panel for Maximum Insolation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"/>
                                        <p:tgtEl>
                                          <p:spTgt spid="10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"/>
                                        <p:tgtEl>
                                          <p:spTgt spid="10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0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"/>
                                        <p:tgtEl>
                                          <p:spTgt spid="10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Buck Converter Design</a:t>
            </a:r>
          </a:p>
        </p:txBody>
      </p:sp>
      <p:sp>
        <p:nvSpPr>
          <p:cNvPr id="117" name="Shape 117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3127200" cy="33261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457200" lvl="0" indent="-3810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Times New Roman"/>
              <a:buChar char="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Solar voltage input: ~14-25V</a:t>
            </a:r>
          </a:p>
          <a:p>
            <a:pPr marL="457200" lvl="0" indent="-381000" rtl="0">
              <a:lnSpc>
                <a:spcPct val="150000"/>
              </a:lnSpc>
              <a:spcBef>
                <a:spcPts val="0"/>
              </a:spcBef>
              <a:buSzPts val="2400"/>
              <a:buFont typeface="Times New Roman"/>
              <a:buChar char="➢"/>
            </a:pPr>
            <a:r>
              <a:rPr lang="en" sz="2400" dirty="0">
                <a:latin typeface="Times New Roman"/>
                <a:ea typeface="Times New Roman"/>
                <a:cs typeface="Times New Roman"/>
                <a:sym typeface="Times New Roman"/>
              </a:rPr>
              <a:t>Buck converter output: 6V</a:t>
            </a:r>
          </a:p>
          <a:p>
            <a:pPr marL="0" lvl="0" indent="0" rtl="0">
              <a:lnSpc>
                <a:spcPct val="150000"/>
              </a:lnSpc>
              <a:spcBef>
                <a:spcPts val="0"/>
              </a:spcBef>
              <a:buNone/>
            </a:pPr>
            <a:endParaRPr sz="20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0" rtl="0">
              <a:spcBef>
                <a:spcPts val="0"/>
              </a:spcBef>
              <a:buNone/>
            </a:pPr>
            <a:endParaRPr sz="2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Shape 118" descr="MaxPower-solarcharacteristic445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34025" y="1254125"/>
            <a:ext cx="5034150" cy="2876950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Shape 119"/>
          <p:cNvSpPr txBox="1"/>
          <p:nvPr/>
        </p:nvSpPr>
        <p:spPr>
          <a:xfrm>
            <a:off x="3580500" y="4232775"/>
            <a:ext cx="5251800" cy="4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4: Power (W) vs. Load Resistance for single solar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"/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"/>
                                        <p:tgtEl>
                                          <p:spTgt spid="1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Buck Converter Schematic</a:t>
            </a:r>
          </a:p>
        </p:txBody>
      </p:sp>
      <p:sp>
        <p:nvSpPr>
          <p:cNvPr id="125" name="Shape 125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6" name="Shape 1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66325"/>
            <a:ext cx="8520601" cy="330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Shape 127"/>
          <p:cNvSpPr txBox="1"/>
          <p:nvPr/>
        </p:nvSpPr>
        <p:spPr>
          <a:xfrm>
            <a:off x="1915025" y="4399875"/>
            <a:ext cx="5251800" cy="470700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buNone/>
            </a:pPr>
            <a:r>
              <a:rPr lang="en">
                <a:latin typeface="Times New Roman"/>
                <a:ea typeface="Times New Roman"/>
                <a:cs typeface="Times New Roman"/>
                <a:sym typeface="Times New Roman"/>
              </a:rPr>
              <a:t>Figure 5: Buck Converter Schematic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1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009668"/>
      </a:accent2>
      <a:accent3>
        <a:srgbClr val="4DB6AC"/>
      </a:accent3>
      <a:accent4>
        <a:srgbClr val="FF9800"/>
      </a:accent4>
      <a:accent5>
        <a:srgbClr val="CE93D8"/>
      </a:accent5>
      <a:accent6>
        <a:srgbClr val="EEFF41"/>
      </a:accent6>
      <a:hlink>
        <a:srgbClr val="CE93D8"/>
      </a:hlink>
      <a:folHlink>
        <a:srgbClr val="CE93D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501</Words>
  <Application>Microsoft Office PowerPoint</Application>
  <PresentationFormat>On-screen Show (16:9)</PresentationFormat>
  <Paragraphs>138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5" baseType="lpstr">
      <vt:lpstr>PT Sans Narrow</vt:lpstr>
      <vt:lpstr>Arial</vt:lpstr>
      <vt:lpstr>Times New Roman</vt:lpstr>
      <vt:lpstr>Open Sans</vt:lpstr>
      <vt:lpstr>Tropic</vt:lpstr>
      <vt:lpstr>Solar RC Boat 49</vt:lpstr>
      <vt:lpstr>Introduction</vt:lpstr>
      <vt:lpstr>Objectives</vt:lpstr>
      <vt:lpstr>PowerPoint Presentation</vt:lpstr>
      <vt:lpstr>Motor Requirements</vt:lpstr>
      <vt:lpstr>Motor Controller</vt:lpstr>
      <vt:lpstr>Solar Panels</vt:lpstr>
      <vt:lpstr>Buck Converter Design</vt:lpstr>
      <vt:lpstr>Buck Converter Schematic</vt:lpstr>
      <vt:lpstr>Microcontroller</vt:lpstr>
      <vt:lpstr>SPDT Relay </vt:lpstr>
      <vt:lpstr>Signal Strength Detection </vt:lpstr>
      <vt:lpstr>Signal Strength Detection</vt:lpstr>
      <vt:lpstr>Testing XBee</vt:lpstr>
      <vt:lpstr>Testing Solar Cells</vt:lpstr>
      <vt:lpstr>Module Integration</vt:lpstr>
      <vt:lpstr>Boat Integration</vt:lpstr>
      <vt:lpstr>PowerPoint Presentation</vt:lpstr>
      <vt:lpstr>Future Improvements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Solar RC Boat 49</dc:title>
  <cp:lastModifiedBy>Nisa</cp:lastModifiedBy>
  <cp:revision>2</cp:revision>
  <dcterms:modified xsi:type="dcterms:W3CDTF">2017-12-12T18:56:17Z</dcterms:modified>
</cp:coreProperties>
</file>