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34"/>
  </p:notesMasterIdLst>
  <p:sldIdLst>
    <p:sldId id="256" r:id="rId3"/>
    <p:sldId id="257" r:id="rId4"/>
    <p:sldId id="284" r:id="rId5"/>
    <p:sldId id="285" r:id="rId6"/>
    <p:sldId id="258" r:id="rId7"/>
    <p:sldId id="286" r:id="rId8"/>
    <p:sldId id="289" r:id="rId9"/>
    <p:sldId id="287" r:id="rId10"/>
    <p:sldId id="260" r:id="rId11"/>
    <p:sldId id="268" r:id="rId12"/>
    <p:sldId id="267" r:id="rId13"/>
    <p:sldId id="269" r:id="rId14"/>
    <p:sldId id="261" r:id="rId15"/>
    <p:sldId id="262" r:id="rId16"/>
    <p:sldId id="265" r:id="rId17"/>
    <p:sldId id="264" r:id="rId18"/>
    <p:sldId id="266" r:id="rId19"/>
    <p:sldId id="270" r:id="rId20"/>
    <p:sldId id="288" r:id="rId21"/>
    <p:sldId id="271" r:id="rId22"/>
    <p:sldId id="272" r:id="rId23"/>
    <p:sldId id="290" r:id="rId24"/>
    <p:sldId id="313" r:id="rId25"/>
    <p:sldId id="314" r:id="rId26"/>
    <p:sldId id="315" r:id="rId27"/>
    <p:sldId id="316" r:id="rId28"/>
    <p:sldId id="343" r:id="rId29"/>
    <p:sldId id="344" r:id="rId30"/>
    <p:sldId id="283" r:id="rId31"/>
    <p:sldId id="282" r:id="rId32"/>
    <p:sldId id="28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/>
    <p:restoredTop sz="94631"/>
  </p:normalViewPr>
  <p:slideViewPr>
    <p:cSldViewPr snapToGrid="0" snapToObjects="1">
      <p:cViewPr varScale="1">
        <p:scale>
          <a:sx n="97" d="100"/>
          <a:sy n="97" d="100"/>
        </p:scale>
        <p:origin x="60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84BC-134C-9549-8F94-A8CD169054AC}" type="datetimeFigureOut">
              <a:rPr lang="en-US" smtClean="0"/>
              <a:t>5/5/16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987BD-0756-CF4E-98B8-43FC089C3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0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32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32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84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53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79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97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Raymond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2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Raymond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8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Raymond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67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Raymond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27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Sachin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Sachin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6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Raymond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90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30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Sachin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36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Raymond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48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39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27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Sachin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09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Sachin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41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Sachin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09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Sachin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7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13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70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87BD-0756-CF4E-98B8-43FC089C38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6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46287"/>
            <a:ext cx="5664970" cy="655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30" b="1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ECE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8788" y="1223992"/>
            <a:ext cx="5664970" cy="2888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 baseline="0">
                <a:solidFill>
                  <a:srgbClr val="F1632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 smtClean="0"/>
              <a:t>Brad Petersen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8788" y="1430114"/>
            <a:ext cx="5664970" cy="2213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9" b="0" i="0" baseline="0">
                <a:solidFill>
                  <a:srgbClr val="F1632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 smtClean="0"/>
              <a:t>Director of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6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4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F3EAE1-834B-9847-A922-3D116C7BEA09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374CEC-335F-624E-B24E-16F6BA71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2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645458"/>
            <a:ext cx="5664970" cy="5563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24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8788" y="1436838"/>
            <a:ext cx="11145212" cy="40607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18" b="0" i="0" baseline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4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874059"/>
            <a:ext cx="5664970" cy="655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24" b="1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38788" y="1692088"/>
            <a:ext cx="11206788" cy="4258235"/>
          </a:xfrm>
          <a:prstGeom prst="rect">
            <a:avLst/>
          </a:prstGeom>
        </p:spPr>
        <p:txBody>
          <a:bodyPr vert="horz"/>
          <a:lstStyle>
            <a:lvl1pPr marL="337129" indent="-337129">
              <a:buFont typeface="Wingdings" panose="05000000000000000000" pitchFamily="2" charset="2"/>
              <a:buChar char="§"/>
              <a:defRPr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7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w/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46287"/>
            <a:ext cx="5664970" cy="655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24" b="1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8788" y="1418908"/>
            <a:ext cx="7219758" cy="40607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65" b="0" i="0" baseline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8051030" y="1418908"/>
            <a:ext cx="3590846" cy="406076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88" baseline="0"/>
            </a:lvl1pPr>
          </a:lstStyle>
          <a:p>
            <a:pPr lvl="0"/>
            <a:r>
              <a:rPr lang="en-US" dirty="0" smtClean="0"/>
              <a:t>Click proper below image </a:t>
            </a:r>
          </a:p>
          <a:p>
            <a:pPr lvl="0"/>
            <a:r>
              <a:rPr lang="en-US" dirty="0" smtClean="0"/>
              <a:t>to insert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8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07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emf"/><Relationship Id="rId6" Type="http://schemas.openxmlformats.org/officeDocument/2006/relationships/image" Target="../media/image2.emf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ster_bluesidebar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765"/>
            <a:ext cx="123152" cy="918882"/>
          </a:xfrm>
          <a:prstGeom prst="rect">
            <a:avLst/>
          </a:prstGeom>
        </p:spPr>
      </p:pic>
      <p:pic>
        <p:nvPicPr>
          <p:cNvPr id="6" name="Picture 5" descr="master_bottom2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9647"/>
            <a:ext cx="12192000" cy="2958353"/>
          </a:xfrm>
          <a:prstGeom prst="rect">
            <a:avLst/>
          </a:prstGeom>
        </p:spPr>
      </p:pic>
      <p:pic>
        <p:nvPicPr>
          <p:cNvPr id="7" name="Picture 6" descr="Cover_BuildingCrop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04" y="2541241"/>
            <a:ext cx="12243392" cy="13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5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ctr" defTabSz="449505" rtl="0" eaLnBrk="1" latinLnBrk="0" hangingPunct="1">
        <a:spcBef>
          <a:spcPct val="0"/>
        </a:spcBef>
        <a:buNone/>
        <a:defRPr sz="43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129" indent="-337129" algn="l" defTabSz="449505" rtl="0" eaLnBrk="1" latinLnBrk="0" hangingPunct="1">
        <a:spcBef>
          <a:spcPct val="20000"/>
        </a:spcBef>
        <a:buFont typeface="Arial"/>
        <a:buChar char="•"/>
        <a:defRPr sz="3177" kern="1200">
          <a:solidFill>
            <a:schemeClr val="tx1"/>
          </a:solidFill>
          <a:latin typeface="+mn-lt"/>
          <a:ea typeface="+mn-ea"/>
          <a:cs typeface="+mn-cs"/>
        </a:defRPr>
      </a:lvl1pPr>
      <a:lvl2pPr marL="730446" indent="-280941" algn="l" defTabSz="449505" rtl="0" eaLnBrk="1" latinLnBrk="0" hangingPunct="1">
        <a:spcBef>
          <a:spcPct val="20000"/>
        </a:spcBef>
        <a:buFont typeface="Arial"/>
        <a:buChar char="–"/>
        <a:defRPr sz="2735" kern="1200">
          <a:solidFill>
            <a:schemeClr val="tx1"/>
          </a:solidFill>
          <a:latin typeface="+mn-lt"/>
          <a:ea typeface="+mn-ea"/>
          <a:cs typeface="+mn-cs"/>
        </a:defRPr>
      </a:lvl2pPr>
      <a:lvl3pPr marL="1123764" indent="-224753" algn="l" defTabSz="449505" rtl="0" eaLnBrk="1" latinLnBrk="0" hangingPunct="1">
        <a:spcBef>
          <a:spcPct val="20000"/>
        </a:spcBef>
        <a:buFont typeface="Arial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3pPr>
      <a:lvl4pPr marL="1573269" indent="-224753" algn="l" defTabSz="449505" rtl="0" eaLnBrk="1" latinLnBrk="0" hangingPunct="1">
        <a:spcBef>
          <a:spcPct val="20000"/>
        </a:spcBef>
        <a:buFont typeface="Arial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2022774" indent="-224753" algn="l" defTabSz="449505" rtl="0" eaLnBrk="1" latinLnBrk="0" hangingPunct="1">
        <a:spcBef>
          <a:spcPct val="20000"/>
        </a:spcBef>
        <a:buFont typeface="Arial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72279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5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1290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20796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nd_bottom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3235"/>
            <a:ext cx="12192000" cy="7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sldNum="0" hdr="0" ftr="0" dt="0"/>
  <p:txStyles>
    <p:titleStyle>
      <a:lvl1pPr algn="ctr" defTabSz="449505" rtl="0" eaLnBrk="1" latinLnBrk="0" hangingPunct="1">
        <a:spcBef>
          <a:spcPct val="0"/>
        </a:spcBef>
        <a:buNone/>
        <a:defRPr sz="43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129" indent="-337129" algn="l" defTabSz="449505" rtl="0" eaLnBrk="1" latinLnBrk="0" hangingPunct="1">
        <a:spcBef>
          <a:spcPct val="20000"/>
        </a:spcBef>
        <a:buFont typeface="Arial"/>
        <a:buChar char="•"/>
        <a:defRPr sz="3177" kern="1200">
          <a:solidFill>
            <a:schemeClr val="tx1"/>
          </a:solidFill>
          <a:latin typeface="+mn-lt"/>
          <a:ea typeface="+mn-ea"/>
          <a:cs typeface="+mn-cs"/>
        </a:defRPr>
      </a:lvl1pPr>
      <a:lvl2pPr marL="730446" indent="-280941" algn="l" defTabSz="449505" rtl="0" eaLnBrk="1" latinLnBrk="0" hangingPunct="1">
        <a:spcBef>
          <a:spcPct val="20000"/>
        </a:spcBef>
        <a:buFont typeface="Arial"/>
        <a:buChar char="–"/>
        <a:defRPr sz="2735" kern="1200">
          <a:solidFill>
            <a:schemeClr val="tx1"/>
          </a:solidFill>
          <a:latin typeface="+mn-lt"/>
          <a:ea typeface="+mn-ea"/>
          <a:cs typeface="+mn-cs"/>
        </a:defRPr>
      </a:lvl2pPr>
      <a:lvl3pPr marL="1123764" indent="-224753" algn="l" defTabSz="449505" rtl="0" eaLnBrk="1" latinLnBrk="0" hangingPunct="1">
        <a:spcBef>
          <a:spcPct val="20000"/>
        </a:spcBef>
        <a:buFont typeface="Arial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3pPr>
      <a:lvl4pPr marL="1573269" indent="-224753" algn="l" defTabSz="449505" rtl="0" eaLnBrk="1" latinLnBrk="0" hangingPunct="1">
        <a:spcBef>
          <a:spcPct val="20000"/>
        </a:spcBef>
        <a:buFont typeface="Arial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2022774" indent="-224753" algn="l" defTabSz="449505" rtl="0" eaLnBrk="1" latinLnBrk="0" hangingPunct="1">
        <a:spcBef>
          <a:spcPct val="20000"/>
        </a:spcBef>
        <a:buFont typeface="Arial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72279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5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1290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20796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203" y="526093"/>
            <a:ext cx="3649249" cy="713984"/>
          </a:xfrm>
        </p:spPr>
        <p:txBody>
          <a:bodyPr/>
          <a:lstStyle/>
          <a:p>
            <a:pPr algn="l"/>
            <a:r>
              <a:rPr lang="en-US" sz="2400" dirty="0" smtClean="0"/>
              <a:t>ECE 445 Spring 2016</a:t>
            </a:r>
            <a:br>
              <a:rPr lang="en-US" sz="2400" dirty="0" smtClean="0"/>
            </a:br>
            <a:r>
              <a:rPr lang="en-US" sz="2400" dirty="0" smtClean="0"/>
              <a:t>Group 22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9261" y="4178236"/>
            <a:ext cx="9144000" cy="1655762"/>
          </a:xfrm>
        </p:spPr>
        <p:txBody>
          <a:bodyPr/>
          <a:lstStyle/>
          <a:p>
            <a:r>
              <a:rPr lang="en-US" sz="3600" dirty="0" smtClean="0"/>
              <a:t>Smart Drone Delivery Improvement</a:t>
            </a:r>
          </a:p>
          <a:p>
            <a:r>
              <a:rPr lang="en-US" sz="3600" dirty="0" smtClean="0"/>
              <a:t>By </a:t>
            </a:r>
            <a:r>
              <a:rPr lang="en-US" sz="3600" dirty="0" err="1" smtClean="0"/>
              <a:t>Sachin</a:t>
            </a:r>
            <a:r>
              <a:rPr lang="en-US" sz="3600" dirty="0" smtClean="0"/>
              <a:t> </a:t>
            </a:r>
            <a:r>
              <a:rPr lang="en-US" sz="3600" dirty="0" err="1" smtClean="0"/>
              <a:t>Weerasooriya</a:t>
            </a:r>
            <a:r>
              <a:rPr lang="en-US" sz="3600" dirty="0" smtClean="0"/>
              <a:t>, Rahul Joshi, and</a:t>
            </a:r>
          </a:p>
          <a:p>
            <a:r>
              <a:rPr lang="en-US" sz="3600" dirty="0" smtClean="0"/>
              <a:t>Raymond Hoagland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02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 dirty="0" smtClean="0"/>
              <a:t>Original Idea: Base 16</a:t>
            </a:r>
            <a:endParaRPr lang="en-US" sz="42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SHA-1 returns hex bytes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16 Base colors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Colors indistinguishable in HSV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Highly susceptible to confusion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0" y="1654968"/>
            <a:ext cx="3521417" cy="3589338"/>
          </a:xfrm>
        </p:spPr>
      </p:pic>
    </p:spTree>
    <p:extLst>
      <p:ext uri="{BB962C8B-B14F-4D97-AF65-F5344CB8AC3E}">
        <p14:creationId xmlns:p14="http://schemas.microsoft.com/office/powerpoint/2010/main" val="20200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 dirty="0" smtClean="0"/>
              <a:t>Why Not Base 2?</a:t>
            </a:r>
            <a:endParaRPr lang="en-US" sz="42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Corner Identifier to find center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Overlap due to limited options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Smaller blocks (scaling)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1654968"/>
            <a:ext cx="3589338" cy="3589338"/>
          </a:xfrm>
        </p:spPr>
      </p:pic>
    </p:spTree>
    <p:extLst>
      <p:ext uri="{BB962C8B-B14F-4D97-AF65-F5344CB8AC3E}">
        <p14:creationId xmlns:p14="http://schemas.microsoft.com/office/powerpoint/2010/main" val="2296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 dirty="0" smtClean="0"/>
              <a:t>Why Not QR?</a:t>
            </a:r>
            <a:endParaRPr lang="en-US" sz="42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More complicated to scale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Height of Decoding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1713569"/>
            <a:ext cx="3589338" cy="3472135"/>
          </a:xfrm>
        </p:spPr>
      </p:pic>
    </p:spTree>
    <p:extLst>
      <p:ext uri="{BB962C8B-B14F-4D97-AF65-F5344CB8AC3E}">
        <p14:creationId xmlns:p14="http://schemas.microsoft.com/office/powerpoint/2010/main" val="6668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 dirty="0" smtClean="0"/>
              <a:t>Image Capture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Gaussian Blur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Exposure (60%)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Brightness (20%)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512x512 </a:t>
            </a:r>
            <a:r>
              <a:rPr lang="en-US" sz="2800" dirty="0" err="1" smtClean="0"/>
              <a:t>px</a:t>
            </a:r>
            <a:endParaRPr lang="en-US" sz="28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1667494"/>
            <a:ext cx="3589338" cy="3589338"/>
          </a:xfrm>
        </p:spPr>
      </p:pic>
    </p:spTree>
    <p:extLst>
      <p:ext uri="{BB962C8B-B14F-4D97-AF65-F5344CB8AC3E}">
        <p14:creationId xmlns:p14="http://schemas.microsoft.com/office/powerpoint/2010/main" val="4003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 dirty="0" smtClean="0"/>
              <a:t>Landing Pad Locator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Average Purple Pixels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Dead Zone 200x200px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HSV detection used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1644412"/>
            <a:ext cx="3589338" cy="361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 dirty="0" smtClean="0"/>
              <a:t>Image Reconstruction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538788" y="1418908"/>
                <a:ext cx="4822352" cy="4060768"/>
              </a:xfrm>
            </p:spPr>
            <p:txBody>
              <a:bodyPr/>
              <a:lstStyle/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 smtClean="0"/>
                  <a:t>Nested Contour Area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 smtClean="0"/>
                  <a:t>Rotation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90</m:t>
                        </m:r>
                      </m:e>
                      <m:sup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 smtClean="0"/>
                  <a:t>angle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 smtClean="0"/>
                  <a:t>Purple Outline</a:t>
                </a:r>
              </a:p>
              <a:p>
                <a:pPr marL="457200" indent="-457200">
                  <a:buFont typeface="Arial" charset="0"/>
                  <a:buChar char="•"/>
                </a:pPr>
                <a:endParaRPr lang="en-US" sz="2800" dirty="0" smtClean="0"/>
              </a:p>
              <a:p>
                <a:pPr marL="457200" indent="-457200">
                  <a:buFont typeface="Arial" charset="0"/>
                  <a:buChar char="•"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538788" y="1418908"/>
                <a:ext cx="4822352" cy="4060768"/>
              </a:xfrm>
              <a:blipFill rotWithShape="0">
                <a:blip r:embed="rId3"/>
                <a:stretch>
                  <a:fillRect l="-2276"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136" y="1654968"/>
            <a:ext cx="3589338" cy="3589338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98" y="1654968"/>
            <a:ext cx="3589338" cy="3589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5047" y="5336088"/>
            <a:ext cx="364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69058" y="5336088"/>
            <a:ext cx="364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Reconstructed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 dirty="0" smtClean="0"/>
              <a:t>Image Normalization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538788" y="1418908"/>
                <a:ext cx="3945530" cy="4060768"/>
              </a:xfrm>
            </p:spPr>
            <p:txBody>
              <a:bodyPr/>
              <a:lstStyle/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 smtClean="0"/>
                  <a:t>Reference Color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 smtClean="0"/>
                  <a:t>CLAHE (Lab-Space)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 smtClean="0"/>
                  <a:t>RGB Normalization</a:t>
                </a:r>
              </a:p>
              <a:p>
                <a:pPr marL="457200" indent="-457200"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charset="0"/>
                          </a:rPr>
                          <m:t>𝑅</m:t>
                        </m:r>
                      </m:num>
                      <m:den>
                        <m:r>
                          <a:rPr lang="en-US" sz="2800" b="0" i="1" smtClean="0">
                            <a:latin typeface="Cambria Math" charset="0"/>
                          </a:rPr>
                          <m:t>𝑅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𝐵</m:t>
                        </m:r>
                      </m:den>
                    </m:f>
                  </m:oMath>
                </a14:m>
                <a:endParaRPr lang="en-US" sz="2800" b="0" i="1" dirty="0" smtClean="0">
                  <a:latin typeface="Cambria Math" charset="0"/>
                </a:endParaRPr>
              </a:p>
              <a:p>
                <a:pPr marL="457200" indent="-457200"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charset="0"/>
                          </a:rPr>
                          <m:t>𝐺</m:t>
                        </m:r>
                      </m:num>
                      <m:den>
                        <m:r>
                          <a:rPr lang="en-US" sz="2800" b="0" i="1" smtClean="0">
                            <a:latin typeface="Cambria Math" charset="0"/>
                          </a:rPr>
                          <m:t>𝑅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𝐵</m:t>
                        </m:r>
                      </m:den>
                    </m:f>
                    <m:r>
                      <a:rPr lang="en-US" sz="2800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sz="2800" b="0" i="1" dirty="0" smtClean="0">
                  <a:latin typeface="Cambria Math" charset="0"/>
                </a:endParaRPr>
              </a:p>
              <a:p>
                <a:pPr marL="457200" indent="-457200"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charset="0"/>
                          </a:rPr>
                          <m:t>𝐵</m:t>
                        </m:r>
                      </m:num>
                      <m:den>
                        <m:r>
                          <a:rPr lang="en-US" sz="2800" b="0" i="1" smtClean="0">
                            <a:latin typeface="Cambria Math" charset="0"/>
                          </a:rPr>
                          <m:t>𝑅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𝐵</m:t>
                        </m:r>
                      </m:den>
                    </m:f>
                  </m:oMath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538788" y="1418908"/>
                <a:ext cx="3945530" cy="4060768"/>
              </a:xfrm>
              <a:blipFill rotWithShape="0">
                <a:blip r:embed="rId3"/>
                <a:stretch>
                  <a:fillRect l="-2778"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136" y="1654968"/>
            <a:ext cx="3589338" cy="3589338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98" y="1654968"/>
            <a:ext cx="3589338" cy="3589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6798" y="5479676"/>
            <a:ext cx="358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31017" y="5479676"/>
            <a:ext cx="358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RGB + CLAHE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 dirty="0" smtClean="0"/>
              <a:t>Image Decoding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8788" y="1418908"/>
            <a:ext cx="4822352" cy="4060768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HSV Filtering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Pixel Location Match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Ties Favors Expected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136" y="1661924"/>
            <a:ext cx="3589338" cy="3575425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98" y="1661924"/>
            <a:ext cx="3589338" cy="3582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6798" y="5479676"/>
            <a:ext cx="358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31017" y="5479676"/>
            <a:ext cx="358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Recovered Green 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 dirty="0" smtClean="0"/>
              <a:t>Image Decoding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538788" y="1418908"/>
                <a:ext cx="4822352" cy="4060768"/>
              </a:xfrm>
            </p:spPr>
            <p:txBody>
              <a:bodyPr/>
              <a:lstStyle/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 smtClean="0"/>
                  <a:t>Direct Similarity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 smtClean="0"/>
                  <a:t>Misses left black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 smtClean="0"/>
                  <a:t>Considers all possible 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charset="0"/>
                          </a:rPr>
                          <m:t>90</m:t>
                        </m:r>
                      </m:e>
                      <m:sup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 smtClean="0"/>
                  <a:t> rotations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 smtClean="0"/>
                  <a:t>Susceptible to           Rotation Inaccuracy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538788" y="1418908"/>
                <a:ext cx="4822352" cy="4060768"/>
              </a:xfrm>
              <a:blipFill rotWithShape="0">
                <a:blip r:embed="rId3"/>
                <a:stretch>
                  <a:fillRect l="-2276"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28" y="1661924"/>
            <a:ext cx="3582354" cy="3575425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98" y="1661924"/>
            <a:ext cx="3589338" cy="3582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6798" y="5479676"/>
            <a:ext cx="358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31017" y="5479676"/>
            <a:ext cx="358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 Reconstructed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Drone Choice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8787" y="1418908"/>
            <a:ext cx="3974475" cy="406076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Drone: 3DR IRIS+ </a:t>
            </a:r>
            <a:r>
              <a:rPr lang="en-US" sz="2800" dirty="0" err="1" smtClean="0"/>
              <a:t>Multicopter</a:t>
            </a:r>
            <a:endParaRPr lang="en-US" sz="2800" dirty="0" smtClean="0"/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err="1" smtClean="0">
                <a:solidFill>
                  <a:srgbClr val="002060"/>
                </a:solidFill>
              </a:rPr>
              <a:t>Pixhawk</a:t>
            </a:r>
            <a:r>
              <a:rPr lang="en-US" sz="2200" dirty="0" smtClean="0">
                <a:solidFill>
                  <a:srgbClr val="002060"/>
                </a:solidFill>
              </a:rPr>
              <a:t> Controller</a:t>
            </a:r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Payload 400 grams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12958" b="12958"/>
          <a:stretch>
            <a:fillRect/>
          </a:stretch>
        </p:blipFill>
        <p:spPr>
          <a:xfrm>
            <a:off x="4513263" y="1419225"/>
            <a:ext cx="7127875" cy="4060825"/>
          </a:xfrm>
        </p:spPr>
      </p:pic>
    </p:spTree>
    <p:extLst>
      <p:ext uri="{BB962C8B-B14F-4D97-AF65-F5344CB8AC3E}">
        <p14:creationId xmlns:p14="http://schemas.microsoft.com/office/powerpoint/2010/main" val="10610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 dirty="0" smtClean="0"/>
              <a:t>Introduction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8788" y="1418908"/>
            <a:ext cx="5352546" cy="406076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Drone technology constantly advancing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Wide variety of possible uses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16"/>
          <p:cNvPicPr>
            <a:picLocks noChangeAspect="1"/>
          </p:cNvPicPr>
          <p:nvPr/>
        </p:nvPicPr>
        <p:blipFill>
          <a:blip r:embed="rId3"/>
          <a:srcRect l="27692" r="27692"/>
          <a:stretch>
            <a:fillRect/>
          </a:stretch>
        </p:blipFill>
        <p:spPr>
          <a:xfrm>
            <a:off x="6463894" y="681221"/>
            <a:ext cx="5029582" cy="52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 dirty="0" err="1" smtClean="0"/>
              <a:t>MAVProxy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Python wrapper (</a:t>
            </a:r>
            <a:r>
              <a:rPr lang="en-US" dirty="0" err="1" smtClean="0"/>
              <a:t>MAVLink</a:t>
            </a:r>
            <a:r>
              <a:rPr lang="en-US" dirty="0" smtClean="0"/>
              <a:t> protocol) for </a:t>
            </a:r>
            <a:r>
              <a:rPr lang="en-US" dirty="0" err="1" smtClean="0"/>
              <a:t>ODroid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Take off and fly in cross-shaped pattern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Land drone 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L</a:t>
            </a:r>
            <a:r>
              <a:rPr lang="en-US" sz="2200" dirty="0" smtClean="0"/>
              <a:t>anding pad not found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/>
              <a:t>Landing pad successfully decoded (&gt; .60 match)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Take off if threat detected (arm every 4 seconds)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22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8788" y="546287"/>
            <a:ext cx="6125059" cy="655544"/>
          </a:xfrm>
        </p:spPr>
        <p:txBody>
          <a:bodyPr/>
          <a:lstStyle/>
          <a:p>
            <a:r>
              <a:rPr lang="en-US" sz="4200" dirty="0" smtClean="0"/>
              <a:t>User Application and Server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8787" y="1418908"/>
            <a:ext cx="4774617" cy="4060768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Android app to request confirmation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GCM Protocol Implementation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Server on odroid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4" y="1195471"/>
            <a:ext cx="6301946" cy="4507641"/>
          </a:xfrm>
        </p:spPr>
      </p:pic>
    </p:spTree>
    <p:extLst>
      <p:ext uri="{BB962C8B-B14F-4D97-AF65-F5344CB8AC3E}">
        <p14:creationId xmlns:p14="http://schemas.microsoft.com/office/powerpoint/2010/main" val="13210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Sensor Choices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700" y="2064505"/>
            <a:ext cx="3881149" cy="388114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/>
          <a:srcRect l="5805" r="5805"/>
          <a:stretch>
            <a:fillRect/>
          </a:stretch>
        </p:blipFill>
        <p:spPr>
          <a:xfrm>
            <a:off x="5449248" y="431514"/>
            <a:ext cx="2671051" cy="3020602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8787" y="1418908"/>
            <a:ext cx="3974475" cy="406076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Must avoid threats within 15 feet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PIR &amp; Microwave Motion Sensor</a:t>
            </a:r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Small</a:t>
            </a:r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Low weight</a:t>
            </a:r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Easy to mount</a:t>
            </a:r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Low current draw</a:t>
            </a:r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Different means of motion detection </a:t>
            </a:r>
          </a:p>
          <a:p>
            <a:pPr marL="1187646" lvl="1" indent="-457200">
              <a:buFont typeface="Wingdings" charset="2"/>
              <a:buChar char="§"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779473" y="5054885"/>
            <a:ext cx="1626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Doppler Sensor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03758" y="3452116"/>
            <a:ext cx="117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PIR 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PIR Sensors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8788" y="1418908"/>
            <a:ext cx="5961260" cy="406076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PIR – Passive Infrared Sensor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Two IR sensitive strips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Device detects IR differential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Digital Output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048" y="1309549"/>
            <a:ext cx="4644755" cy="424221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 flipH="1">
            <a:off x="12312166" y="3218994"/>
            <a:ext cx="652652" cy="1987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28580" y="5589456"/>
            <a:ext cx="38523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learn.adafruit.com</a:t>
            </a:r>
            <a:r>
              <a:rPr lang="en-US" sz="800" dirty="0"/>
              <a:t>/</a:t>
            </a:r>
            <a:r>
              <a:rPr lang="en-US" sz="800" dirty="0" err="1"/>
              <a:t>pir</a:t>
            </a:r>
            <a:r>
              <a:rPr lang="en-US" sz="800" dirty="0"/>
              <a:t>-passive-infrared-proximity-motion-sensor/how-</a:t>
            </a:r>
            <a:r>
              <a:rPr lang="en-US" sz="800" dirty="0" err="1"/>
              <a:t>pirs</a:t>
            </a:r>
            <a:r>
              <a:rPr lang="en-US" sz="800" dirty="0"/>
              <a:t>-work</a:t>
            </a:r>
          </a:p>
        </p:txBody>
      </p:sp>
    </p:spTree>
    <p:extLst>
      <p:ext uri="{BB962C8B-B14F-4D97-AF65-F5344CB8AC3E}">
        <p14:creationId xmlns:p14="http://schemas.microsoft.com/office/powerpoint/2010/main" val="11072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8787" y="546287"/>
            <a:ext cx="7998589" cy="655544"/>
          </a:xfrm>
        </p:spPr>
        <p:txBody>
          <a:bodyPr/>
          <a:lstStyle/>
          <a:p>
            <a:r>
              <a:rPr lang="en-US" sz="4000" dirty="0" smtClean="0"/>
              <a:t>Microwave Motion (Doppler) Sensor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8788" y="1418908"/>
            <a:ext cx="11103088" cy="10240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Transceiver emits 10.525 GHz signal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Analyzes reflected signal</a:t>
            </a:r>
          </a:p>
          <a:p>
            <a:pPr marL="1301946" lvl="1" indent="-571500">
              <a:buFont typeface="Wingdings" charset="2"/>
              <a:buChar char="§"/>
            </a:pPr>
            <a:r>
              <a:rPr lang="en-US" sz="2200" dirty="0" smtClean="0"/>
              <a:t>Reflected signal of moving object will have </a:t>
            </a:r>
            <a:r>
              <a:rPr lang="en-US" sz="2200" dirty="0"/>
              <a:t>D</a:t>
            </a:r>
            <a:r>
              <a:rPr lang="en-US" sz="2200" dirty="0" smtClean="0"/>
              <a:t>oppler </a:t>
            </a:r>
            <a:r>
              <a:rPr lang="en-US" sz="2200" dirty="0"/>
              <a:t>S</a:t>
            </a:r>
            <a:r>
              <a:rPr lang="en-US" sz="2200" dirty="0" smtClean="0"/>
              <a:t>hift</a:t>
            </a:r>
          </a:p>
          <a:p>
            <a:pPr lvl="1" indent="0">
              <a:buNone/>
            </a:pPr>
            <a:r>
              <a:rPr lang="en-US" sz="2200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  <p:pic>
        <p:nvPicPr>
          <p:cNvPr id="12" name="Content Placeholder 11" descr="Screen Shot 2016-05-01 at 1.53.03 A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969" b="-74969"/>
          <a:stretch>
            <a:fillRect/>
          </a:stretch>
        </p:blipFill>
        <p:spPr>
          <a:xfrm>
            <a:off x="3086235" y="1418908"/>
            <a:ext cx="6235045" cy="5289900"/>
          </a:xfrm>
        </p:spPr>
      </p:pic>
      <p:sp>
        <p:nvSpPr>
          <p:cNvPr id="14" name="TextBox 13"/>
          <p:cNvSpPr txBox="1"/>
          <p:nvPr/>
        </p:nvSpPr>
        <p:spPr>
          <a:xfrm>
            <a:off x="4171673" y="5353231"/>
            <a:ext cx="38395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www.limpkin.fr</a:t>
            </a:r>
            <a:r>
              <a:rPr lang="en-US" sz="800" dirty="0"/>
              <a:t>/public/HB100/HB100_Microwave_Sensor_Application_Note.pdf</a:t>
            </a:r>
          </a:p>
        </p:txBody>
      </p:sp>
    </p:spTree>
    <p:extLst>
      <p:ext uri="{BB962C8B-B14F-4D97-AF65-F5344CB8AC3E}">
        <p14:creationId xmlns:p14="http://schemas.microsoft.com/office/powerpoint/2010/main" val="18641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49" y="1437523"/>
            <a:ext cx="8066217" cy="4567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0916" y="5789193"/>
            <a:ext cx="38395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www.limpkin.fr</a:t>
            </a:r>
            <a:r>
              <a:rPr lang="en-US" sz="800" dirty="0"/>
              <a:t>/public/HB100/HB100_Microwave_Sensor_Application_Note.pdf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7062" y="5997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App Sheet Schematic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 flipH="1">
            <a:off x="11683999" y="3721686"/>
            <a:ext cx="1219081" cy="17759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8788" y="645458"/>
            <a:ext cx="7390036" cy="791380"/>
          </a:xfrm>
        </p:spPr>
        <p:txBody>
          <a:bodyPr/>
          <a:lstStyle/>
          <a:p>
            <a:r>
              <a:rPr lang="en-US" sz="4200" dirty="0" smtClean="0"/>
              <a:t>Circuit Design Modifications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Design RC filters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45" y="2314244"/>
            <a:ext cx="10121900" cy="87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45" y="3429000"/>
            <a:ext cx="59690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Amplified Doppler Output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690" y="1946954"/>
            <a:ext cx="9008136" cy="355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Interpreting Results</a:t>
            </a:r>
            <a:endParaRPr lang="en-US" sz="4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Doppler data fed into ADC</a:t>
            </a:r>
          </a:p>
          <a:p>
            <a:pPr marL="1073346" lvl="1" indent="-342900">
              <a:buFont typeface="Arial"/>
              <a:buChar char="•"/>
            </a:pPr>
            <a:r>
              <a:rPr lang="en-US" sz="2200" dirty="0" smtClean="0"/>
              <a:t>10 bit resolution, 8KS/S data rate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All PIR sensors read into C1+ via GPIO pins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Multi-thread program monitors each side of drone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Both sensors high in same second is a threat</a:t>
            </a:r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  <a:p>
            <a:pPr marL="342900" indent="-34290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12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 dirty="0" smtClean="0"/>
              <a:t>System Integration</a:t>
            </a:r>
            <a:endParaRPr lang="en-US" sz="4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018" y="1419225"/>
            <a:ext cx="5005889" cy="4060825"/>
          </a:xfrm>
        </p:spPr>
      </p:pic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8788" y="1418908"/>
            <a:ext cx="6112534" cy="4060768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5 core sub-processes</a:t>
            </a:r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I/O Pipes</a:t>
            </a:r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Non-blocking read (threaded </a:t>
            </a:r>
            <a:r>
              <a:rPr lang="en-US" sz="2200" dirty="0" err="1" smtClean="0">
                <a:solidFill>
                  <a:srgbClr val="002060"/>
                </a:solidFill>
              </a:rPr>
              <a:t>enqueue</a:t>
            </a:r>
            <a:r>
              <a:rPr lang="en-US" sz="2200" dirty="0" smtClean="0">
                <a:solidFill>
                  <a:srgbClr val="002060"/>
                </a:solidFill>
              </a:rPr>
              <a:t>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2 additional threads</a:t>
            </a:r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Initiate after landing</a:t>
            </a:r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Land again after confirmation</a:t>
            </a:r>
          </a:p>
          <a:p>
            <a:pPr marL="1187646" lvl="1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1187646" lvl="1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071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8788" y="546287"/>
            <a:ext cx="6546114" cy="655544"/>
          </a:xfrm>
        </p:spPr>
        <p:txBody>
          <a:bodyPr/>
          <a:lstStyle/>
          <a:p>
            <a:r>
              <a:rPr lang="en-US" sz="4200" dirty="0" smtClean="0"/>
              <a:t>Amazon’s Delivery Method</a:t>
            </a:r>
            <a:endParaRPr lang="en-US" sz="4200" dirty="0"/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9262" b="9262"/>
          <a:stretch>
            <a:fillRect/>
          </a:stretch>
        </p:blipFill>
        <p:spPr>
          <a:xfrm>
            <a:off x="685800" y="1600200"/>
            <a:ext cx="7696200" cy="4232613"/>
          </a:xfr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3"/>
          <a:srcRect t="9262" b="9262"/>
          <a:stretch>
            <a:fillRect/>
          </a:stretch>
        </p:blipFill>
        <p:spPr>
          <a:xfrm>
            <a:off x="2000250" y="1418908"/>
            <a:ext cx="8203238" cy="451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 dirty="0" smtClean="0"/>
              <a:t>Delays + Complications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Drone Delivery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DF-13 Connector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SITL support</a:t>
            </a:r>
          </a:p>
          <a:p>
            <a:pPr>
              <a:buFont typeface="Arial" charset="0"/>
              <a:buChar char="•"/>
            </a:pPr>
            <a:r>
              <a:rPr lang="en-US" sz="2800" dirty="0" err="1" smtClean="0"/>
              <a:t>MAVProxy</a:t>
            </a:r>
            <a:r>
              <a:rPr lang="en-US" sz="2800" dirty="0" smtClean="0"/>
              <a:t> Documentation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Handling glare</a:t>
            </a:r>
          </a:p>
          <a:p>
            <a:pPr>
              <a:buFont typeface="Arial" charset="0"/>
              <a:buChar char="•"/>
            </a:pPr>
            <a:endParaRPr lang="en-US" sz="2800" dirty="0" smtClean="0"/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6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 dirty="0" smtClean="0"/>
              <a:t>Further Work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Base 2 Encoding + Auto-correlation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Additional </a:t>
            </a:r>
            <a:r>
              <a:rPr lang="en-US" sz="2800" dirty="0" smtClean="0"/>
              <a:t>Redundancies (Hamming)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Get the drone flying!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Better glare removal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Verify landing pad exists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Safety Measures</a:t>
            </a:r>
          </a:p>
        </p:txBody>
      </p:sp>
    </p:spTree>
    <p:extLst>
      <p:ext uri="{BB962C8B-B14F-4D97-AF65-F5344CB8AC3E}">
        <p14:creationId xmlns:p14="http://schemas.microsoft.com/office/powerpoint/2010/main" val="5839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 dirty="0" smtClean="0"/>
              <a:t>Problems With Model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8788" y="1418908"/>
            <a:ext cx="10859462" cy="406076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Current delivery methods have option for signature confirmation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Drone delivery problems:</a:t>
            </a:r>
            <a:endParaRPr lang="en-US" sz="2200" dirty="0" smtClean="0"/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No package confirmation</a:t>
            </a:r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Theft</a:t>
            </a:r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Inadvertent damage</a:t>
            </a:r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Delivery to wrong address</a:t>
            </a:r>
          </a:p>
          <a:p>
            <a:endParaRPr lang="en-US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 flipH="1">
            <a:off x="12248691" y="1652346"/>
            <a:ext cx="3902052" cy="382733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 dirty="0" smtClean="0"/>
              <a:t>Solution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8788" y="1418908"/>
            <a:ext cx="9523080" cy="406076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Unique </a:t>
            </a:r>
            <a:r>
              <a:rPr lang="en-US" sz="2800" dirty="0"/>
              <a:t>landing pad per user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Phone App for package confirmation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Threat detection system while drone on ground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 dirty="0" smtClean="0"/>
              <a:t>Block Diagram </a:t>
            </a:r>
            <a:endParaRPr lang="en-US" sz="42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225095" y="3792360"/>
            <a:ext cx="2841792" cy="17678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648" y="1387552"/>
            <a:ext cx="8742480" cy="4756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107" y="1420342"/>
            <a:ext cx="1834271" cy="14744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5418326"/>
            <a:ext cx="520262" cy="1684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8788" y="645458"/>
            <a:ext cx="8092716" cy="556372"/>
          </a:xfrm>
        </p:spPr>
        <p:txBody>
          <a:bodyPr/>
          <a:lstStyle/>
          <a:p>
            <a:r>
              <a:rPr lang="en-US" sz="4200" dirty="0" smtClean="0"/>
              <a:t>R+V For Computer Algorithms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Total .25fps processing speed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Color decryption with 80% accuracy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Drone lands at center(+-2.5ft from middle)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User confirmation sent/received within 1 minute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App works on Android Lollipop</a:t>
            </a:r>
          </a:p>
        </p:txBody>
      </p:sp>
    </p:spTree>
    <p:extLst>
      <p:ext uri="{BB962C8B-B14F-4D97-AF65-F5344CB8AC3E}">
        <p14:creationId xmlns:p14="http://schemas.microsoft.com/office/powerpoint/2010/main" val="30030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8787" y="546287"/>
            <a:ext cx="6919953" cy="655544"/>
          </a:xfrm>
        </p:spPr>
        <p:txBody>
          <a:bodyPr/>
          <a:lstStyle/>
          <a:p>
            <a:r>
              <a:rPr lang="en-US" sz="4000" dirty="0" smtClean="0"/>
              <a:t>Computer Vision Design Choices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8788" y="1418908"/>
            <a:ext cx="6919952" cy="406076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Camera: Logitech C920</a:t>
            </a:r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Commonly used in other drone projects</a:t>
            </a:r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Experimentally better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Single Board Computer: ODROID-C1+</a:t>
            </a:r>
            <a:endParaRPr lang="en-US" sz="2800" dirty="0"/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5V2A Supply</a:t>
            </a:r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1.5 GHz Quad Core CPUs </a:t>
            </a:r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1 GB DDR3 SDRAM</a:t>
            </a:r>
          </a:p>
          <a:p>
            <a:pPr marL="1187646" lvl="1" indent="-45720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40 GPIO Pins and 2 ADCs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278" y="2608458"/>
            <a:ext cx="3378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 dirty="0"/>
              <a:t>Landing Pad Encoding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3160" dirty="0"/>
              <a:t>SHA-1 </a:t>
            </a:r>
            <a:r>
              <a:rPr lang="en-US" sz="3160" dirty="0" smtClean="0"/>
              <a:t>encoding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160" dirty="0" smtClean="0"/>
              <a:t>Base </a:t>
            </a:r>
            <a:r>
              <a:rPr lang="en-US" sz="3160" dirty="0"/>
              <a:t>4 color </a:t>
            </a:r>
            <a:r>
              <a:rPr lang="en-US" sz="3160" dirty="0" smtClean="0"/>
              <a:t>scheme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160" dirty="0" smtClean="0"/>
              <a:t>Additional color for padding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160" dirty="0" smtClean="0"/>
              <a:t>Nested contour borders</a:t>
            </a:r>
            <a:endParaRPr lang="en-US" sz="316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1654968"/>
            <a:ext cx="3589338" cy="3589338"/>
          </a:xfrm>
        </p:spPr>
      </p:pic>
    </p:spTree>
    <p:extLst>
      <p:ext uri="{BB962C8B-B14F-4D97-AF65-F5344CB8AC3E}">
        <p14:creationId xmlns:p14="http://schemas.microsoft.com/office/powerpoint/2010/main" val="6774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ondary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ECE template 3-2014 REV</Template>
  <TotalTime>2541</TotalTime>
  <Words>613</Words>
  <Application>Microsoft Macintosh PowerPoint</Application>
  <PresentationFormat>Widescreen</PresentationFormat>
  <Paragraphs>212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Narrow</vt:lpstr>
      <vt:lpstr>Calibri</vt:lpstr>
      <vt:lpstr>Cambria Math</vt:lpstr>
      <vt:lpstr>Droid Sans</vt:lpstr>
      <vt:lpstr>Wingdings</vt:lpstr>
      <vt:lpstr>Cover Slide</vt:lpstr>
      <vt:lpstr>Secondary Slide</vt:lpstr>
      <vt:lpstr>ECE 445 Spring 2016 Group 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445 Spring 2016 Group 22</dc:title>
  <dc:creator>Hoagland, Raymond J</dc:creator>
  <cp:lastModifiedBy>Hoagland, Raymond J</cp:lastModifiedBy>
  <cp:revision>52</cp:revision>
  <dcterms:created xsi:type="dcterms:W3CDTF">2016-04-29T02:45:48Z</dcterms:created>
  <dcterms:modified xsi:type="dcterms:W3CDTF">2016-05-05T20:07:52Z</dcterms:modified>
</cp:coreProperties>
</file>