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91FCD7F-CAAE-4018-99DC-56DC775C4E87}">
  <a:tblStyle styleId="{691FCD7F-CAAE-4018-99DC-56DC775C4E8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1" Type="http://schemas.openxmlformats.org/officeDocument/2006/relationships/slide" Target="slides/slide34.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05faad4a59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g105faad4a59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0637aac29b_1_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g10637aac29b_1_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0637aac29b_1_4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10637aac29b_1_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0637aac29b_1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10637aac29b_1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06355059f5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g106355059f5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0637aac29b_1_4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g10637aac29b_1_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06355059f5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g106355059f5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0637aac29b_1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g10637aac29b_1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06355059f5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g106355059f5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0637aac29b_1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10637aac29b_1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06355059f5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Test options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Live data</a:t>
            </a:r>
            <a:endParaRPr/>
          </a:p>
        </p:txBody>
      </p:sp>
      <p:sp>
        <p:nvSpPr>
          <p:cNvPr id="352" name="Google Shape;352;g106355059f5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05faad4a59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2400">
                <a:solidFill>
                  <a:srgbClr val="333333"/>
                </a:solidFill>
                <a:highlight>
                  <a:srgbClr val="FFFFFF"/>
                </a:highlight>
              </a:rPr>
              <a:t> Lithium-ion batteries are being increasingly employed in industries</a:t>
            </a:r>
            <a:endParaRPr sz="2400">
              <a:solidFill>
                <a:srgbClr val="333333"/>
              </a:solidFill>
              <a:highlight>
                <a:srgbClr val="FFFFFF"/>
              </a:highlight>
            </a:endParaRPr>
          </a:p>
          <a:p>
            <a:pPr indent="0" lvl="0" marL="0" rtl="0" algn="l">
              <a:lnSpc>
                <a:spcPct val="100000"/>
              </a:lnSpc>
              <a:spcBef>
                <a:spcPts val="0"/>
              </a:spcBef>
              <a:spcAft>
                <a:spcPts val="0"/>
              </a:spcAft>
              <a:buSzPts val="1400"/>
              <a:buNone/>
            </a:pPr>
            <a:r>
              <a:t/>
            </a:r>
            <a:endParaRPr sz="2400">
              <a:solidFill>
                <a:srgbClr val="333333"/>
              </a:solidFill>
              <a:highlight>
                <a:srgbClr val="FFFFFF"/>
              </a:highlight>
            </a:endParaRPr>
          </a:p>
          <a:p>
            <a:pPr indent="0" lvl="0" marL="0" rtl="0" algn="l">
              <a:lnSpc>
                <a:spcPct val="100000"/>
              </a:lnSpc>
              <a:spcBef>
                <a:spcPts val="0"/>
              </a:spcBef>
              <a:spcAft>
                <a:spcPts val="0"/>
              </a:spcAft>
              <a:buSzPts val="1400"/>
              <a:buNone/>
            </a:pPr>
            <a:r>
              <a:rPr lang="en" sz="2400">
                <a:solidFill>
                  <a:srgbClr val="333333"/>
                </a:solidFill>
                <a:highlight>
                  <a:srgbClr val="FFFFFF"/>
                </a:highlight>
              </a:rPr>
              <a:t>The biggest drawback with this technology is that lithium-ion batteries have a tendency to start extremely dangerous and destructive chemical fires. Generally, the cause of this can be traced to either a manufacturing defect or thermal runaway.</a:t>
            </a:r>
            <a:endParaRPr sz="2400">
              <a:solidFill>
                <a:srgbClr val="333333"/>
              </a:solidFill>
              <a:highlight>
                <a:srgbClr val="FFFFFF"/>
              </a:highlight>
            </a:endParaRPr>
          </a:p>
        </p:txBody>
      </p:sp>
      <p:sp>
        <p:nvSpPr>
          <p:cNvPr id="141" name="Google Shape;141;g105faad4a59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06355059f5_0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700">
                <a:solidFill>
                  <a:schemeClr val="dk1"/>
                </a:solidFill>
              </a:rPr>
              <a:t>The main controller will handle the specific structure of the testing routines, the USB Serial communications with the Python Gui Application, the control over the thermal module, and reading Voltage, Current, and Temperature. The Python Gui Application will handle the data from the main controller and determine the characteristics of the cell.</a:t>
            </a:r>
            <a:endParaRPr sz="18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rPr lang="en" sz="1800">
                <a:solidFill>
                  <a:schemeClr val="dk1"/>
                </a:solidFill>
                <a:highlight>
                  <a:schemeClr val="lt1"/>
                </a:highlight>
              </a:rPr>
              <a:t>TEST ANALYSIS</a:t>
            </a:r>
            <a:endParaRPr sz="1800">
              <a:solidFill>
                <a:schemeClr val="dk1"/>
              </a:solidFill>
              <a:highlight>
                <a:schemeClr val="lt1"/>
              </a:highlight>
            </a:endParaRPr>
          </a:p>
          <a:p>
            <a:pPr indent="0" lvl="0" marL="0" rtl="0" algn="l">
              <a:spcBef>
                <a:spcPts val="0"/>
              </a:spcBef>
              <a:spcAft>
                <a:spcPts val="0"/>
              </a:spcAft>
              <a:buClr>
                <a:schemeClr val="dk1"/>
              </a:buClr>
              <a:buSzPts val="1100"/>
              <a:buFont typeface="Arial"/>
              <a:buNone/>
            </a:pPr>
            <a:r>
              <a:t/>
            </a:r>
            <a:endParaRPr sz="1800">
              <a:solidFill>
                <a:schemeClr val="dk1"/>
              </a:solidFill>
              <a:highlight>
                <a:schemeClr val="lt1"/>
              </a:highlight>
            </a:endParaRPr>
          </a:p>
          <a:p>
            <a:pPr indent="0" lvl="0" marL="0" rtl="0" algn="l">
              <a:lnSpc>
                <a:spcPct val="100000"/>
              </a:lnSpc>
              <a:spcBef>
                <a:spcPts val="0"/>
              </a:spcBef>
              <a:spcAft>
                <a:spcPts val="0"/>
              </a:spcAft>
              <a:buSzPts val="1400"/>
              <a:buNone/>
            </a:pPr>
            <a:r>
              <a:t/>
            </a:r>
            <a:endParaRPr sz="1700"/>
          </a:p>
        </p:txBody>
      </p:sp>
      <p:sp>
        <p:nvSpPr>
          <p:cNvPr id="364" name="Google Shape;364;g106355059f5_0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05faad4a59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sz="1200">
                <a:solidFill>
                  <a:schemeClr val="dk1"/>
                </a:solidFill>
                <a:highlight>
                  <a:schemeClr val="lt1"/>
                </a:highlight>
              </a:rPr>
              <a:t>For all three of our tests, we employ fairly well-known techniques for determining the battery characteristics. </a:t>
            </a:r>
            <a:br>
              <a:rPr lang="en" sz="1200">
                <a:solidFill>
                  <a:schemeClr val="dk1"/>
                </a:solidFill>
                <a:highlight>
                  <a:schemeClr val="lt1"/>
                </a:highlight>
              </a:rPr>
            </a:br>
            <a:br>
              <a:rPr lang="en" sz="1200">
                <a:solidFill>
                  <a:schemeClr val="dk1"/>
                </a:solidFill>
                <a:highlight>
                  <a:schemeClr val="lt1"/>
                </a:highlight>
              </a:rPr>
            </a:br>
            <a:r>
              <a:rPr lang="en" sz="1200">
                <a:solidFill>
                  <a:schemeClr val="dk1"/>
                </a:solidFill>
                <a:highlight>
                  <a:schemeClr val="lt1"/>
                </a:highlight>
              </a:rPr>
              <a:t>In the capacity test, we want to measure Amp-hours of a cell. </a:t>
            </a:r>
            <a:br>
              <a:rPr lang="en" sz="1200">
                <a:solidFill>
                  <a:schemeClr val="dk1"/>
                </a:solidFill>
                <a:highlight>
                  <a:schemeClr val="lt1"/>
                </a:highlight>
              </a:rPr>
            </a:br>
            <a:br>
              <a:rPr lang="en" sz="1200">
                <a:solidFill>
                  <a:schemeClr val="dk1"/>
                </a:solidFill>
                <a:highlight>
                  <a:schemeClr val="lt1"/>
                </a:highlight>
              </a:rPr>
            </a:br>
            <a:r>
              <a:rPr lang="en" sz="1200">
                <a:solidFill>
                  <a:schemeClr val="dk1"/>
                </a:solidFill>
                <a:highlight>
                  <a:schemeClr val="lt1"/>
                </a:highlight>
              </a:rPr>
              <a:t>Because amperes are coulombs per second, then an amp hour is 3600 seconds at one amp which is 3600 Coulombs. </a:t>
            </a:r>
            <a:br>
              <a:rPr lang="en" sz="1200">
                <a:solidFill>
                  <a:schemeClr val="dk1"/>
                </a:solidFill>
                <a:highlight>
                  <a:schemeClr val="lt1"/>
                </a:highlight>
              </a:rPr>
            </a:br>
            <a:br>
              <a:rPr lang="en" sz="1200">
                <a:solidFill>
                  <a:schemeClr val="dk1"/>
                </a:solidFill>
                <a:highlight>
                  <a:schemeClr val="lt1"/>
                </a:highlight>
              </a:rPr>
            </a:br>
            <a:r>
              <a:rPr lang="en" sz="1200">
                <a:solidFill>
                  <a:schemeClr val="dk1"/>
                </a:solidFill>
                <a:highlight>
                  <a:schemeClr val="lt1"/>
                </a:highlight>
              </a:rPr>
              <a:t>Therefore, if we keep track of current over time we should be able to essentially add up all the coulombs of charge that the battery outputs over the course of the capacity test.  </a:t>
            </a:r>
            <a:br>
              <a:rPr lang="en" sz="1200">
                <a:solidFill>
                  <a:schemeClr val="dk1"/>
                </a:solidFill>
                <a:highlight>
                  <a:schemeClr val="lt1"/>
                </a:highlight>
              </a:rPr>
            </a:br>
            <a:br>
              <a:rPr lang="en" sz="1200">
                <a:solidFill>
                  <a:schemeClr val="dk1"/>
                </a:solidFill>
                <a:highlight>
                  <a:schemeClr val="lt1"/>
                </a:highlight>
              </a:rPr>
            </a:br>
            <a:r>
              <a:rPr lang="en" sz="1200">
                <a:solidFill>
                  <a:schemeClr val="dk1"/>
                </a:solidFill>
                <a:highlight>
                  <a:schemeClr val="lt1"/>
                </a:highlight>
              </a:rPr>
              <a:t>As for the soc-ocv test, we simply need to track the data throughout the test and be able to display it to the user. </a:t>
            </a:r>
            <a:br>
              <a:rPr lang="en" sz="1200">
                <a:solidFill>
                  <a:schemeClr val="dk1"/>
                </a:solidFill>
                <a:highlight>
                  <a:schemeClr val="lt1"/>
                </a:highlight>
              </a:rPr>
            </a:br>
            <a:br>
              <a:rPr lang="en" sz="1200">
                <a:solidFill>
                  <a:schemeClr val="dk1"/>
                </a:solidFill>
                <a:highlight>
                  <a:schemeClr val="lt1"/>
                </a:highlight>
              </a:rPr>
            </a:br>
            <a:r>
              <a:rPr lang="en" sz="1200">
                <a:solidFill>
                  <a:schemeClr val="dk1"/>
                </a:solidFill>
                <a:highlight>
                  <a:schemeClr val="lt1"/>
                </a:highlight>
              </a:rPr>
              <a:t>Finally, the HPPC test uses a discrete time step differential equation solver which used the curve fit function from the scipy library.</a:t>
            </a:r>
            <a:endParaRPr sz="500"/>
          </a:p>
        </p:txBody>
      </p:sp>
      <p:sp>
        <p:nvSpPr>
          <p:cNvPr id="376" name="Google Shape;376;g105faad4a59_0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066541df49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g1066541df4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06355059f5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g106355059f5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06355059f5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3" name="Google Shape;413;g106355059f5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0637aac29b_1_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g10637aac29b_1_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06355059f5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g106355059f5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06355059f5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g106355059f5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06355059f5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g106355059f5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06355059f5_0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JOON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Should be long. </a:t>
            </a:r>
            <a:endParaRPr/>
          </a:p>
          <a:p>
            <a:pPr indent="0" lvl="0" marL="0" rtl="0" algn="l">
              <a:lnSpc>
                <a:spcPct val="100000"/>
              </a:lnSpc>
              <a:spcBef>
                <a:spcPts val="0"/>
              </a:spcBef>
              <a:spcAft>
                <a:spcPts val="0"/>
              </a:spcAft>
              <a:buSzPts val="1400"/>
              <a:buNone/>
            </a:pPr>
            <a:r>
              <a:rPr lang="en"/>
              <a:t>Trying to test Lithium-ion batteries.</a:t>
            </a:r>
            <a:endParaRPr/>
          </a:p>
        </p:txBody>
      </p:sp>
      <p:sp>
        <p:nvSpPr>
          <p:cNvPr id="470" name="Google Shape;470;g106355059f5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0637aac29b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1800">
                <a:solidFill>
                  <a:schemeClr val="dk1"/>
                </a:solidFill>
              </a:rPr>
              <a:t>Before moving on to our objectives, let's briefly pick up the theories needed for this project.</a:t>
            </a:r>
            <a:endParaRPr/>
          </a:p>
        </p:txBody>
      </p:sp>
      <p:sp>
        <p:nvSpPr>
          <p:cNvPr id="154" name="Google Shape;154;g10637aac29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05faad4a59_0_3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solidFill>
                  <a:schemeClr val="dk1"/>
                </a:solidFill>
              </a:rPr>
              <a:t>JOON</a:t>
            </a:r>
            <a:endParaRPr>
              <a:solidFill>
                <a:schemeClr val="dk1"/>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
              <a:t>Worst to not too worst</a:t>
            </a:r>
            <a:endParaRPr/>
          </a:p>
        </p:txBody>
      </p:sp>
      <p:sp>
        <p:nvSpPr>
          <p:cNvPr id="481" name="Google Shape;481;g105faad4a59_0_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05faad4a59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solidFill>
                  <a:schemeClr val="dk1"/>
                </a:solidFill>
              </a:rPr>
              <a:t>JOON</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493" name="Google Shape;493;g105faad4a59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0637aac29b_1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
                <a:solidFill>
                  <a:schemeClr val="dk1"/>
                </a:solidFill>
              </a:rPr>
              <a:t>JOON</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505" name="Google Shape;505;g10637aac29b_1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0637aac29b_1_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
                <a:solidFill>
                  <a:schemeClr val="dk1"/>
                </a:solidFill>
              </a:rPr>
              <a:t>JOON</a:t>
            </a:r>
            <a:endParaRPr/>
          </a:p>
        </p:txBody>
      </p:sp>
      <p:sp>
        <p:nvSpPr>
          <p:cNvPr id="516" name="Google Shape;516;g10637aac29b_1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0637aac29b_1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g10637aac29b_1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0637aac29b_1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solidFill>
                  <a:schemeClr val="dk1"/>
                </a:solidFill>
              </a:rPr>
              <a:t>We will look at how these characteristics change when the battery is heated.</a:t>
            </a:r>
            <a:endParaRPr sz="400"/>
          </a:p>
        </p:txBody>
      </p:sp>
      <p:sp>
        <p:nvSpPr>
          <p:cNvPr id="167" name="Google Shape;167;g10637aac29b_1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0637aac29b_1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g10637aac29b_1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06355059f5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g106355059f5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0637aac29b_1_4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g10637aac29b_1_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06355059f5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g106355059f5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06355059f5_0_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g106355059f5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4" name="Google Shape;74;p1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5" name="Google Shape;75;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6" name="Google Shape;76;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7" name="Google Shape;77;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0" name="Google Shape;80;p18"/>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1" name="Google Shape;81;p18"/>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 name="Google Shape;82;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3" name="Google Shape;83;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 name="Google Shape;84;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7" name="Google Shape;87;p19"/>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8" name="Google Shape;88;p19"/>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9" name="Google Shape;89;p19"/>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90" name="Google Shape;90;p19"/>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1" name="Google Shape;91;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2" name="Google Shape;92;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3" name="Google Shape;93;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7" name="Google Shape;127;p25"/>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128" name="Google Shape;128;p2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8.pn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3.jp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3.jp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6"/>
          <p:cNvSpPr/>
          <p:nvPr/>
        </p:nvSpPr>
        <p:spPr>
          <a:xfrm flipH="1" rot="10800000">
            <a:off x="-1" y="123"/>
            <a:ext cx="9144000" cy="5149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134" name="Google Shape;134;p26"/>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sp>
        <p:nvSpPr>
          <p:cNvPr id="135" name="Google Shape;135;p26"/>
          <p:cNvSpPr txBox="1"/>
          <p:nvPr/>
        </p:nvSpPr>
        <p:spPr>
          <a:xfrm>
            <a:off x="850526" y="1915473"/>
            <a:ext cx="7443000" cy="9492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500"/>
              </a:spcBef>
              <a:spcAft>
                <a:spcPts val="0"/>
              </a:spcAft>
              <a:buClr>
                <a:srgbClr val="000000"/>
              </a:buClr>
              <a:buSzPts val="3400"/>
              <a:buFont typeface="Arial"/>
              <a:buNone/>
            </a:pPr>
            <a:r>
              <a:rPr b="1" lang="en" sz="3400">
                <a:solidFill>
                  <a:schemeClr val="lt1"/>
                </a:solidFill>
              </a:rPr>
              <a:t>Automated Thermal Cell-Tester</a:t>
            </a:r>
            <a:endParaRPr b="0" i="0" sz="3400" u="none" cap="none" strike="noStrike">
              <a:solidFill>
                <a:srgbClr val="000000"/>
              </a:solidFill>
              <a:latin typeface="Arial"/>
              <a:ea typeface="Arial"/>
              <a:cs typeface="Arial"/>
              <a:sym typeface="Arial"/>
            </a:endParaRPr>
          </a:p>
          <a:p>
            <a:pPr indent="0" lvl="0" marL="0" marR="0" rtl="0" algn="ctr">
              <a:lnSpc>
                <a:spcPct val="100000"/>
              </a:lnSpc>
              <a:spcBef>
                <a:spcPts val="500"/>
              </a:spcBef>
              <a:spcAft>
                <a:spcPts val="0"/>
              </a:spcAft>
              <a:buClr>
                <a:srgbClr val="000000"/>
              </a:buClr>
              <a:buSzPts val="1900"/>
              <a:buFont typeface="Arial"/>
              <a:buNone/>
            </a:pPr>
            <a:r>
              <a:rPr lang="en" sz="1900">
                <a:solidFill>
                  <a:schemeClr val="lt1"/>
                </a:solidFill>
              </a:rPr>
              <a:t>ECE 445 Final Presentation</a:t>
            </a:r>
            <a:endParaRPr b="0" i="0" sz="1400" u="none" cap="none" strike="noStrike">
              <a:solidFill>
                <a:srgbClr val="000000"/>
              </a:solidFill>
              <a:latin typeface="Arial"/>
              <a:ea typeface="Arial"/>
              <a:cs typeface="Arial"/>
              <a:sym typeface="Arial"/>
            </a:endParaRPr>
          </a:p>
        </p:txBody>
      </p:sp>
      <p:pic>
        <p:nvPicPr>
          <p:cNvPr descr="A picture containing drawing&#10;&#10;Description automatically generated" id="136" name="Google Shape;136;p26"/>
          <p:cNvPicPr preferRelativeResize="0"/>
          <p:nvPr/>
        </p:nvPicPr>
        <p:blipFill rotWithShape="1">
          <a:blip r:embed="rId4">
            <a:alphaModFix/>
          </a:blip>
          <a:srcRect b="0" l="0" r="0" t="0"/>
          <a:stretch/>
        </p:blipFill>
        <p:spPr>
          <a:xfrm>
            <a:off x="3480755" y="639724"/>
            <a:ext cx="2182486" cy="565562"/>
          </a:xfrm>
          <a:prstGeom prst="rect">
            <a:avLst/>
          </a:prstGeom>
          <a:noFill/>
          <a:ln>
            <a:noFill/>
          </a:ln>
        </p:spPr>
      </p:pic>
      <p:sp>
        <p:nvSpPr>
          <p:cNvPr id="137" name="Google Shape;137;p26"/>
          <p:cNvSpPr txBox="1"/>
          <p:nvPr/>
        </p:nvSpPr>
        <p:spPr>
          <a:xfrm>
            <a:off x="2941544" y="4060416"/>
            <a:ext cx="32610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lang="en">
                <a:solidFill>
                  <a:schemeClr val="lt1"/>
                </a:solidFill>
              </a:rPr>
              <a:t>12/7/2021</a:t>
            </a:r>
            <a:endParaRPr b="0" i="0" sz="1400" u="none" cap="none" strike="noStrike">
              <a:solidFill>
                <a:schemeClr val="lt1"/>
              </a:solidFill>
              <a:latin typeface="Arial"/>
              <a:ea typeface="Arial"/>
              <a:cs typeface="Arial"/>
              <a:sym typeface="Arial"/>
            </a:endParaRPr>
          </a:p>
        </p:txBody>
      </p:sp>
      <p:sp>
        <p:nvSpPr>
          <p:cNvPr id="138" name="Google Shape;138;p26"/>
          <p:cNvSpPr txBox="1"/>
          <p:nvPr/>
        </p:nvSpPr>
        <p:spPr>
          <a:xfrm>
            <a:off x="3652350" y="3032425"/>
            <a:ext cx="1839300" cy="431100"/>
          </a:xfrm>
          <a:prstGeom prst="rect">
            <a:avLst/>
          </a:prstGeom>
          <a:noFill/>
          <a:ln>
            <a:noFill/>
          </a:ln>
        </p:spPr>
        <p:txBody>
          <a:bodyPr anchorCtr="0" anchor="t" bIns="91425" lIns="91425" spcFirstLastPara="1" rIns="91425" wrap="square" tIns="91425">
            <a:spAutoFit/>
          </a:bodyPr>
          <a:lstStyle/>
          <a:p>
            <a:pPr indent="0" lvl="0" marL="0" rtl="0" algn="ctr">
              <a:spcBef>
                <a:spcPts val="500"/>
              </a:spcBef>
              <a:spcAft>
                <a:spcPts val="0"/>
              </a:spcAft>
              <a:buClr>
                <a:schemeClr val="dk1"/>
              </a:buClr>
              <a:buSzPts val="1900"/>
              <a:buFont typeface="Arial"/>
              <a:buNone/>
            </a:pPr>
            <a:r>
              <a:rPr lang="en" sz="1600">
                <a:solidFill>
                  <a:schemeClr val="lt1"/>
                </a:solidFill>
              </a:rPr>
              <a:t>Team 7</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242" name="Google Shape;242;p35"/>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43" name="Google Shape;243;p3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244" name="Google Shape;244;p3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45" name="Google Shape;245;p3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46" name="Google Shape;246;p35"/>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247" name="Google Shape;247;p35"/>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Electronics - Discharging Circuit</a:t>
            </a:r>
            <a:endParaRPr b="0" i="0" sz="1800" u="none" cap="none" strike="noStrike">
              <a:solidFill>
                <a:schemeClr val="lt1"/>
              </a:solidFill>
              <a:latin typeface="Arial"/>
              <a:ea typeface="Arial"/>
              <a:cs typeface="Arial"/>
              <a:sym typeface="Arial"/>
            </a:endParaRPr>
          </a:p>
        </p:txBody>
      </p:sp>
      <p:pic>
        <p:nvPicPr>
          <p:cNvPr id="248" name="Google Shape;248;p35"/>
          <p:cNvPicPr preferRelativeResize="0"/>
          <p:nvPr/>
        </p:nvPicPr>
        <p:blipFill>
          <a:blip r:embed="rId4">
            <a:alphaModFix/>
          </a:blip>
          <a:stretch>
            <a:fillRect/>
          </a:stretch>
        </p:blipFill>
        <p:spPr>
          <a:xfrm>
            <a:off x="421300" y="782375"/>
            <a:ext cx="8105775" cy="3762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6"/>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54" name="Google Shape;254;p3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255" name="Google Shape;255;p3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56" name="Google Shape;256;p3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57" name="Google Shape;257;p36"/>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258" name="Google Shape;258;p36"/>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Electronics - Discharging Circuit</a:t>
            </a:r>
            <a:endParaRPr b="0" i="0" sz="1800" u="none" cap="none" strike="noStrike">
              <a:solidFill>
                <a:schemeClr val="lt1"/>
              </a:solidFill>
              <a:latin typeface="Arial"/>
              <a:ea typeface="Arial"/>
              <a:cs typeface="Arial"/>
              <a:sym typeface="Arial"/>
            </a:endParaRPr>
          </a:p>
        </p:txBody>
      </p:sp>
      <p:pic>
        <p:nvPicPr>
          <p:cNvPr id="259" name="Google Shape;259;p36"/>
          <p:cNvPicPr preferRelativeResize="0"/>
          <p:nvPr/>
        </p:nvPicPr>
        <p:blipFill rotWithShape="1">
          <a:blip r:embed="rId4">
            <a:alphaModFix/>
          </a:blip>
          <a:srcRect b="0" l="7236" r="3206" t="4379"/>
          <a:stretch/>
        </p:blipFill>
        <p:spPr>
          <a:xfrm>
            <a:off x="697193" y="767675"/>
            <a:ext cx="7749608" cy="3943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7"/>
          <p:cNvSpPr txBox="1"/>
          <p:nvPr>
            <p:ph idx="1" type="body"/>
          </p:nvPr>
        </p:nvSpPr>
        <p:spPr>
          <a:xfrm>
            <a:off x="1397682" y="5209959"/>
            <a:ext cx="8383200" cy="3615900"/>
          </a:xfrm>
          <a:prstGeom prst="rect">
            <a:avLst/>
          </a:prstGeom>
          <a:noFill/>
          <a:ln>
            <a:noFill/>
          </a:ln>
        </p:spPr>
        <p:txBody>
          <a:bodyPr anchorCtr="0" anchor="t" bIns="34275" lIns="68575" spcFirstLastPara="1" rIns="68575" wrap="square" tIns="34275">
            <a:noAutofit/>
          </a:bodyPr>
          <a:lstStyle/>
          <a:p>
            <a:pPr indent="0" lvl="0" marL="9144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265" name="Google Shape;265;p37"/>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66" name="Google Shape;266;p3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267" name="Google Shape;267;p3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68" name="Google Shape;268;p3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69" name="Google Shape;269;p37"/>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270" name="Google Shape;270;p37"/>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Electronics - Charging Circuit</a:t>
            </a:r>
            <a:endParaRPr b="0" i="0" sz="1800" u="none" cap="none" strike="noStrike">
              <a:solidFill>
                <a:schemeClr val="lt1"/>
              </a:solidFill>
              <a:latin typeface="Arial"/>
              <a:ea typeface="Arial"/>
              <a:cs typeface="Arial"/>
              <a:sym typeface="Arial"/>
            </a:endParaRPr>
          </a:p>
        </p:txBody>
      </p:sp>
      <p:graphicFrame>
        <p:nvGraphicFramePr>
          <p:cNvPr id="271" name="Google Shape;271;p37"/>
          <p:cNvGraphicFramePr/>
          <p:nvPr/>
        </p:nvGraphicFramePr>
        <p:xfrm>
          <a:off x="952500" y="1000700"/>
          <a:ext cx="3000000" cy="3000000"/>
        </p:xfrm>
        <a:graphic>
          <a:graphicData uri="http://schemas.openxmlformats.org/drawingml/2006/table">
            <a:tbl>
              <a:tblPr>
                <a:noFill/>
                <a:tableStyleId>{691FCD7F-CAAE-4018-99DC-56DC775C4E87}</a:tableStyleId>
              </a:tblPr>
              <a:tblGrid>
                <a:gridCol w="3619500"/>
                <a:gridCol w="3619500"/>
              </a:tblGrid>
              <a:tr h="381000">
                <a:tc>
                  <a:txBody>
                    <a:bodyPr/>
                    <a:lstStyle/>
                    <a:p>
                      <a:pPr indent="0" lvl="0" marL="0" rtl="0" algn="ctr">
                        <a:lnSpc>
                          <a:spcPct val="115000"/>
                        </a:lnSpc>
                        <a:spcBef>
                          <a:spcPts val="0"/>
                        </a:spcBef>
                        <a:spcAft>
                          <a:spcPts val="1200"/>
                        </a:spcAft>
                        <a:buClr>
                          <a:schemeClr val="dk1"/>
                        </a:buClr>
                        <a:buSzPts val="1100"/>
                        <a:buFont typeface="Arial"/>
                        <a:buNone/>
                      </a:pPr>
                      <a:r>
                        <a:rPr b="1" lang="en" sz="1800">
                          <a:solidFill>
                            <a:schemeClr val="dk1"/>
                          </a:solidFill>
                        </a:rPr>
                        <a:t>Requirements</a:t>
                      </a:r>
                      <a:endParaRPr b="1"/>
                    </a:p>
                  </a:txBody>
                  <a:tcPr marT="91425" marB="91425" marR="91425" marL="91425"/>
                </a:tc>
                <a:tc>
                  <a:txBody>
                    <a:bodyPr/>
                    <a:lstStyle/>
                    <a:p>
                      <a:pPr indent="0" lvl="0" marL="0" rtl="0" algn="ctr">
                        <a:spcBef>
                          <a:spcPts val="0"/>
                        </a:spcBef>
                        <a:spcAft>
                          <a:spcPts val="0"/>
                        </a:spcAft>
                        <a:buNone/>
                      </a:pPr>
                      <a:r>
                        <a:rPr b="1" lang="en" sz="1800"/>
                        <a:t>Verification</a:t>
                      </a:r>
                      <a:endParaRPr b="1" sz="1800"/>
                    </a:p>
                  </a:txBody>
                  <a:tcPr marT="91425" marB="91425" marR="91425" marL="91425"/>
                </a:tc>
              </a:tr>
              <a:tr h="381000">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1.  Isolate the battery and avoid any inrushes of current to the board or power supply.</a:t>
                      </a:r>
                      <a:endParaRPr sz="18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sz="1800">
                          <a:solidFill>
                            <a:schemeClr val="dk1"/>
                          </a:solidFill>
                        </a:rPr>
                        <a:t>2. Successfully control current flowing into the battery to within ±50 mA.</a:t>
                      </a: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1.  Perform exhaustive startup conditions and measure current on oscilloscope over time.</a:t>
                      </a:r>
                      <a:endParaRPr sz="1800">
                        <a:solidFill>
                          <a:schemeClr val="dk1"/>
                        </a:solidFill>
                      </a:endParaRPr>
                    </a:p>
                    <a:p>
                      <a:pPr indent="0" lvl="0" marL="0" rtl="0" algn="l">
                        <a:lnSpc>
                          <a:spcPct val="115000"/>
                        </a:lnSpc>
                        <a:spcBef>
                          <a:spcPts val="1200"/>
                        </a:spcBef>
                        <a:spcAft>
                          <a:spcPts val="1200"/>
                        </a:spcAft>
                        <a:buNone/>
                      </a:pPr>
                      <a:r>
                        <a:rPr lang="en" sz="1800">
                          <a:solidFill>
                            <a:schemeClr val="dk1"/>
                          </a:solidFill>
                        </a:rPr>
                        <a:t>2.  Supply current to the battery at 0A to 5A in 1A increments and use an oscilloscope to measure  current  at  each  step,  compare  results with expected value.</a:t>
                      </a:r>
                      <a:endParaRPr/>
                    </a:p>
                  </a:txBody>
                  <a:tcPr marT="91425" marB="91425" marR="91425" marL="91425"/>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ph idx="1" type="body"/>
          </p:nvPr>
        </p:nvSpPr>
        <p:spPr>
          <a:xfrm>
            <a:off x="1397682" y="5209959"/>
            <a:ext cx="8383200" cy="3615900"/>
          </a:xfrm>
          <a:prstGeom prst="rect">
            <a:avLst/>
          </a:prstGeom>
          <a:noFill/>
          <a:ln>
            <a:noFill/>
          </a:ln>
        </p:spPr>
        <p:txBody>
          <a:bodyPr anchorCtr="0" anchor="t" bIns="34275" lIns="68575" spcFirstLastPara="1" rIns="68575" wrap="square" tIns="34275">
            <a:noAutofit/>
          </a:bodyPr>
          <a:lstStyle/>
          <a:p>
            <a:pPr indent="0" lvl="0" marL="9144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277" name="Google Shape;277;p38"/>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78" name="Google Shape;278;p3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279" name="Google Shape;279;p3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80" name="Google Shape;280;p3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81" name="Google Shape;281;p38"/>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282" name="Google Shape;282;p38"/>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Electronics - Charging Circuit</a:t>
            </a:r>
            <a:endParaRPr b="0" i="0" sz="1800" u="none" cap="none" strike="noStrike">
              <a:solidFill>
                <a:schemeClr val="lt1"/>
              </a:solidFill>
              <a:latin typeface="Arial"/>
              <a:ea typeface="Arial"/>
              <a:cs typeface="Arial"/>
              <a:sym typeface="Arial"/>
            </a:endParaRPr>
          </a:p>
        </p:txBody>
      </p:sp>
      <p:sp>
        <p:nvSpPr>
          <p:cNvPr id="283" name="Google Shape;283;p38"/>
          <p:cNvSpPr txBox="1"/>
          <p:nvPr>
            <p:ph idx="1" type="body"/>
          </p:nvPr>
        </p:nvSpPr>
        <p:spPr>
          <a:xfrm>
            <a:off x="0" y="1146400"/>
            <a:ext cx="8520600" cy="3416400"/>
          </a:xfrm>
          <a:prstGeom prst="rect">
            <a:avLst/>
          </a:prstGeom>
        </p:spPr>
        <p:txBody>
          <a:bodyPr anchorCtr="0" anchor="t" bIns="34275" lIns="68575" spcFirstLastPara="1" rIns="68575" wrap="square" tIns="34275">
            <a:normAutofit/>
          </a:bodyPr>
          <a:lstStyle/>
          <a:p>
            <a:pPr indent="457200" lvl="0" marL="0" marR="0" rtl="0" algn="l">
              <a:lnSpc>
                <a:spcPct val="115000"/>
              </a:lnSpc>
              <a:spcBef>
                <a:spcPts val="0"/>
              </a:spcBef>
              <a:spcAft>
                <a:spcPts val="0"/>
              </a:spcAft>
              <a:buNone/>
            </a:pPr>
            <a:r>
              <a:rPr b="1" lang="en" sz="2000">
                <a:solidFill>
                  <a:srgbClr val="E84B36"/>
                </a:solidFill>
                <a:latin typeface="Arial"/>
                <a:ea typeface="Arial"/>
                <a:cs typeface="Arial"/>
                <a:sym typeface="Arial"/>
              </a:rPr>
              <a:t>Prepackaged IC</a:t>
            </a:r>
            <a:endParaRPr>
              <a:solidFill>
                <a:schemeClr val="dk1"/>
              </a:solidFill>
              <a:latin typeface="Arial"/>
              <a:ea typeface="Arial"/>
              <a:cs typeface="Arial"/>
              <a:sym typeface="Arial"/>
            </a:endParaRPr>
          </a:p>
          <a:p>
            <a:pPr indent="-342900" lvl="0" marL="914400" marR="0" rtl="0" algn="l">
              <a:lnSpc>
                <a:spcPct val="115000"/>
              </a:lnSpc>
              <a:spcBef>
                <a:spcPts val="1200"/>
              </a:spcBef>
              <a:spcAft>
                <a:spcPts val="0"/>
              </a:spcAft>
              <a:buClr>
                <a:schemeClr val="dk1"/>
              </a:buClr>
              <a:buSzPts val="1800"/>
              <a:buFont typeface="Arial"/>
              <a:buChar char="●"/>
            </a:pPr>
            <a:r>
              <a:rPr lang="en" sz="1800">
                <a:solidFill>
                  <a:schemeClr val="dk1"/>
                </a:solidFill>
                <a:latin typeface="Arial"/>
                <a:ea typeface="Arial"/>
                <a:cs typeface="Arial"/>
                <a:sym typeface="Arial"/>
              </a:rPr>
              <a:t>Single cell charger</a:t>
            </a:r>
            <a:endParaRPr sz="1800">
              <a:latin typeface="Arial"/>
              <a:ea typeface="Arial"/>
              <a:cs typeface="Arial"/>
              <a:sym typeface="Arial"/>
            </a:endParaRPr>
          </a:p>
          <a:p>
            <a:pPr indent="-342900" lvl="0" marL="914400" marR="0" rtl="0" algn="l">
              <a:lnSpc>
                <a:spcPct val="115000"/>
              </a:lnSpc>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Charging up to 5.5 A</a:t>
            </a:r>
            <a:endParaRPr sz="1800">
              <a:latin typeface="Arial"/>
              <a:ea typeface="Arial"/>
              <a:cs typeface="Arial"/>
              <a:sym typeface="Arial"/>
            </a:endParaRPr>
          </a:p>
          <a:p>
            <a:pPr indent="-342900" lvl="0" marL="914400" marR="0" rtl="0" algn="l">
              <a:lnSpc>
                <a:spcPct val="115000"/>
              </a:lnSpc>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On-board thermistor</a:t>
            </a:r>
            <a:endParaRPr sz="1800">
              <a:latin typeface="Arial"/>
              <a:ea typeface="Arial"/>
              <a:cs typeface="Arial"/>
              <a:sym typeface="Arial"/>
            </a:endParaRPr>
          </a:p>
          <a:p>
            <a:pPr indent="-342900" lvl="1" marL="1828800" marR="0" rtl="0" algn="l">
              <a:lnSpc>
                <a:spcPct val="115000"/>
              </a:lnSpc>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safety shutdown</a:t>
            </a:r>
            <a:endParaRPr sz="1800">
              <a:solidFill>
                <a:schemeClr val="dk1"/>
              </a:solidFill>
              <a:latin typeface="Arial"/>
              <a:ea typeface="Arial"/>
              <a:cs typeface="Arial"/>
              <a:sym typeface="Arial"/>
            </a:endParaRPr>
          </a:p>
          <a:p>
            <a:pPr indent="457200" lvl="0" marL="0" marR="0" rtl="0" algn="l">
              <a:lnSpc>
                <a:spcPct val="115000"/>
              </a:lnSpc>
              <a:spcBef>
                <a:spcPts val="1200"/>
              </a:spcBef>
              <a:spcAft>
                <a:spcPts val="0"/>
              </a:spcAft>
              <a:buNone/>
            </a:pPr>
            <a:r>
              <a:rPr b="1" lang="en" sz="2000">
                <a:solidFill>
                  <a:srgbClr val="E84B36"/>
                </a:solidFill>
                <a:latin typeface="Arial"/>
                <a:ea typeface="Arial"/>
                <a:cs typeface="Arial"/>
                <a:sym typeface="Arial"/>
              </a:rPr>
              <a:t>Safety Concerns</a:t>
            </a:r>
            <a:endParaRPr sz="1800">
              <a:latin typeface="Arial"/>
              <a:ea typeface="Arial"/>
              <a:cs typeface="Arial"/>
              <a:sym typeface="Arial"/>
            </a:endParaRPr>
          </a:p>
          <a:p>
            <a:pPr indent="-342900" lvl="0" marL="914400" marR="0" rtl="0" algn="l">
              <a:lnSpc>
                <a:spcPct val="115000"/>
              </a:lnSpc>
              <a:spcBef>
                <a:spcPts val="1200"/>
              </a:spcBef>
              <a:spcAft>
                <a:spcPts val="0"/>
              </a:spcAft>
              <a:buClr>
                <a:schemeClr val="dk1"/>
              </a:buClr>
              <a:buSzPts val="1800"/>
              <a:buFont typeface="Arial"/>
              <a:buChar char="●"/>
            </a:pPr>
            <a:r>
              <a:rPr lang="en" sz="1800">
                <a:solidFill>
                  <a:schemeClr val="dk1"/>
                </a:solidFill>
                <a:latin typeface="Arial"/>
                <a:ea typeface="Arial"/>
                <a:cs typeface="Arial"/>
                <a:sym typeface="Arial"/>
              </a:rPr>
              <a:t>Lack of experience operating this IC</a:t>
            </a:r>
            <a:endParaRPr sz="1800">
              <a:solidFill>
                <a:schemeClr val="dk1"/>
              </a:solidFill>
              <a:latin typeface="Arial"/>
              <a:ea typeface="Arial"/>
              <a:cs typeface="Arial"/>
              <a:sym typeface="Arial"/>
            </a:endParaRPr>
          </a:p>
          <a:p>
            <a:pPr indent="-342900" lvl="1" marL="1371600" rtl="0" algn="l">
              <a:lnSpc>
                <a:spcPct val="115000"/>
              </a:lnSpc>
              <a:spcBef>
                <a:spcPts val="0"/>
              </a:spcBef>
              <a:spcAft>
                <a:spcPts val="0"/>
              </a:spcAft>
              <a:buSzPts val="1800"/>
              <a:buChar char="○"/>
            </a:pPr>
            <a:r>
              <a:rPr lang="en">
                <a:latin typeface="Arial"/>
                <a:ea typeface="Arial"/>
                <a:cs typeface="Arial"/>
                <a:sym typeface="Arial"/>
              </a:rPr>
              <a:t>Possible improper application</a:t>
            </a:r>
            <a:endParaRPr sz="1800">
              <a:latin typeface="Arial"/>
              <a:ea typeface="Arial"/>
              <a:cs typeface="Arial"/>
              <a:sym typeface="Arial"/>
            </a:endParaRPr>
          </a:p>
        </p:txBody>
      </p:sp>
      <p:pic>
        <p:nvPicPr>
          <p:cNvPr id="284" name="Google Shape;284;p38"/>
          <p:cNvPicPr preferRelativeResize="0"/>
          <p:nvPr/>
        </p:nvPicPr>
        <p:blipFill>
          <a:blip r:embed="rId4">
            <a:alphaModFix/>
          </a:blip>
          <a:stretch>
            <a:fillRect/>
          </a:stretch>
        </p:blipFill>
        <p:spPr>
          <a:xfrm>
            <a:off x="4794488" y="1176175"/>
            <a:ext cx="4349525" cy="3126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9"/>
          <p:cNvSpPr txBox="1"/>
          <p:nvPr>
            <p:ph idx="1" type="body"/>
          </p:nvPr>
        </p:nvSpPr>
        <p:spPr>
          <a:xfrm>
            <a:off x="1397682" y="5209959"/>
            <a:ext cx="8383200" cy="3615900"/>
          </a:xfrm>
          <a:prstGeom prst="rect">
            <a:avLst/>
          </a:prstGeom>
          <a:noFill/>
          <a:ln>
            <a:noFill/>
          </a:ln>
        </p:spPr>
        <p:txBody>
          <a:bodyPr anchorCtr="0" anchor="t" bIns="34275" lIns="68575" spcFirstLastPara="1" rIns="68575" wrap="square" tIns="34275">
            <a:noAutofit/>
          </a:bodyPr>
          <a:lstStyle/>
          <a:p>
            <a:pPr indent="0" lvl="0" marL="9144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290" name="Google Shape;290;p39"/>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91" name="Google Shape;291;p3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292" name="Google Shape;292;p3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93" name="Google Shape;293;p39"/>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94" name="Google Shape;294;p39"/>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295" name="Google Shape;295;p39"/>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Electronics - Sensor Suite</a:t>
            </a:r>
            <a:endParaRPr b="0" i="0" sz="1800" u="none" cap="none" strike="noStrike">
              <a:solidFill>
                <a:schemeClr val="lt1"/>
              </a:solidFill>
              <a:latin typeface="Arial"/>
              <a:ea typeface="Arial"/>
              <a:cs typeface="Arial"/>
              <a:sym typeface="Arial"/>
            </a:endParaRPr>
          </a:p>
        </p:txBody>
      </p:sp>
      <p:graphicFrame>
        <p:nvGraphicFramePr>
          <p:cNvPr id="296" name="Google Shape;296;p39"/>
          <p:cNvGraphicFramePr/>
          <p:nvPr/>
        </p:nvGraphicFramePr>
        <p:xfrm>
          <a:off x="952500" y="1000700"/>
          <a:ext cx="3000000" cy="3000000"/>
        </p:xfrm>
        <a:graphic>
          <a:graphicData uri="http://schemas.openxmlformats.org/drawingml/2006/table">
            <a:tbl>
              <a:tblPr>
                <a:noFill/>
                <a:tableStyleId>{691FCD7F-CAAE-4018-99DC-56DC775C4E87}</a:tableStyleId>
              </a:tblPr>
              <a:tblGrid>
                <a:gridCol w="3619500"/>
                <a:gridCol w="3619500"/>
              </a:tblGrid>
              <a:tr h="381000">
                <a:tc>
                  <a:txBody>
                    <a:bodyPr/>
                    <a:lstStyle/>
                    <a:p>
                      <a:pPr indent="0" lvl="0" marL="0" rtl="0" algn="ctr">
                        <a:lnSpc>
                          <a:spcPct val="115000"/>
                        </a:lnSpc>
                        <a:spcBef>
                          <a:spcPts val="0"/>
                        </a:spcBef>
                        <a:spcAft>
                          <a:spcPts val="1200"/>
                        </a:spcAft>
                        <a:buNone/>
                      </a:pPr>
                      <a:r>
                        <a:rPr b="1" lang="en" sz="1800">
                          <a:solidFill>
                            <a:schemeClr val="dk1"/>
                          </a:solidFill>
                        </a:rPr>
                        <a:t>Requirements</a:t>
                      </a:r>
                      <a:endParaRPr b="1"/>
                    </a:p>
                  </a:txBody>
                  <a:tcPr marT="91425" marB="91425" marR="91425" marL="91425"/>
                </a:tc>
                <a:tc>
                  <a:txBody>
                    <a:bodyPr/>
                    <a:lstStyle/>
                    <a:p>
                      <a:pPr indent="0" lvl="0" marL="0" rtl="0" algn="ctr">
                        <a:spcBef>
                          <a:spcPts val="0"/>
                        </a:spcBef>
                        <a:spcAft>
                          <a:spcPts val="0"/>
                        </a:spcAft>
                        <a:buNone/>
                      </a:pPr>
                      <a:r>
                        <a:rPr b="1" lang="en" sz="1800"/>
                        <a:t>Verification</a:t>
                      </a:r>
                      <a:endParaRPr b="1" sz="1800"/>
                    </a:p>
                  </a:txBody>
                  <a:tcPr marT="91425" marB="91425" marR="91425" marL="91425"/>
                </a:tc>
              </a:tr>
              <a:tr h="381000">
                <a:tc>
                  <a:txBody>
                    <a:bodyPr/>
                    <a:lstStyle/>
                    <a:p>
                      <a:pPr indent="0" lvl="0" marL="0" rtl="0" algn="l">
                        <a:lnSpc>
                          <a:spcPct val="115000"/>
                        </a:lnSpc>
                        <a:spcBef>
                          <a:spcPts val="0"/>
                        </a:spcBef>
                        <a:spcAft>
                          <a:spcPts val="0"/>
                        </a:spcAft>
                        <a:buNone/>
                      </a:pPr>
                      <a:r>
                        <a:rPr lang="en" sz="1800">
                          <a:solidFill>
                            <a:schemeClr val="dk1"/>
                          </a:solidFill>
                        </a:rPr>
                        <a:t>1.  Isolate the battery and avoid any inrushes of current to the chip, board, or power supply.</a:t>
                      </a:r>
                      <a:endParaRPr sz="1800">
                        <a:solidFill>
                          <a:schemeClr val="dk1"/>
                        </a:solidFill>
                      </a:endParaRPr>
                    </a:p>
                    <a:p>
                      <a:pPr indent="0" lvl="0" marL="0" rtl="0" algn="l">
                        <a:lnSpc>
                          <a:spcPct val="115000"/>
                        </a:lnSpc>
                        <a:spcBef>
                          <a:spcPts val="1200"/>
                        </a:spcBef>
                        <a:spcAft>
                          <a:spcPts val="1200"/>
                        </a:spcAft>
                        <a:buNone/>
                      </a:pPr>
                      <a:r>
                        <a:rPr lang="en" sz="1800">
                          <a:solidFill>
                            <a:schemeClr val="dk1"/>
                          </a:solidFill>
                        </a:rPr>
                        <a:t>2.  Measure voltage and current on the battery to within ±50 mV and ±50 mA respectively of the true measurement.</a:t>
                      </a:r>
                      <a:endParaRPr sz="1800">
                        <a:solidFill>
                          <a:schemeClr val="dk1"/>
                        </a:solidFill>
                      </a:endParaRPr>
                    </a:p>
                  </a:txBody>
                  <a:tcPr marT="91425" marB="91425" marR="91425" marL="91425"/>
                </a:tc>
                <a:tc>
                  <a:txBody>
                    <a:bodyPr/>
                    <a:lstStyle/>
                    <a:p>
                      <a:pPr indent="0" lvl="0" marL="0" rtl="0" algn="l">
                        <a:lnSpc>
                          <a:spcPct val="115000"/>
                        </a:lnSpc>
                        <a:spcBef>
                          <a:spcPts val="0"/>
                        </a:spcBef>
                        <a:spcAft>
                          <a:spcPts val="0"/>
                        </a:spcAft>
                        <a:buNone/>
                      </a:pPr>
                      <a:r>
                        <a:rPr lang="en" sz="1800">
                          <a:solidFill>
                            <a:schemeClr val="dk1"/>
                          </a:solidFill>
                        </a:rPr>
                        <a:t>1.  Perform exhaustive startup conditions and measure current on oscilloscope over time.</a:t>
                      </a:r>
                      <a:endParaRPr sz="1800">
                        <a:solidFill>
                          <a:schemeClr val="dk1"/>
                        </a:solidFill>
                      </a:endParaRPr>
                    </a:p>
                    <a:p>
                      <a:pPr indent="0" lvl="0" marL="0" rtl="0" algn="l">
                        <a:lnSpc>
                          <a:spcPct val="115000"/>
                        </a:lnSpc>
                        <a:spcBef>
                          <a:spcPts val="1200"/>
                        </a:spcBef>
                        <a:spcAft>
                          <a:spcPts val="1200"/>
                        </a:spcAft>
                        <a:buNone/>
                      </a:pPr>
                      <a:r>
                        <a:rPr lang="en" sz="1800">
                          <a:solidFill>
                            <a:schemeClr val="dk1"/>
                          </a:solidFill>
                        </a:rPr>
                        <a:t>2.  Confirm that measurements read out from the main controller align to within 50 mV and 50 mA with those of a voltmeter and ampmeter over the course of an entire capacity test.</a:t>
                      </a:r>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0"/>
          <p:cNvSpPr txBox="1"/>
          <p:nvPr>
            <p:ph idx="1" type="body"/>
          </p:nvPr>
        </p:nvSpPr>
        <p:spPr>
          <a:xfrm>
            <a:off x="1397682" y="5209959"/>
            <a:ext cx="8383200" cy="3615900"/>
          </a:xfrm>
          <a:prstGeom prst="rect">
            <a:avLst/>
          </a:prstGeom>
          <a:noFill/>
          <a:ln>
            <a:noFill/>
          </a:ln>
        </p:spPr>
        <p:txBody>
          <a:bodyPr anchorCtr="0" anchor="t" bIns="34275" lIns="68575" spcFirstLastPara="1" rIns="68575" wrap="square" tIns="34275">
            <a:noAutofit/>
          </a:bodyPr>
          <a:lstStyle/>
          <a:p>
            <a:pPr indent="0" lvl="0" marL="9144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302" name="Google Shape;302;p40"/>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03" name="Google Shape;303;p4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304" name="Google Shape;304;p4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305" name="Google Shape;305;p40"/>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06" name="Google Shape;306;p40"/>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307" name="Google Shape;307;p40"/>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Power Electronics - Sensor Suite</a:t>
            </a:r>
            <a:endParaRPr b="0" i="0" sz="1800" u="none" cap="none" strike="noStrike">
              <a:solidFill>
                <a:schemeClr val="lt1"/>
              </a:solidFill>
              <a:latin typeface="Arial"/>
              <a:ea typeface="Arial"/>
              <a:cs typeface="Arial"/>
              <a:sym typeface="Arial"/>
            </a:endParaRPr>
          </a:p>
        </p:txBody>
      </p:sp>
      <p:sp>
        <p:nvSpPr>
          <p:cNvPr id="308" name="Google Shape;308;p40"/>
          <p:cNvSpPr txBox="1"/>
          <p:nvPr>
            <p:ph idx="1" type="body"/>
          </p:nvPr>
        </p:nvSpPr>
        <p:spPr>
          <a:xfrm>
            <a:off x="222675" y="1398750"/>
            <a:ext cx="4522200" cy="2346000"/>
          </a:xfrm>
          <a:prstGeom prst="rect">
            <a:avLst/>
          </a:prstGeom>
        </p:spPr>
        <p:txBody>
          <a:bodyPr anchorCtr="0" anchor="t" bIns="34275" lIns="68575" spcFirstLastPara="1" rIns="68575" wrap="square" tIns="34275">
            <a:normAutofit fontScale="92500" lnSpcReduction="10000"/>
          </a:bodyPr>
          <a:lstStyle/>
          <a:p>
            <a:pPr indent="457200" lvl="0" marL="0" rtl="0" algn="l">
              <a:lnSpc>
                <a:spcPct val="115000"/>
              </a:lnSpc>
              <a:spcBef>
                <a:spcPts val="800"/>
              </a:spcBef>
              <a:spcAft>
                <a:spcPts val="0"/>
              </a:spcAft>
              <a:buNone/>
            </a:pPr>
            <a:r>
              <a:rPr b="1" lang="en" sz="2000">
                <a:solidFill>
                  <a:srgbClr val="E84B36"/>
                </a:solidFill>
                <a:latin typeface="Arial"/>
                <a:ea typeface="Arial"/>
                <a:cs typeface="Arial"/>
                <a:sym typeface="Arial"/>
              </a:rPr>
              <a:t>Voltage sensor</a:t>
            </a:r>
            <a:endParaRPr>
              <a:solidFill>
                <a:schemeClr val="dk1"/>
              </a:solidFill>
              <a:latin typeface="Arial"/>
              <a:ea typeface="Arial"/>
              <a:cs typeface="Arial"/>
              <a:sym typeface="Arial"/>
            </a:endParaRPr>
          </a:p>
          <a:p>
            <a:pPr indent="-340201" lvl="0" marL="914400" rtl="0" algn="l">
              <a:lnSpc>
                <a:spcPct val="115000"/>
              </a:lnSpc>
              <a:spcBef>
                <a:spcPts val="800"/>
              </a:spcBef>
              <a:spcAft>
                <a:spcPts val="0"/>
              </a:spcAft>
              <a:buClr>
                <a:schemeClr val="dk1"/>
              </a:buClr>
              <a:buSzPct val="100000"/>
              <a:buFont typeface="Arial"/>
              <a:buChar char="●"/>
            </a:pPr>
            <a:r>
              <a:rPr lang="en" sz="1900">
                <a:solidFill>
                  <a:schemeClr val="dk1"/>
                </a:solidFill>
                <a:latin typeface="Arial"/>
                <a:ea typeface="Arial"/>
                <a:cs typeface="Arial"/>
                <a:sym typeface="Arial"/>
              </a:rPr>
              <a:t>Buffered battery positive terminal</a:t>
            </a:r>
            <a:endParaRPr sz="1900">
              <a:latin typeface="Arial"/>
              <a:ea typeface="Arial"/>
              <a:cs typeface="Arial"/>
              <a:sym typeface="Arial"/>
            </a:endParaRPr>
          </a:p>
          <a:p>
            <a:pPr indent="-340201" lvl="0" marL="914400" rtl="0" algn="l">
              <a:lnSpc>
                <a:spcPct val="115000"/>
              </a:lnSpc>
              <a:spcBef>
                <a:spcPts val="0"/>
              </a:spcBef>
              <a:spcAft>
                <a:spcPts val="0"/>
              </a:spcAft>
              <a:buClr>
                <a:schemeClr val="dk1"/>
              </a:buClr>
              <a:buSzPct val="100000"/>
              <a:buFont typeface="Arial"/>
              <a:buChar char="●"/>
            </a:pPr>
            <a:r>
              <a:rPr lang="en" sz="1900">
                <a:solidFill>
                  <a:schemeClr val="dk1"/>
                </a:solidFill>
                <a:latin typeface="Arial"/>
                <a:ea typeface="Arial"/>
                <a:cs typeface="Arial"/>
                <a:sym typeface="Arial"/>
              </a:rPr>
              <a:t>ADC referenced to ground</a:t>
            </a:r>
            <a:endParaRPr sz="1900">
              <a:solidFill>
                <a:schemeClr val="dk1"/>
              </a:solidFill>
              <a:latin typeface="Arial"/>
              <a:ea typeface="Arial"/>
              <a:cs typeface="Arial"/>
              <a:sym typeface="Arial"/>
            </a:endParaRPr>
          </a:p>
          <a:p>
            <a:pPr indent="457200" lvl="0" marL="0" rtl="0" algn="l">
              <a:lnSpc>
                <a:spcPct val="115000"/>
              </a:lnSpc>
              <a:spcBef>
                <a:spcPts val="800"/>
              </a:spcBef>
              <a:spcAft>
                <a:spcPts val="0"/>
              </a:spcAft>
              <a:buNone/>
            </a:pPr>
            <a:r>
              <a:rPr b="1" lang="en" sz="2000">
                <a:solidFill>
                  <a:srgbClr val="E84B36"/>
                </a:solidFill>
                <a:latin typeface="Arial"/>
                <a:ea typeface="Arial"/>
                <a:cs typeface="Arial"/>
                <a:sym typeface="Arial"/>
              </a:rPr>
              <a:t>Current sensor</a:t>
            </a:r>
            <a:endParaRPr>
              <a:solidFill>
                <a:schemeClr val="dk1"/>
              </a:solidFill>
              <a:latin typeface="Arial"/>
              <a:ea typeface="Arial"/>
              <a:cs typeface="Arial"/>
              <a:sym typeface="Arial"/>
            </a:endParaRPr>
          </a:p>
          <a:p>
            <a:pPr indent="-334327" lvl="0" marL="914400" rtl="0" algn="l">
              <a:lnSpc>
                <a:spcPct val="115000"/>
              </a:lnSpc>
              <a:spcBef>
                <a:spcPts val="800"/>
              </a:spcBef>
              <a:spcAft>
                <a:spcPts val="0"/>
              </a:spcAft>
              <a:buClr>
                <a:schemeClr val="dk1"/>
              </a:buClr>
              <a:buSzPct val="100000"/>
              <a:buFont typeface="Arial"/>
              <a:buChar char="●"/>
            </a:pPr>
            <a:r>
              <a:rPr lang="en" sz="1800">
                <a:solidFill>
                  <a:schemeClr val="dk1"/>
                </a:solidFill>
                <a:latin typeface="Arial"/>
                <a:ea typeface="Arial"/>
                <a:cs typeface="Arial"/>
                <a:sym typeface="Arial"/>
              </a:rPr>
              <a:t>Buffered shunt resistor terminals</a:t>
            </a:r>
            <a:endParaRPr sz="1800">
              <a:latin typeface="Arial"/>
              <a:ea typeface="Arial"/>
              <a:cs typeface="Arial"/>
              <a:sym typeface="Arial"/>
            </a:endParaRPr>
          </a:p>
          <a:p>
            <a:pPr indent="-334327" lvl="0" marL="914400" rtl="0" algn="l">
              <a:lnSpc>
                <a:spcPct val="115000"/>
              </a:lnSpc>
              <a:spcBef>
                <a:spcPts val="0"/>
              </a:spcBef>
              <a:spcAft>
                <a:spcPts val="0"/>
              </a:spcAft>
              <a:buSzPct val="100000"/>
              <a:buFont typeface="Arial"/>
              <a:buChar char="●"/>
            </a:pPr>
            <a:r>
              <a:rPr lang="en" sz="1800">
                <a:latin typeface="Arial"/>
                <a:ea typeface="Arial"/>
                <a:cs typeface="Arial"/>
                <a:sym typeface="Arial"/>
              </a:rPr>
              <a:t>Differential Amplifier</a:t>
            </a:r>
            <a:endParaRPr sz="1800">
              <a:latin typeface="Arial"/>
              <a:ea typeface="Arial"/>
              <a:cs typeface="Arial"/>
              <a:sym typeface="Arial"/>
            </a:endParaRPr>
          </a:p>
          <a:p>
            <a:pPr indent="-334327" lvl="0" marL="914400" rtl="0" algn="l">
              <a:lnSpc>
                <a:spcPct val="115000"/>
              </a:lnSpc>
              <a:spcBef>
                <a:spcPts val="0"/>
              </a:spcBef>
              <a:spcAft>
                <a:spcPts val="0"/>
              </a:spcAft>
              <a:buClr>
                <a:schemeClr val="dk1"/>
              </a:buClr>
              <a:buSzPct val="100000"/>
              <a:buFont typeface="Arial"/>
              <a:buChar char="●"/>
            </a:pPr>
            <a:r>
              <a:rPr lang="en" sz="1800">
                <a:solidFill>
                  <a:schemeClr val="dk1"/>
                </a:solidFill>
                <a:latin typeface="Arial"/>
                <a:ea typeface="Arial"/>
                <a:cs typeface="Arial"/>
                <a:sym typeface="Arial"/>
              </a:rPr>
              <a:t>                   readout on ADC</a:t>
            </a:r>
            <a:endParaRPr sz="1800">
              <a:solidFill>
                <a:schemeClr val="dk1"/>
              </a:solidFill>
              <a:latin typeface="Arial"/>
              <a:ea typeface="Arial"/>
              <a:cs typeface="Arial"/>
              <a:sym typeface="Arial"/>
            </a:endParaRPr>
          </a:p>
        </p:txBody>
      </p:sp>
      <p:pic>
        <p:nvPicPr>
          <p:cNvPr descr="&lt;math xmlns=&quot;http://www.w3.org/1998/Math/MathML&quot;&gt;&lt;mn&gt;0&lt;/mn&gt;&lt;mo&gt;&amp;#xA0;&lt;/mo&gt;&lt;mi mathvariant=&quot;normal&quot;&gt;A&lt;/mi&gt;&lt;mo&gt;&amp;#xA0;&lt;/mo&gt;&lt;mo&gt;&amp;#x21D2;&lt;/mo&gt;&lt;mo&gt;&amp;#xA0;&lt;/mo&gt;&lt;mn&gt;2&lt;/mn&gt;&lt;mo&gt;.&lt;/mo&gt;&lt;mn&gt;5&lt;/mn&gt;&lt;mo&gt;&amp;#xA0;&lt;/mo&gt;&lt;mi mathvariant=&quot;normal&quot;&gt;V&lt;/mi&gt;&lt;/math&gt;" id="309" name="Google Shape;309;p40" title="0 space straight A space rightwards double arrow space 2.5 space straight V"/>
          <p:cNvPicPr preferRelativeResize="0"/>
          <p:nvPr/>
        </p:nvPicPr>
        <p:blipFill>
          <a:blip r:embed="rId4">
            <a:alphaModFix/>
          </a:blip>
          <a:stretch>
            <a:fillRect/>
          </a:stretch>
        </p:blipFill>
        <p:spPr>
          <a:xfrm>
            <a:off x="1202875" y="3506557"/>
            <a:ext cx="1084192" cy="146404"/>
          </a:xfrm>
          <a:prstGeom prst="rect">
            <a:avLst/>
          </a:prstGeom>
          <a:noFill/>
          <a:ln>
            <a:noFill/>
          </a:ln>
        </p:spPr>
      </p:pic>
      <p:pic>
        <p:nvPicPr>
          <p:cNvPr id="310" name="Google Shape;310;p40"/>
          <p:cNvPicPr preferRelativeResize="0"/>
          <p:nvPr/>
        </p:nvPicPr>
        <p:blipFill>
          <a:blip r:embed="rId5">
            <a:alphaModFix/>
          </a:blip>
          <a:stretch>
            <a:fillRect/>
          </a:stretch>
        </p:blipFill>
        <p:spPr>
          <a:xfrm>
            <a:off x="4833891" y="1716850"/>
            <a:ext cx="4181159" cy="1709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1"/>
          <p:cNvSpPr txBox="1"/>
          <p:nvPr>
            <p:ph idx="1" type="body"/>
          </p:nvPr>
        </p:nvSpPr>
        <p:spPr>
          <a:xfrm>
            <a:off x="1397682" y="5209959"/>
            <a:ext cx="8383200" cy="3615900"/>
          </a:xfrm>
          <a:prstGeom prst="rect">
            <a:avLst/>
          </a:prstGeom>
          <a:noFill/>
          <a:ln>
            <a:noFill/>
          </a:ln>
        </p:spPr>
        <p:txBody>
          <a:bodyPr anchorCtr="0" anchor="t" bIns="34275" lIns="68575" spcFirstLastPara="1" rIns="68575" wrap="square" tIns="34275">
            <a:noAutofit/>
          </a:bodyPr>
          <a:lstStyle/>
          <a:p>
            <a:pPr indent="0" lvl="0" marL="9144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316" name="Google Shape;316;p41"/>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17" name="Google Shape;317;p4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318" name="Google Shape;318;p4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319" name="Google Shape;319;p4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20" name="Google Shape;320;p41"/>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321" name="Google Shape;321;p41"/>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Test Environment</a:t>
            </a:r>
            <a:endParaRPr b="0" i="0" sz="1800" u="none" cap="none" strike="noStrike">
              <a:solidFill>
                <a:schemeClr val="lt1"/>
              </a:solidFill>
              <a:latin typeface="Arial"/>
              <a:ea typeface="Arial"/>
              <a:cs typeface="Arial"/>
              <a:sym typeface="Arial"/>
            </a:endParaRPr>
          </a:p>
        </p:txBody>
      </p:sp>
      <p:graphicFrame>
        <p:nvGraphicFramePr>
          <p:cNvPr id="322" name="Google Shape;322;p41"/>
          <p:cNvGraphicFramePr/>
          <p:nvPr/>
        </p:nvGraphicFramePr>
        <p:xfrm>
          <a:off x="952500" y="1000700"/>
          <a:ext cx="3000000" cy="3000000"/>
        </p:xfrm>
        <a:graphic>
          <a:graphicData uri="http://schemas.openxmlformats.org/drawingml/2006/table">
            <a:tbl>
              <a:tblPr>
                <a:noFill/>
                <a:tableStyleId>{691FCD7F-CAAE-4018-99DC-56DC775C4E87}</a:tableStyleId>
              </a:tblPr>
              <a:tblGrid>
                <a:gridCol w="3619500"/>
                <a:gridCol w="3619500"/>
              </a:tblGrid>
              <a:tr h="381000">
                <a:tc>
                  <a:txBody>
                    <a:bodyPr/>
                    <a:lstStyle/>
                    <a:p>
                      <a:pPr indent="0" lvl="0" marL="0" rtl="0" algn="ctr">
                        <a:lnSpc>
                          <a:spcPct val="115000"/>
                        </a:lnSpc>
                        <a:spcBef>
                          <a:spcPts val="0"/>
                        </a:spcBef>
                        <a:spcAft>
                          <a:spcPts val="1200"/>
                        </a:spcAft>
                        <a:buNone/>
                      </a:pPr>
                      <a:r>
                        <a:rPr b="1" lang="en" sz="1800">
                          <a:solidFill>
                            <a:schemeClr val="dk1"/>
                          </a:solidFill>
                        </a:rPr>
                        <a:t>Requirements</a:t>
                      </a:r>
                      <a:endParaRPr b="1"/>
                    </a:p>
                  </a:txBody>
                  <a:tcPr marT="91425" marB="91425" marR="91425" marL="91425"/>
                </a:tc>
                <a:tc>
                  <a:txBody>
                    <a:bodyPr/>
                    <a:lstStyle/>
                    <a:p>
                      <a:pPr indent="0" lvl="0" marL="0" rtl="0" algn="ctr">
                        <a:spcBef>
                          <a:spcPts val="0"/>
                        </a:spcBef>
                        <a:spcAft>
                          <a:spcPts val="0"/>
                        </a:spcAft>
                        <a:buNone/>
                      </a:pPr>
                      <a:r>
                        <a:rPr b="1" lang="en" sz="1800"/>
                        <a:t>Verification</a:t>
                      </a:r>
                      <a:endParaRPr b="1" sz="1800"/>
                    </a:p>
                  </a:txBody>
                  <a:tcPr marT="91425" marB="91425" marR="91425" marL="91425"/>
                </a:tc>
              </a:tr>
              <a:tr h="381000">
                <a:tc>
                  <a:txBody>
                    <a:bodyPr/>
                    <a:lstStyle/>
                    <a:p>
                      <a:pPr indent="0" lvl="0" marL="0" rtl="0" algn="l">
                        <a:lnSpc>
                          <a:spcPct val="115000"/>
                        </a:lnSpc>
                        <a:spcBef>
                          <a:spcPts val="0"/>
                        </a:spcBef>
                        <a:spcAft>
                          <a:spcPts val="0"/>
                        </a:spcAft>
                        <a:buNone/>
                      </a:pPr>
                      <a:r>
                        <a:rPr lang="en" sz="1300">
                          <a:solidFill>
                            <a:schemeClr val="dk1"/>
                          </a:solidFill>
                        </a:rPr>
                        <a:t>1. Set the internal temperature of the thermal chamber by causing a change in the polarity or power consumed by the Peltier devices.</a:t>
                      </a:r>
                      <a:endParaRPr sz="1300">
                        <a:solidFill>
                          <a:schemeClr val="dk1"/>
                        </a:solidFill>
                      </a:endParaRPr>
                    </a:p>
                    <a:p>
                      <a:pPr indent="0" lvl="0" marL="0" rtl="0" algn="l">
                        <a:lnSpc>
                          <a:spcPct val="115000"/>
                        </a:lnSpc>
                        <a:spcBef>
                          <a:spcPts val="1200"/>
                        </a:spcBef>
                        <a:spcAft>
                          <a:spcPts val="0"/>
                        </a:spcAft>
                        <a:buNone/>
                      </a:pPr>
                      <a:r>
                        <a:rPr lang="en" sz="1300">
                          <a:solidFill>
                            <a:schemeClr val="dk1"/>
                          </a:solidFill>
                        </a:rPr>
                        <a:t>2.  Maintain  a  given temperature  (±5ºC) over  long stretches of time (e.g. ∼ 10 hours) by controlling  the  output  of  fans  and  Peltier  devices to ensure optimal efficiency and minimize needless power consumption.</a:t>
                      </a:r>
                      <a:endParaRPr sz="1300">
                        <a:solidFill>
                          <a:schemeClr val="dk1"/>
                        </a:solidFill>
                      </a:endParaRPr>
                    </a:p>
                    <a:p>
                      <a:pPr indent="0" lvl="0" marL="0" rtl="0" algn="l">
                        <a:lnSpc>
                          <a:spcPct val="115000"/>
                        </a:lnSpc>
                        <a:spcBef>
                          <a:spcPts val="1200"/>
                        </a:spcBef>
                        <a:spcAft>
                          <a:spcPts val="1200"/>
                        </a:spcAft>
                        <a:buNone/>
                      </a:pPr>
                      <a:r>
                        <a:rPr lang="en" sz="1300">
                          <a:solidFill>
                            <a:schemeClr val="dk1"/>
                          </a:solidFill>
                        </a:rPr>
                        <a:t>3.  Identify  a  valid  range  of  testing  temperatures  in  given environment  (e.g.   outdoors vs.  in a refrigerator).</a:t>
                      </a:r>
                      <a:endParaRPr sz="1800">
                        <a:solidFill>
                          <a:schemeClr val="dk1"/>
                        </a:solidFill>
                      </a:endParaRPr>
                    </a:p>
                  </a:txBody>
                  <a:tcPr marT="91425" marB="91425" marR="91425" marL="91425"/>
                </a:tc>
                <a:tc>
                  <a:txBody>
                    <a:bodyPr/>
                    <a:lstStyle/>
                    <a:p>
                      <a:pPr indent="0" lvl="0" marL="0" rtl="0" algn="l">
                        <a:lnSpc>
                          <a:spcPct val="115000"/>
                        </a:lnSpc>
                        <a:spcBef>
                          <a:spcPts val="0"/>
                        </a:spcBef>
                        <a:spcAft>
                          <a:spcPts val="0"/>
                        </a:spcAft>
                        <a:buNone/>
                      </a:pPr>
                      <a:r>
                        <a:rPr lang="en" sz="1100">
                          <a:solidFill>
                            <a:schemeClr val="dk1"/>
                          </a:solidFill>
                        </a:rPr>
                        <a:t>1.A  Generate  voltage  difference  to  Peltier  devices.</a:t>
                      </a:r>
                      <a:endParaRPr sz="1100">
                        <a:solidFill>
                          <a:schemeClr val="dk1"/>
                        </a:solidFill>
                      </a:endParaRPr>
                    </a:p>
                    <a:p>
                      <a:pPr indent="0" lvl="0" marL="0" rtl="0" algn="l">
                        <a:lnSpc>
                          <a:spcPct val="115000"/>
                        </a:lnSpc>
                        <a:spcBef>
                          <a:spcPts val="1200"/>
                        </a:spcBef>
                        <a:spcAft>
                          <a:spcPts val="0"/>
                        </a:spcAft>
                        <a:buNone/>
                      </a:pPr>
                      <a:r>
                        <a:rPr lang="en" sz="1100">
                          <a:solidFill>
                            <a:schemeClr val="dk1"/>
                          </a:solidFill>
                        </a:rPr>
                        <a:t>1.B  Use a thermal sensor for ensuring there is a difference.</a:t>
                      </a:r>
                      <a:endParaRPr sz="1100">
                        <a:solidFill>
                          <a:schemeClr val="dk1"/>
                        </a:solidFill>
                      </a:endParaRPr>
                    </a:p>
                    <a:p>
                      <a:pPr indent="0" lvl="0" marL="0" rtl="0" algn="l">
                        <a:lnSpc>
                          <a:spcPct val="115000"/>
                        </a:lnSpc>
                        <a:spcBef>
                          <a:spcPts val="1200"/>
                        </a:spcBef>
                        <a:spcAft>
                          <a:spcPts val="0"/>
                        </a:spcAft>
                        <a:buNone/>
                      </a:pPr>
                      <a:r>
                        <a:rPr lang="en" sz="1100">
                          <a:solidFill>
                            <a:schemeClr val="dk1"/>
                          </a:solidFill>
                        </a:rPr>
                        <a:t>2.A  Using a thermal sensor, ensure that the  temperature  of  the  two  sides  of  the Peltier device do not tend towards the average temperature.</a:t>
                      </a:r>
                      <a:endParaRPr sz="1100">
                        <a:solidFill>
                          <a:schemeClr val="dk1"/>
                        </a:solidFill>
                      </a:endParaRPr>
                    </a:p>
                    <a:p>
                      <a:pPr indent="0" lvl="0" marL="0" rtl="0" algn="l">
                        <a:lnSpc>
                          <a:spcPct val="115000"/>
                        </a:lnSpc>
                        <a:spcBef>
                          <a:spcPts val="1200"/>
                        </a:spcBef>
                        <a:spcAft>
                          <a:spcPts val="0"/>
                        </a:spcAft>
                        <a:buNone/>
                      </a:pPr>
                      <a:r>
                        <a:rPr lang="en" sz="1100">
                          <a:solidFill>
                            <a:schemeClr val="dk1"/>
                          </a:solidFill>
                        </a:rPr>
                        <a:t>2.B  Ensure that fans and heatsinks perform the necessary functions well enough by examining Peltier device behavior through a thermal sensor over time.</a:t>
                      </a:r>
                      <a:endParaRPr sz="1100">
                        <a:solidFill>
                          <a:schemeClr val="dk1"/>
                        </a:solidFill>
                      </a:endParaRPr>
                    </a:p>
                    <a:p>
                      <a:pPr indent="0" lvl="0" marL="0" rtl="0" algn="l">
                        <a:lnSpc>
                          <a:spcPct val="115000"/>
                        </a:lnSpc>
                        <a:spcBef>
                          <a:spcPts val="1200"/>
                        </a:spcBef>
                        <a:spcAft>
                          <a:spcPts val="1200"/>
                        </a:spcAft>
                        <a:buNone/>
                      </a:pPr>
                      <a:r>
                        <a:rPr lang="en" sz="1100">
                          <a:solidFill>
                            <a:schemeClr val="dk1"/>
                          </a:solidFill>
                        </a:rPr>
                        <a:t>3.  Use  a  thermal sensor  to  analyze  the  exact temperature ranges available to the system.</a:t>
                      </a:r>
                      <a:endParaRPr/>
                    </a:p>
                  </a:txBody>
                  <a:tcPr marT="91425" marB="91425" marR="91425" marL="91425"/>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2"/>
          <p:cNvSpPr txBox="1"/>
          <p:nvPr>
            <p:ph idx="1" type="body"/>
          </p:nvPr>
        </p:nvSpPr>
        <p:spPr>
          <a:xfrm>
            <a:off x="1397682" y="5209959"/>
            <a:ext cx="8383200" cy="3615900"/>
          </a:xfrm>
          <a:prstGeom prst="rect">
            <a:avLst/>
          </a:prstGeom>
          <a:noFill/>
          <a:ln>
            <a:noFill/>
          </a:ln>
        </p:spPr>
        <p:txBody>
          <a:bodyPr anchorCtr="0" anchor="t" bIns="34275" lIns="68575" spcFirstLastPara="1" rIns="68575" wrap="square" tIns="34275">
            <a:noAutofit/>
          </a:bodyPr>
          <a:lstStyle/>
          <a:p>
            <a:pPr indent="0" lvl="0" marL="9144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328" name="Google Shape;328;p42"/>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29" name="Google Shape;329;p4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330" name="Google Shape;330;p4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331" name="Google Shape;331;p4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32" name="Google Shape;332;p42"/>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333" name="Google Shape;333;p42"/>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Test Environment</a:t>
            </a:r>
            <a:endParaRPr b="0" i="0" sz="1800" u="none" cap="none" strike="noStrike">
              <a:solidFill>
                <a:schemeClr val="lt1"/>
              </a:solidFill>
              <a:latin typeface="Arial"/>
              <a:ea typeface="Arial"/>
              <a:cs typeface="Arial"/>
              <a:sym typeface="Arial"/>
            </a:endParaRPr>
          </a:p>
        </p:txBody>
      </p:sp>
      <p:sp>
        <p:nvSpPr>
          <p:cNvPr id="334" name="Google Shape;334;p42"/>
          <p:cNvSpPr txBox="1"/>
          <p:nvPr>
            <p:ph idx="1" type="body"/>
          </p:nvPr>
        </p:nvSpPr>
        <p:spPr>
          <a:xfrm>
            <a:off x="311700" y="748725"/>
            <a:ext cx="4482900" cy="4079100"/>
          </a:xfrm>
          <a:prstGeom prst="rect">
            <a:avLst/>
          </a:prstGeom>
        </p:spPr>
        <p:txBody>
          <a:bodyPr anchorCtr="0" anchor="t" bIns="34275" lIns="68575" spcFirstLastPara="1" rIns="68575" wrap="square" tIns="34275">
            <a:normAutofit fontScale="85000" lnSpcReduction="20000"/>
          </a:bodyPr>
          <a:lstStyle/>
          <a:p>
            <a:pPr indent="0" lvl="0" marL="0" rtl="0" algn="l">
              <a:lnSpc>
                <a:spcPct val="115000"/>
              </a:lnSpc>
              <a:spcBef>
                <a:spcPts val="800"/>
              </a:spcBef>
              <a:spcAft>
                <a:spcPts val="0"/>
              </a:spcAft>
              <a:buNone/>
            </a:pPr>
            <a:r>
              <a:rPr b="1" lang="en" sz="2000">
                <a:solidFill>
                  <a:srgbClr val="E84B36"/>
                </a:solidFill>
                <a:latin typeface="Arial"/>
                <a:ea typeface="Arial"/>
                <a:cs typeface="Arial"/>
                <a:sym typeface="Arial"/>
              </a:rPr>
              <a:t>Peltier Devices</a:t>
            </a:r>
            <a:endParaRPr>
              <a:solidFill>
                <a:schemeClr val="dk1"/>
              </a:solidFill>
              <a:latin typeface="Arial"/>
              <a:ea typeface="Arial"/>
              <a:cs typeface="Arial"/>
              <a:sym typeface="Arial"/>
            </a:endParaRPr>
          </a:p>
          <a:p>
            <a:pPr indent="-304165" lvl="0" marL="457200" rtl="0" algn="l">
              <a:lnSpc>
                <a:spcPct val="115000"/>
              </a:lnSpc>
              <a:spcBef>
                <a:spcPts val="800"/>
              </a:spcBef>
              <a:spcAft>
                <a:spcPts val="0"/>
              </a:spcAft>
              <a:buClr>
                <a:schemeClr val="dk1"/>
              </a:buClr>
              <a:buSzPct val="66666"/>
              <a:buFont typeface="Arial"/>
              <a:buChar char="●"/>
            </a:pPr>
            <a:r>
              <a:rPr lang="en">
                <a:solidFill>
                  <a:schemeClr val="dk1"/>
                </a:solidFill>
                <a:latin typeface="Arial"/>
                <a:ea typeface="Arial"/>
                <a:cs typeface="Arial"/>
                <a:sym typeface="Arial"/>
              </a:rPr>
              <a:t>Constant Current Source</a:t>
            </a:r>
            <a:endParaRPr>
              <a:solidFill>
                <a:schemeClr val="dk1"/>
              </a:solidFill>
              <a:latin typeface="Arial"/>
              <a:ea typeface="Arial"/>
              <a:cs typeface="Arial"/>
              <a:sym typeface="Arial"/>
            </a:endParaRPr>
          </a:p>
          <a:p>
            <a:pPr indent="-304165" lvl="0" marL="457200" rtl="0" algn="l">
              <a:lnSpc>
                <a:spcPct val="115000"/>
              </a:lnSpc>
              <a:spcBef>
                <a:spcPts val="0"/>
              </a:spcBef>
              <a:spcAft>
                <a:spcPts val="0"/>
              </a:spcAft>
              <a:buClr>
                <a:schemeClr val="dk1"/>
              </a:buClr>
              <a:buSzPct val="66666"/>
              <a:buFont typeface="Arial"/>
              <a:buChar char="●"/>
            </a:pPr>
            <a:r>
              <a:rPr lang="en">
                <a:solidFill>
                  <a:schemeClr val="dk1"/>
                </a:solidFill>
                <a:latin typeface="Arial"/>
                <a:ea typeface="Arial"/>
                <a:cs typeface="Arial"/>
                <a:sym typeface="Arial"/>
              </a:rPr>
              <a:t>Linear Temperature Characteristics</a:t>
            </a:r>
            <a:endParaRPr>
              <a:solidFill>
                <a:schemeClr val="dk1"/>
              </a:solidFill>
              <a:latin typeface="Arial"/>
              <a:ea typeface="Arial"/>
              <a:cs typeface="Arial"/>
              <a:sym typeface="Arial"/>
            </a:endParaRPr>
          </a:p>
          <a:p>
            <a:pPr indent="-304165" lvl="0" marL="457200" rtl="0" algn="l">
              <a:lnSpc>
                <a:spcPct val="115000"/>
              </a:lnSpc>
              <a:spcBef>
                <a:spcPts val="0"/>
              </a:spcBef>
              <a:spcAft>
                <a:spcPts val="0"/>
              </a:spcAft>
              <a:buClr>
                <a:schemeClr val="dk1"/>
              </a:buClr>
              <a:buSzPct val="66666"/>
              <a:buFont typeface="Arial"/>
              <a:buChar char="●"/>
            </a:pPr>
            <a:r>
              <a:rPr lang="en">
                <a:solidFill>
                  <a:schemeClr val="dk1"/>
                </a:solidFill>
                <a:latin typeface="Arial"/>
                <a:ea typeface="Arial"/>
                <a:cs typeface="Arial"/>
                <a:sym typeface="Arial"/>
              </a:rPr>
              <a:t>I</a:t>
            </a:r>
            <a:r>
              <a:rPr baseline="30000" lang="en">
                <a:solidFill>
                  <a:schemeClr val="dk1"/>
                </a:solidFill>
                <a:latin typeface="Arial"/>
                <a:ea typeface="Arial"/>
                <a:cs typeface="Arial"/>
                <a:sym typeface="Arial"/>
              </a:rPr>
              <a:t>2</a:t>
            </a:r>
            <a:r>
              <a:rPr lang="en">
                <a:solidFill>
                  <a:schemeClr val="dk1"/>
                </a:solidFill>
                <a:latin typeface="Arial"/>
                <a:ea typeface="Arial"/>
                <a:cs typeface="Arial"/>
                <a:sym typeface="Arial"/>
              </a:rPr>
              <a:t>R losses</a:t>
            </a:r>
            <a:br>
              <a:rPr lang="en">
                <a:solidFill>
                  <a:schemeClr val="dk1"/>
                </a:solidFill>
                <a:latin typeface="Arial"/>
                <a:ea typeface="Arial"/>
                <a:cs typeface="Arial"/>
                <a:sym typeface="Arial"/>
              </a:rPr>
            </a:br>
            <a:endParaRPr>
              <a:solidFill>
                <a:schemeClr val="dk1"/>
              </a:solidFill>
              <a:latin typeface="Arial"/>
              <a:ea typeface="Arial"/>
              <a:cs typeface="Arial"/>
              <a:sym typeface="Arial"/>
            </a:endParaRPr>
          </a:p>
          <a:p>
            <a:pPr indent="0" lvl="0" marL="0" rtl="0" algn="l">
              <a:lnSpc>
                <a:spcPct val="115000"/>
              </a:lnSpc>
              <a:spcBef>
                <a:spcPts val="800"/>
              </a:spcBef>
              <a:spcAft>
                <a:spcPts val="0"/>
              </a:spcAft>
              <a:buNone/>
            </a:pPr>
            <a:r>
              <a:rPr b="1" lang="en" sz="2000">
                <a:solidFill>
                  <a:srgbClr val="E84B36"/>
                </a:solidFill>
                <a:latin typeface="Arial"/>
                <a:ea typeface="Arial"/>
                <a:cs typeface="Arial"/>
                <a:sym typeface="Arial"/>
              </a:rPr>
              <a:t>Heatsink Sizing</a:t>
            </a:r>
            <a:endParaRPr>
              <a:solidFill>
                <a:schemeClr val="dk1"/>
              </a:solidFill>
              <a:latin typeface="Arial"/>
              <a:ea typeface="Arial"/>
              <a:cs typeface="Arial"/>
              <a:sym typeface="Arial"/>
            </a:endParaRPr>
          </a:p>
          <a:p>
            <a:pPr indent="-304165" lvl="0" marL="457200" rtl="0" algn="l">
              <a:lnSpc>
                <a:spcPct val="115000"/>
              </a:lnSpc>
              <a:spcBef>
                <a:spcPts val="800"/>
              </a:spcBef>
              <a:spcAft>
                <a:spcPts val="0"/>
              </a:spcAft>
              <a:buClr>
                <a:schemeClr val="dk1"/>
              </a:buClr>
              <a:buSzPct val="66666"/>
              <a:buFont typeface="Arial"/>
              <a:buChar char="●"/>
            </a:pPr>
            <a:r>
              <a:rPr lang="en">
                <a:solidFill>
                  <a:schemeClr val="dk1"/>
                </a:solidFill>
                <a:latin typeface="Arial"/>
                <a:ea typeface="Arial"/>
                <a:cs typeface="Arial"/>
                <a:sym typeface="Arial"/>
              </a:rPr>
              <a:t>Interior: 2.50℃/W @ 200 LFM</a:t>
            </a:r>
            <a:endParaRPr>
              <a:solidFill>
                <a:schemeClr val="dk1"/>
              </a:solidFill>
              <a:latin typeface="Arial"/>
              <a:ea typeface="Arial"/>
              <a:cs typeface="Arial"/>
              <a:sym typeface="Arial"/>
            </a:endParaRPr>
          </a:p>
          <a:p>
            <a:pPr indent="-304165" lvl="0" marL="457200" rtl="0" algn="l">
              <a:lnSpc>
                <a:spcPct val="115000"/>
              </a:lnSpc>
              <a:spcBef>
                <a:spcPts val="0"/>
              </a:spcBef>
              <a:spcAft>
                <a:spcPts val="0"/>
              </a:spcAft>
              <a:buClr>
                <a:schemeClr val="dk1"/>
              </a:buClr>
              <a:buSzPct val="66666"/>
              <a:buFont typeface="Arial"/>
              <a:buChar char="●"/>
            </a:pPr>
            <a:r>
              <a:rPr lang="en">
                <a:solidFill>
                  <a:schemeClr val="dk1"/>
                </a:solidFill>
                <a:latin typeface="Arial"/>
                <a:ea typeface="Arial"/>
                <a:cs typeface="Arial"/>
                <a:sym typeface="Arial"/>
              </a:rPr>
              <a:t>Exterior: 0.90℃/W @ 250 LFM</a:t>
            </a:r>
            <a:endParaRPr>
              <a:solidFill>
                <a:schemeClr val="dk1"/>
              </a:solidFill>
              <a:latin typeface="Arial"/>
              <a:ea typeface="Arial"/>
              <a:cs typeface="Arial"/>
              <a:sym typeface="Arial"/>
            </a:endParaRPr>
          </a:p>
          <a:p>
            <a:pPr indent="-304165" lvl="0" marL="457200" rtl="0" algn="l">
              <a:lnSpc>
                <a:spcPct val="115000"/>
              </a:lnSpc>
              <a:spcBef>
                <a:spcPts val="0"/>
              </a:spcBef>
              <a:spcAft>
                <a:spcPts val="0"/>
              </a:spcAft>
              <a:buClr>
                <a:schemeClr val="dk1"/>
              </a:buClr>
              <a:buSzPct val="66666"/>
              <a:buFont typeface="Arial"/>
              <a:buChar char="●"/>
            </a:pPr>
            <a:r>
              <a:rPr lang="en">
                <a:solidFill>
                  <a:schemeClr val="dk1"/>
                </a:solidFill>
                <a:latin typeface="Arial"/>
                <a:ea typeface="Arial"/>
                <a:cs typeface="Arial"/>
                <a:sym typeface="Arial"/>
              </a:rPr>
              <a:t>Total ~11.1 W dissipation @ 10℃ ΔT</a:t>
            </a:r>
            <a:br>
              <a:rPr lang="en">
                <a:solidFill>
                  <a:schemeClr val="dk1"/>
                </a:solidFill>
                <a:latin typeface="Arial"/>
                <a:ea typeface="Arial"/>
                <a:cs typeface="Arial"/>
                <a:sym typeface="Arial"/>
              </a:rPr>
            </a:br>
            <a:endParaRPr>
              <a:solidFill>
                <a:schemeClr val="dk1"/>
              </a:solidFill>
              <a:latin typeface="Arial"/>
              <a:ea typeface="Arial"/>
              <a:cs typeface="Arial"/>
              <a:sym typeface="Arial"/>
            </a:endParaRPr>
          </a:p>
          <a:p>
            <a:pPr indent="0" lvl="0" marL="0" rtl="0" algn="l">
              <a:lnSpc>
                <a:spcPct val="115000"/>
              </a:lnSpc>
              <a:spcBef>
                <a:spcPts val="800"/>
              </a:spcBef>
              <a:spcAft>
                <a:spcPts val="0"/>
              </a:spcAft>
              <a:buNone/>
            </a:pPr>
            <a:r>
              <a:rPr b="1" lang="en" sz="2000">
                <a:solidFill>
                  <a:srgbClr val="E84B36"/>
                </a:solidFill>
                <a:latin typeface="Arial"/>
                <a:ea typeface="Arial"/>
                <a:cs typeface="Arial"/>
                <a:sym typeface="Arial"/>
              </a:rPr>
              <a:t>Air Flow Loop</a:t>
            </a:r>
            <a:endParaRPr b="1" sz="2000">
              <a:solidFill>
                <a:srgbClr val="E84B36"/>
              </a:solidFill>
              <a:latin typeface="Arial"/>
              <a:ea typeface="Arial"/>
              <a:cs typeface="Arial"/>
              <a:sym typeface="Arial"/>
            </a:endParaRPr>
          </a:p>
          <a:p>
            <a:pPr indent="-304165" lvl="0" marL="457200" rtl="0" algn="l">
              <a:lnSpc>
                <a:spcPct val="115000"/>
              </a:lnSpc>
              <a:spcBef>
                <a:spcPts val="800"/>
              </a:spcBef>
              <a:spcAft>
                <a:spcPts val="0"/>
              </a:spcAft>
              <a:buClr>
                <a:schemeClr val="dk1"/>
              </a:buClr>
              <a:buSzPct val="66666"/>
              <a:buFont typeface="Arial"/>
              <a:buChar char="●"/>
            </a:pPr>
            <a:r>
              <a:rPr lang="en">
                <a:solidFill>
                  <a:schemeClr val="dk1"/>
                </a:solidFill>
                <a:latin typeface="Arial"/>
                <a:ea typeface="Arial"/>
                <a:cs typeface="Arial"/>
                <a:sym typeface="Arial"/>
              </a:rPr>
              <a:t>Fan: ~300 LFM</a:t>
            </a:r>
            <a:endParaRPr>
              <a:solidFill>
                <a:schemeClr val="dk1"/>
              </a:solidFill>
              <a:latin typeface="Arial"/>
              <a:ea typeface="Arial"/>
              <a:cs typeface="Arial"/>
              <a:sym typeface="Arial"/>
            </a:endParaRPr>
          </a:p>
          <a:p>
            <a:pPr indent="-304165" lvl="0" marL="457200" rtl="0" algn="l">
              <a:lnSpc>
                <a:spcPct val="115000"/>
              </a:lnSpc>
              <a:spcBef>
                <a:spcPts val="0"/>
              </a:spcBef>
              <a:spcAft>
                <a:spcPts val="0"/>
              </a:spcAft>
              <a:buClr>
                <a:schemeClr val="dk1"/>
              </a:buClr>
              <a:buSzPct val="66666"/>
              <a:buFont typeface="Arial"/>
              <a:buChar char="●"/>
            </a:pPr>
            <a:r>
              <a:rPr lang="en">
                <a:solidFill>
                  <a:schemeClr val="dk1"/>
                </a:solidFill>
                <a:latin typeface="Arial"/>
                <a:ea typeface="Arial"/>
                <a:cs typeface="Arial"/>
                <a:sym typeface="Arial"/>
              </a:rPr>
              <a:t>Defined Interior Loop</a:t>
            </a:r>
            <a:endParaRPr>
              <a:solidFill>
                <a:schemeClr val="dk1"/>
              </a:solidFill>
              <a:latin typeface="Arial"/>
              <a:ea typeface="Arial"/>
              <a:cs typeface="Arial"/>
              <a:sym typeface="Arial"/>
            </a:endParaRPr>
          </a:p>
        </p:txBody>
      </p:sp>
      <p:pic>
        <p:nvPicPr>
          <p:cNvPr id="335" name="Google Shape;335;p42"/>
          <p:cNvPicPr preferRelativeResize="0"/>
          <p:nvPr/>
        </p:nvPicPr>
        <p:blipFill>
          <a:blip r:embed="rId4">
            <a:alphaModFix/>
          </a:blip>
          <a:stretch>
            <a:fillRect/>
          </a:stretch>
        </p:blipFill>
        <p:spPr>
          <a:xfrm>
            <a:off x="4495800" y="798350"/>
            <a:ext cx="4569476" cy="1397050"/>
          </a:xfrm>
          <a:prstGeom prst="rect">
            <a:avLst/>
          </a:prstGeom>
          <a:noFill/>
          <a:ln>
            <a:noFill/>
          </a:ln>
        </p:spPr>
      </p:pic>
      <p:pic>
        <p:nvPicPr>
          <p:cNvPr id="336" name="Google Shape;336;p42"/>
          <p:cNvPicPr preferRelativeResize="0"/>
          <p:nvPr/>
        </p:nvPicPr>
        <p:blipFill rotWithShape="1">
          <a:blip r:embed="rId5">
            <a:alphaModFix/>
          </a:blip>
          <a:srcRect b="15505" l="0" r="0" t="11767"/>
          <a:stretch/>
        </p:blipFill>
        <p:spPr>
          <a:xfrm>
            <a:off x="4836275" y="2480912"/>
            <a:ext cx="3910185" cy="2132786"/>
          </a:xfrm>
          <a:prstGeom prst="rect">
            <a:avLst/>
          </a:prstGeom>
          <a:noFill/>
          <a:ln>
            <a:noFill/>
          </a:ln>
        </p:spPr>
      </p:pic>
      <p:sp>
        <p:nvSpPr>
          <p:cNvPr id="337" name="Google Shape;337;p42"/>
          <p:cNvSpPr txBox="1"/>
          <p:nvPr/>
        </p:nvSpPr>
        <p:spPr>
          <a:xfrm>
            <a:off x="4836263" y="2105975"/>
            <a:ext cx="3910200" cy="323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Clr>
                <a:schemeClr val="dk1"/>
              </a:buClr>
              <a:buSzPts val="1100"/>
              <a:buFont typeface="Arial"/>
              <a:buNone/>
            </a:pPr>
            <a:r>
              <a:rPr lang="en" sz="1000">
                <a:solidFill>
                  <a:schemeClr val="dk1"/>
                </a:solidFill>
                <a:latin typeface="Calibri"/>
                <a:ea typeface="Calibri"/>
                <a:cs typeface="Calibri"/>
                <a:sym typeface="Calibri"/>
              </a:rPr>
              <a:t>Figure 3:</a:t>
            </a:r>
            <a:r>
              <a:rPr lang="en" sz="1000">
                <a:solidFill>
                  <a:schemeClr val="dk1"/>
                </a:solidFill>
                <a:latin typeface="Calibri"/>
                <a:ea typeface="Calibri"/>
                <a:cs typeface="Calibri"/>
                <a:sym typeface="Calibri"/>
              </a:rPr>
              <a:t> Cui Devices, “Peltier Module,” CP36H-2 datasheet, Oct. 2019</a:t>
            </a:r>
            <a:endParaRPr sz="10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3"/>
          <p:cNvSpPr txBox="1"/>
          <p:nvPr>
            <p:ph idx="1" type="body"/>
          </p:nvPr>
        </p:nvSpPr>
        <p:spPr>
          <a:xfrm>
            <a:off x="1397682" y="5209959"/>
            <a:ext cx="8383200" cy="3615900"/>
          </a:xfrm>
          <a:prstGeom prst="rect">
            <a:avLst/>
          </a:prstGeom>
          <a:noFill/>
          <a:ln>
            <a:noFill/>
          </a:ln>
        </p:spPr>
        <p:txBody>
          <a:bodyPr anchorCtr="0" anchor="t" bIns="34275" lIns="68575" spcFirstLastPara="1" rIns="68575" wrap="square" tIns="34275">
            <a:noAutofit/>
          </a:bodyPr>
          <a:lstStyle/>
          <a:p>
            <a:pPr indent="0" lvl="0" marL="9144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343" name="Google Shape;343;p43"/>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44" name="Google Shape;344;p4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345" name="Google Shape;345;p4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346" name="Google Shape;346;p4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47" name="Google Shape;347;p43"/>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348" name="Google Shape;348;p43"/>
          <p:cNvSpPr txBox="1"/>
          <p:nvPr/>
        </p:nvSpPr>
        <p:spPr>
          <a:xfrm>
            <a:off x="282608" y="152576"/>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Unit - User Interface</a:t>
            </a:r>
            <a:endParaRPr b="0" i="0" sz="1800" u="none" cap="none" strike="noStrike">
              <a:solidFill>
                <a:schemeClr val="lt1"/>
              </a:solidFill>
              <a:latin typeface="Arial"/>
              <a:ea typeface="Arial"/>
              <a:cs typeface="Arial"/>
              <a:sym typeface="Arial"/>
            </a:endParaRPr>
          </a:p>
        </p:txBody>
      </p:sp>
      <p:graphicFrame>
        <p:nvGraphicFramePr>
          <p:cNvPr id="349" name="Google Shape;349;p43"/>
          <p:cNvGraphicFramePr/>
          <p:nvPr/>
        </p:nvGraphicFramePr>
        <p:xfrm>
          <a:off x="952500" y="924500"/>
          <a:ext cx="3000000" cy="3000000"/>
        </p:xfrm>
        <a:graphic>
          <a:graphicData uri="http://schemas.openxmlformats.org/drawingml/2006/table">
            <a:tbl>
              <a:tblPr>
                <a:noFill/>
                <a:tableStyleId>{691FCD7F-CAAE-4018-99DC-56DC775C4E87}</a:tableStyleId>
              </a:tblPr>
              <a:tblGrid>
                <a:gridCol w="3619500"/>
                <a:gridCol w="3619500"/>
              </a:tblGrid>
              <a:tr h="381000">
                <a:tc>
                  <a:txBody>
                    <a:bodyPr/>
                    <a:lstStyle/>
                    <a:p>
                      <a:pPr indent="0" lvl="0" marL="0" rtl="0" algn="ctr">
                        <a:lnSpc>
                          <a:spcPct val="115000"/>
                        </a:lnSpc>
                        <a:spcBef>
                          <a:spcPts val="0"/>
                        </a:spcBef>
                        <a:spcAft>
                          <a:spcPts val="1200"/>
                        </a:spcAft>
                        <a:buNone/>
                      </a:pPr>
                      <a:r>
                        <a:rPr b="1" lang="en" sz="1800">
                          <a:solidFill>
                            <a:schemeClr val="dk1"/>
                          </a:solidFill>
                        </a:rPr>
                        <a:t>Requirements</a:t>
                      </a:r>
                      <a:endParaRPr b="1"/>
                    </a:p>
                  </a:txBody>
                  <a:tcPr marT="91425" marB="91425" marR="91425" marL="91425"/>
                </a:tc>
                <a:tc>
                  <a:txBody>
                    <a:bodyPr/>
                    <a:lstStyle/>
                    <a:p>
                      <a:pPr indent="0" lvl="0" marL="0" rtl="0" algn="ctr">
                        <a:spcBef>
                          <a:spcPts val="0"/>
                        </a:spcBef>
                        <a:spcAft>
                          <a:spcPts val="0"/>
                        </a:spcAft>
                        <a:buNone/>
                      </a:pPr>
                      <a:r>
                        <a:rPr b="1" lang="en" sz="1800"/>
                        <a:t>Verification</a:t>
                      </a:r>
                      <a:endParaRPr b="1" sz="1800"/>
                    </a:p>
                  </a:txBody>
                  <a:tcPr marT="91425" marB="91425" marR="91425" marL="91425"/>
                </a:tc>
              </a:tr>
              <a:tr h="3003600">
                <a:tc>
                  <a:txBody>
                    <a:bodyPr/>
                    <a:lstStyle/>
                    <a:p>
                      <a:pPr indent="0" lvl="0" marL="0" rtl="0" algn="l">
                        <a:spcBef>
                          <a:spcPts val="0"/>
                        </a:spcBef>
                        <a:spcAft>
                          <a:spcPts val="0"/>
                        </a:spcAft>
                        <a:buNone/>
                      </a:pPr>
                      <a:r>
                        <a:rPr lang="en" sz="1200">
                          <a:solidFill>
                            <a:schemeClr val="dk1"/>
                          </a:solidFill>
                        </a:rPr>
                        <a:t>1. </a:t>
                      </a:r>
                      <a:r>
                        <a:rPr lang="en" sz="1200">
                          <a:solidFill>
                            <a:schemeClr val="dk1"/>
                          </a:solidFill>
                        </a:rPr>
                        <a:t>Successfully  relay  information  about  the given test being performed or the start/end of  a  test  to  the  users  computer</a:t>
                      </a:r>
                      <a:r>
                        <a:rPr lang="en" sz="1200">
                          <a:solidFill>
                            <a:schemeClr val="dk1"/>
                          </a:solidFill>
                        </a:rPr>
                        <a:t>  over  bluetooth</a:t>
                      </a:r>
                      <a:r>
                        <a:rPr lang="en" sz="1200">
                          <a:solidFill>
                            <a:schemeClr val="dk1"/>
                          </a:solidFill>
                        </a:rPr>
                        <a:t>.</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2.  User interface should  store  data  from tests on the users computer and later load the same file format for analysis.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3.  </a:t>
                      </a:r>
                      <a:r>
                        <a:rPr lang="en" sz="1200">
                          <a:solidFill>
                            <a:schemeClr val="dk1"/>
                          </a:solidFill>
                        </a:rPr>
                        <a:t>User interface</a:t>
                      </a:r>
                      <a:r>
                        <a:rPr lang="en" sz="1200">
                          <a:solidFill>
                            <a:schemeClr val="dk1"/>
                          </a:solidFill>
                        </a:rPr>
                        <a:t> should convey information about a cell’s history, as well as its current behavior.</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chemeClr val="dk1"/>
                          </a:solidFill>
                        </a:rPr>
                        <a:t>4.  </a:t>
                      </a:r>
                      <a:r>
                        <a:rPr lang="en" sz="1200">
                          <a:solidFill>
                            <a:schemeClr val="dk1"/>
                          </a:solidFill>
                        </a:rPr>
                        <a:t>User interface</a:t>
                      </a:r>
                      <a:r>
                        <a:rPr lang="en" sz="1200">
                          <a:solidFill>
                            <a:schemeClr val="dk1"/>
                          </a:solidFill>
                        </a:rPr>
                        <a:t>  will  have  an  option  for</a:t>
                      </a:r>
                      <a:endParaRPr sz="1200">
                        <a:solidFill>
                          <a:schemeClr val="dk1"/>
                        </a:solidFill>
                      </a:endParaRPr>
                    </a:p>
                    <a:p>
                      <a:pPr indent="0" lvl="0" marL="0" rtl="0" algn="l">
                        <a:spcBef>
                          <a:spcPts val="0"/>
                        </a:spcBef>
                        <a:spcAft>
                          <a:spcPts val="0"/>
                        </a:spcAft>
                        <a:buNone/>
                      </a:pPr>
                      <a:r>
                        <a:rPr lang="en" sz="1200">
                          <a:solidFill>
                            <a:schemeClr val="dk1"/>
                          </a:solidFill>
                        </a:rPr>
                        <a:t>viewing the current state of the cell and information on the test provided that it is currently performing one.</a:t>
                      </a:r>
                      <a:endParaRPr sz="19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1. </a:t>
                      </a:r>
                      <a:r>
                        <a:rPr lang="en" sz="1200">
                          <a:solidFill>
                            <a:schemeClr val="dk1"/>
                          </a:solidFill>
                        </a:rPr>
                        <a:t>Perform  at  least  one  of  each  type  of  test while having Bluetooth keep alive message time signatures be &lt; 8ms apart.</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2.A  Save test results to computer.</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2.B  Read test results back to ensure they were saved in the proper format.</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3.  The user-end graphs and data are aesthetic, easy  to  understand,  and  encapsulate  the data well.</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4.  The testing page of the </a:t>
                      </a:r>
                      <a:r>
                        <a:rPr lang="en" sz="1200">
                          <a:solidFill>
                            <a:schemeClr val="dk1"/>
                          </a:solidFill>
                        </a:rPr>
                        <a:t>User interface</a:t>
                      </a:r>
                      <a:r>
                        <a:rPr lang="en" sz="1200">
                          <a:solidFill>
                            <a:schemeClr val="dk1"/>
                          </a:solidFill>
                        </a:rPr>
                        <a:t> updates at least every 500ms with all the data dumped to it since the last update, including current cell information.</a:t>
                      </a:r>
                      <a:endParaRPr sz="1200"/>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4"/>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55" name="Google Shape;355;p4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356" name="Google Shape;356;p4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357" name="Google Shape;357;p4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58" name="Google Shape;358;p44"/>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359" name="Google Shape;359;p44"/>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Unit - User Interface</a:t>
            </a:r>
            <a:endParaRPr b="0" i="0" sz="1800" u="none" cap="none" strike="noStrike">
              <a:solidFill>
                <a:schemeClr val="lt1"/>
              </a:solidFill>
              <a:latin typeface="Arial"/>
              <a:ea typeface="Arial"/>
              <a:cs typeface="Arial"/>
              <a:sym typeface="Arial"/>
            </a:endParaRPr>
          </a:p>
        </p:txBody>
      </p:sp>
      <p:sp>
        <p:nvSpPr>
          <p:cNvPr id="360" name="Google Shape;360;p44"/>
          <p:cNvSpPr txBox="1"/>
          <p:nvPr/>
        </p:nvSpPr>
        <p:spPr>
          <a:xfrm>
            <a:off x="206400" y="1129050"/>
            <a:ext cx="4529400" cy="28656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0"/>
              </a:spcAft>
              <a:buNone/>
            </a:pPr>
            <a:r>
              <a:rPr b="1" lang="en" sz="2000">
                <a:solidFill>
                  <a:srgbClr val="E84B36"/>
                </a:solidFill>
              </a:rPr>
              <a:t>Serial interface and Live Data</a:t>
            </a:r>
            <a:endParaRPr sz="1900">
              <a:solidFill>
                <a:schemeClr val="dk1"/>
              </a:solidFill>
            </a:endParaRPr>
          </a:p>
          <a:p>
            <a:pPr indent="0" lvl="0" marL="0" rtl="0" algn="l">
              <a:lnSpc>
                <a:spcPct val="150000"/>
              </a:lnSpc>
              <a:spcBef>
                <a:spcPts val="400"/>
              </a:spcBef>
              <a:spcAft>
                <a:spcPts val="0"/>
              </a:spcAft>
              <a:buNone/>
            </a:pPr>
            <a:r>
              <a:rPr b="1" lang="en" sz="1700">
                <a:solidFill>
                  <a:srgbClr val="13294B"/>
                </a:solidFill>
              </a:rPr>
              <a:t>Four different message types</a:t>
            </a:r>
            <a:endParaRPr b="1" sz="1700">
              <a:solidFill>
                <a:srgbClr val="13294B"/>
              </a:solidFill>
            </a:endParaRPr>
          </a:p>
          <a:p>
            <a:pPr indent="-330200" lvl="0" marL="457200" rtl="0" algn="l">
              <a:lnSpc>
                <a:spcPct val="150000"/>
              </a:lnSpc>
              <a:spcBef>
                <a:spcPts val="400"/>
              </a:spcBef>
              <a:spcAft>
                <a:spcPts val="0"/>
              </a:spcAft>
              <a:buClr>
                <a:schemeClr val="dk1"/>
              </a:buClr>
              <a:buSzPts val="1600"/>
              <a:buChar char="●"/>
            </a:pPr>
            <a:r>
              <a:rPr lang="en" sz="1600">
                <a:solidFill>
                  <a:schemeClr val="dk1"/>
                </a:solidFill>
              </a:rPr>
              <a:t>DATA – used in live data feed</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ERROR – contains snapshot of the state of the cell</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START – triggers test start on controller</a:t>
            </a:r>
            <a:endParaRPr sz="1600">
              <a:solidFill>
                <a:schemeClr val="dk1"/>
              </a:solidFill>
            </a:endParaRPr>
          </a:p>
          <a:p>
            <a:pPr indent="-330200" lvl="0" marL="457200" rtl="0" algn="l">
              <a:lnSpc>
                <a:spcPct val="150000"/>
              </a:lnSpc>
              <a:spcBef>
                <a:spcPts val="0"/>
              </a:spcBef>
              <a:spcAft>
                <a:spcPts val="0"/>
              </a:spcAft>
              <a:buClr>
                <a:schemeClr val="dk1"/>
              </a:buClr>
              <a:buSzPts val="1600"/>
              <a:buChar char="●"/>
            </a:pPr>
            <a:r>
              <a:rPr lang="en" sz="1600">
                <a:solidFill>
                  <a:schemeClr val="dk1"/>
                </a:solidFill>
              </a:rPr>
              <a:t>STOP – triggers test to stop on controller</a:t>
            </a:r>
            <a:endParaRPr sz="1200"/>
          </a:p>
        </p:txBody>
      </p:sp>
      <p:pic>
        <p:nvPicPr>
          <p:cNvPr id="361" name="Google Shape;361;p44"/>
          <p:cNvPicPr preferRelativeResize="0"/>
          <p:nvPr/>
        </p:nvPicPr>
        <p:blipFill>
          <a:blip r:embed="rId4">
            <a:alphaModFix/>
          </a:blip>
          <a:stretch>
            <a:fillRect/>
          </a:stretch>
        </p:blipFill>
        <p:spPr>
          <a:xfrm>
            <a:off x="4715325" y="1089138"/>
            <a:ext cx="4260300" cy="3325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7"/>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44" name="Google Shape;144;p27"/>
          <p:cNvSpPr txBox="1"/>
          <p:nvPr/>
        </p:nvSpPr>
        <p:spPr>
          <a:xfrm>
            <a:off x="282606" y="4893286"/>
            <a:ext cx="48198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145" name="Google Shape;145;p2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46" name="Google Shape;146;p2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47" name="Google Shape;147;p27"/>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148" name="Google Shape;148;p27"/>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Motivation and Problem</a:t>
            </a:r>
            <a:endParaRPr sz="1800">
              <a:solidFill>
                <a:schemeClr val="lt1"/>
              </a:solidFill>
            </a:endParaRPr>
          </a:p>
        </p:txBody>
      </p:sp>
      <p:pic>
        <p:nvPicPr>
          <p:cNvPr id="149" name="Google Shape;149;p27"/>
          <p:cNvPicPr preferRelativeResize="0"/>
          <p:nvPr/>
        </p:nvPicPr>
        <p:blipFill>
          <a:blip r:embed="rId4">
            <a:alphaModFix/>
          </a:blip>
          <a:stretch>
            <a:fillRect/>
          </a:stretch>
        </p:blipFill>
        <p:spPr>
          <a:xfrm>
            <a:off x="3198000" y="787359"/>
            <a:ext cx="5634600" cy="3169500"/>
          </a:xfrm>
          <a:prstGeom prst="round2DiagRect">
            <a:avLst>
              <a:gd fmla="val 16667" name="adj1"/>
              <a:gd fmla="val 0" name="adj2"/>
            </a:avLst>
          </a:prstGeom>
          <a:noFill/>
          <a:ln>
            <a:noFill/>
          </a:ln>
        </p:spPr>
      </p:pic>
      <p:sp>
        <p:nvSpPr>
          <p:cNvPr id="150" name="Google Shape;150;p27"/>
          <p:cNvSpPr txBox="1"/>
          <p:nvPr>
            <p:ph idx="1" type="body"/>
          </p:nvPr>
        </p:nvSpPr>
        <p:spPr>
          <a:xfrm>
            <a:off x="311700" y="771475"/>
            <a:ext cx="2886300" cy="3416400"/>
          </a:xfrm>
          <a:prstGeom prst="rect">
            <a:avLst/>
          </a:prstGeom>
        </p:spPr>
        <p:txBody>
          <a:bodyPr anchorCtr="0" anchor="t" bIns="34275" lIns="68575" spcFirstLastPara="1" rIns="68575" wrap="square" tIns="34275">
            <a:normAutofit/>
          </a:bodyPr>
          <a:lstStyle/>
          <a:p>
            <a:pPr indent="0" lvl="0" marL="0" marR="0" rtl="0" algn="l">
              <a:lnSpc>
                <a:spcPct val="115000"/>
              </a:lnSpc>
              <a:spcBef>
                <a:spcPts val="0"/>
              </a:spcBef>
              <a:spcAft>
                <a:spcPts val="0"/>
              </a:spcAft>
              <a:buNone/>
            </a:pPr>
            <a:r>
              <a:rPr b="1" lang="en" sz="2000">
                <a:solidFill>
                  <a:srgbClr val="E84B36"/>
                </a:solidFill>
              </a:rPr>
              <a:t>Lithium-ion related chemical fires</a:t>
            </a:r>
            <a:endParaRPr>
              <a:solidFill>
                <a:schemeClr val="dk1"/>
              </a:solidFill>
            </a:endParaRPr>
          </a:p>
          <a:p>
            <a:pPr indent="-342900" lvl="0" marL="457200" marR="0" rtl="0" algn="l">
              <a:lnSpc>
                <a:spcPct val="115000"/>
              </a:lnSpc>
              <a:spcBef>
                <a:spcPts val="1200"/>
              </a:spcBef>
              <a:spcAft>
                <a:spcPts val="0"/>
              </a:spcAft>
              <a:buSzPts val="1800"/>
              <a:buChar char="●"/>
            </a:pPr>
            <a:r>
              <a:rPr lang="en">
                <a:solidFill>
                  <a:schemeClr val="dk1"/>
                </a:solidFill>
              </a:rPr>
              <a:t>High-profile cases</a:t>
            </a:r>
            <a:endParaRPr>
              <a:solidFill>
                <a:schemeClr val="dk1"/>
              </a:solidFill>
            </a:endParaRPr>
          </a:p>
          <a:p>
            <a:pPr indent="-279400" lvl="1" marL="685800" marR="0" rtl="0" algn="l">
              <a:lnSpc>
                <a:spcPct val="115000"/>
              </a:lnSpc>
              <a:spcBef>
                <a:spcPts val="0"/>
              </a:spcBef>
              <a:spcAft>
                <a:spcPts val="0"/>
              </a:spcAft>
              <a:buSzPts val="1800"/>
              <a:buChar char="○"/>
            </a:pPr>
            <a:r>
              <a:rPr lang="en" sz="1800">
                <a:solidFill>
                  <a:schemeClr val="dk1"/>
                </a:solidFill>
              </a:rPr>
              <a:t>Tesla</a:t>
            </a:r>
            <a:endParaRPr sz="1800">
              <a:solidFill>
                <a:schemeClr val="dk1"/>
              </a:solidFill>
            </a:endParaRPr>
          </a:p>
          <a:p>
            <a:pPr indent="-279400" lvl="1" marL="685800" marR="0" rtl="0" algn="l">
              <a:lnSpc>
                <a:spcPct val="115000"/>
              </a:lnSpc>
              <a:spcBef>
                <a:spcPts val="0"/>
              </a:spcBef>
              <a:spcAft>
                <a:spcPts val="0"/>
              </a:spcAft>
              <a:buSzPts val="1800"/>
              <a:buChar char="○"/>
            </a:pPr>
            <a:r>
              <a:rPr lang="en" sz="1800">
                <a:solidFill>
                  <a:schemeClr val="dk1"/>
                </a:solidFill>
              </a:rPr>
              <a:t>Samsung</a:t>
            </a:r>
            <a:endParaRPr sz="1800">
              <a:solidFill>
                <a:schemeClr val="dk1"/>
              </a:solidFill>
            </a:endParaRPr>
          </a:p>
          <a:p>
            <a:pPr indent="-342900" lvl="0" marL="457200" marR="0" rtl="0" algn="l">
              <a:lnSpc>
                <a:spcPct val="115000"/>
              </a:lnSpc>
              <a:spcBef>
                <a:spcPts val="0"/>
              </a:spcBef>
              <a:spcAft>
                <a:spcPts val="0"/>
              </a:spcAft>
              <a:buSzPts val="1800"/>
              <a:buChar char="●"/>
            </a:pPr>
            <a:r>
              <a:rPr lang="en">
                <a:solidFill>
                  <a:schemeClr val="dk1"/>
                </a:solidFill>
              </a:rPr>
              <a:t>Causes vary</a:t>
            </a:r>
            <a:endParaRPr>
              <a:solidFill>
                <a:schemeClr val="dk1"/>
              </a:solidFill>
            </a:endParaRPr>
          </a:p>
          <a:p>
            <a:pPr indent="-279400" lvl="1" marL="685800" marR="0" rtl="0" algn="l">
              <a:lnSpc>
                <a:spcPct val="115000"/>
              </a:lnSpc>
              <a:spcBef>
                <a:spcPts val="0"/>
              </a:spcBef>
              <a:spcAft>
                <a:spcPts val="0"/>
              </a:spcAft>
              <a:buSzPts val="1800"/>
              <a:buChar char="○"/>
            </a:pPr>
            <a:r>
              <a:rPr lang="en" sz="1800">
                <a:solidFill>
                  <a:schemeClr val="dk1"/>
                </a:solidFill>
              </a:rPr>
              <a:t>Thermal runaway</a:t>
            </a:r>
            <a:endParaRPr sz="1800">
              <a:solidFill>
                <a:schemeClr val="dk1"/>
              </a:solidFill>
            </a:endParaRPr>
          </a:p>
          <a:p>
            <a:pPr indent="-279400" lvl="1" marL="685800" marR="0" rtl="0" algn="l">
              <a:lnSpc>
                <a:spcPct val="115000"/>
              </a:lnSpc>
              <a:spcBef>
                <a:spcPts val="0"/>
              </a:spcBef>
              <a:spcAft>
                <a:spcPts val="0"/>
              </a:spcAft>
              <a:buSzPts val="1800"/>
              <a:buChar char="○"/>
            </a:pPr>
            <a:r>
              <a:rPr lang="en" sz="1800">
                <a:solidFill>
                  <a:schemeClr val="dk1"/>
                </a:solidFill>
              </a:rPr>
              <a:t>Manufacturing defects</a:t>
            </a:r>
            <a:endParaRPr/>
          </a:p>
        </p:txBody>
      </p:sp>
      <p:sp>
        <p:nvSpPr>
          <p:cNvPr id="151" name="Google Shape;151;p27"/>
          <p:cNvSpPr txBox="1"/>
          <p:nvPr/>
        </p:nvSpPr>
        <p:spPr>
          <a:xfrm>
            <a:off x="174600" y="4062513"/>
            <a:ext cx="8794800" cy="76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Clr>
                <a:schemeClr val="dk1"/>
              </a:buClr>
              <a:buSzPts val="1100"/>
              <a:buFont typeface="Arial"/>
              <a:buNone/>
            </a:pPr>
            <a:r>
              <a:rPr lang="en">
                <a:solidFill>
                  <a:schemeClr val="dk1"/>
                </a:solidFill>
                <a:latin typeface="Calibri"/>
                <a:ea typeface="Calibri"/>
                <a:cs typeface="Calibri"/>
                <a:sym typeface="Calibri"/>
              </a:rPr>
              <a:t>Figure 1: </a:t>
            </a:r>
            <a:r>
              <a:rPr lang="en">
                <a:solidFill>
                  <a:schemeClr val="dk1"/>
                </a:solidFill>
                <a:latin typeface="Calibri"/>
                <a:ea typeface="Calibri"/>
                <a:cs typeface="Calibri"/>
                <a:sym typeface="Calibri"/>
              </a:rPr>
              <a:t>M. Lencki, “Tesla in Pennsylvania catches fire, flames spread to home,” </a:t>
            </a:r>
            <a:r>
              <a:rPr i="1" lang="en">
                <a:solidFill>
                  <a:schemeClr val="dk1"/>
                </a:solidFill>
                <a:latin typeface="Calibri"/>
                <a:ea typeface="Calibri"/>
                <a:cs typeface="Calibri"/>
                <a:sym typeface="Calibri"/>
              </a:rPr>
              <a:t>Fox Business</a:t>
            </a:r>
            <a:r>
              <a:rPr lang="en">
                <a:solidFill>
                  <a:schemeClr val="dk1"/>
                </a:solidFill>
                <a:latin typeface="Calibri"/>
                <a:ea typeface="Calibri"/>
                <a:cs typeface="Calibri"/>
                <a:sym typeface="Calibri"/>
              </a:rPr>
              <a:t>, 26-Nov-2021. [Online]. Available: https://www.foxbusiness.com/lifestyle/tesla-catches-fire-flames-spread-home-pennsylvania. [Accessed: 02-Dec-2021].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5"/>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67" name="Google Shape;367;p45"/>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368" name="Google Shape;368;p4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369" name="Google Shape;369;p4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70" name="Google Shape;370;p45"/>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371" name="Google Shape;371;p45"/>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Unit - </a:t>
            </a:r>
            <a:r>
              <a:rPr lang="en" sz="1800">
                <a:solidFill>
                  <a:schemeClr val="lt1"/>
                </a:solidFill>
              </a:rPr>
              <a:t>User Interface</a:t>
            </a:r>
            <a:endParaRPr b="0" i="0" sz="1800" u="none" cap="none" strike="noStrike">
              <a:solidFill>
                <a:schemeClr val="lt1"/>
              </a:solidFill>
              <a:latin typeface="Arial"/>
              <a:ea typeface="Arial"/>
              <a:cs typeface="Arial"/>
              <a:sym typeface="Arial"/>
            </a:endParaRPr>
          </a:p>
        </p:txBody>
      </p:sp>
      <p:sp>
        <p:nvSpPr>
          <p:cNvPr id="372" name="Google Shape;372;p45"/>
          <p:cNvSpPr txBox="1"/>
          <p:nvPr>
            <p:ph idx="1" type="body"/>
          </p:nvPr>
        </p:nvSpPr>
        <p:spPr>
          <a:xfrm>
            <a:off x="311700" y="784350"/>
            <a:ext cx="4201200" cy="3784500"/>
          </a:xfrm>
          <a:prstGeom prst="rect">
            <a:avLst/>
          </a:prstGeom>
        </p:spPr>
        <p:txBody>
          <a:bodyPr anchorCtr="0" anchor="t" bIns="34275" lIns="68575" spcFirstLastPara="1" rIns="68575" wrap="square" tIns="34275">
            <a:normAutofit lnSpcReduction="20000"/>
          </a:bodyPr>
          <a:lstStyle/>
          <a:p>
            <a:pPr indent="0" lvl="0" marL="0" marR="0" rtl="0" algn="l">
              <a:lnSpc>
                <a:spcPct val="150000"/>
              </a:lnSpc>
              <a:spcBef>
                <a:spcPts val="800"/>
              </a:spcBef>
              <a:spcAft>
                <a:spcPts val="0"/>
              </a:spcAft>
              <a:buNone/>
            </a:pPr>
            <a:r>
              <a:rPr b="1" lang="en" sz="2000">
                <a:solidFill>
                  <a:srgbClr val="E84B36"/>
                </a:solidFill>
                <a:latin typeface="Arial"/>
                <a:ea typeface="Arial"/>
                <a:cs typeface="Arial"/>
                <a:sym typeface="Arial"/>
              </a:rPr>
              <a:t>Test Management</a:t>
            </a:r>
            <a:endParaRPr b="1" sz="2000">
              <a:solidFill>
                <a:srgbClr val="E84B36"/>
              </a:solidFill>
              <a:latin typeface="Arial"/>
              <a:ea typeface="Arial"/>
              <a:cs typeface="Arial"/>
              <a:sym typeface="Arial"/>
            </a:endParaRPr>
          </a:p>
          <a:p>
            <a:pPr indent="-317500" lvl="0" marL="457200" rtl="0" algn="l">
              <a:lnSpc>
                <a:spcPct val="150000"/>
              </a:lnSpc>
              <a:spcBef>
                <a:spcPts val="800"/>
              </a:spcBef>
              <a:spcAft>
                <a:spcPts val="0"/>
              </a:spcAft>
              <a:buSzPts val="1400"/>
              <a:buFont typeface="Arial"/>
              <a:buChar char="●"/>
            </a:pPr>
            <a:r>
              <a:rPr lang="en">
                <a:latin typeface="Arial"/>
                <a:ea typeface="Arial"/>
                <a:cs typeface="Arial"/>
                <a:sym typeface="Arial"/>
              </a:rPr>
              <a:t>Determine the type of test to run</a:t>
            </a:r>
            <a:endParaRPr>
              <a:latin typeface="Arial"/>
              <a:ea typeface="Arial"/>
              <a:cs typeface="Arial"/>
              <a:sym typeface="Arial"/>
            </a:endParaRPr>
          </a:p>
          <a:p>
            <a:pPr indent="-317500" lvl="1" marL="914400" rtl="0" algn="l">
              <a:lnSpc>
                <a:spcPct val="150000"/>
              </a:lnSpc>
              <a:spcBef>
                <a:spcPts val="0"/>
              </a:spcBef>
              <a:spcAft>
                <a:spcPts val="0"/>
              </a:spcAft>
              <a:buSzPts val="1400"/>
              <a:buFont typeface="Arial"/>
              <a:buChar char="○"/>
            </a:pPr>
            <a:r>
              <a:rPr lang="en">
                <a:latin typeface="Arial"/>
                <a:ea typeface="Arial"/>
                <a:cs typeface="Arial"/>
                <a:sym typeface="Arial"/>
              </a:rPr>
              <a:t>Temperature (Hot, Room Temperature, Cold)</a:t>
            </a:r>
            <a:endParaRPr>
              <a:latin typeface="Arial"/>
              <a:ea typeface="Arial"/>
              <a:cs typeface="Arial"/>
              <a:sym typeface="Arial"/>
            </a:endParaRPr>
          </a:p>
          <a:p>
            <a:pPr indent="-317500" lvl="1" marL="914400" rtl="0" algn="l">
              <a:lnSpc>
                <a:spcPct val="150000"/>
              </a:lnSpc>
              <a:spcBef>
                <a:spcPts val="0"/>
              </a:spcBef>
              <a:spcAft>
                <a:spcPts val="0"/>
              </a:spcAft>
              <a:buSzPts val="1400"/>
              <a:buFont typeface="Arial"/>
              <a:buChar char="○"/>
            </a:pPr>
            <a:r>
              <a:rPr lang="en">
                <a:latin typeface="Arial"/>
                <a:ea typeface="Arial"/>
                <a:cs typeface="Arial"/>
                <a:sym typeface="Arial"/>
              </a:rPr>
              <a:t>Routine (Capacity, SoC-OCV, HPPC)</a:t>
            </a:r>
            <a:endParaRPr>
              <a:latin typeface="Arial"/>
              <a:ea typeface="Arial"/>
              <a:cs typeface="Arial"/>
              <a:sym typeface="Arial"/>
            </a:endParaRPr>
          </a:p>
          <a:p>
            <a:pPr indent="-317500" lvl="0" marL="457200" rtl="0" algn="l">
              <a:lnSpc>
                <a:spcPct val="150000"/>
              </a:lnSpc>
              <a:spcBef>
                <a:spcPts val="0"/>
              </a:spcBef>
              <a:spcAft>
                <a:spcPts val="0"/>
              </a:spcAft>
              <a:buSzPts val="1400"/>
              <a:buFont typeface="Arial"/>
              <a:buChar char="●"/>
            </a:pPr>
            <a:r>
              <a:rPr lang="en">
                <a:latin typeface="Arial"/>
                <a:ea typeface="Arial"/>
                <a:cs typeface="Arial"/>
                <a:sym typeface="Arial"/>
              </a:rPr>
              <a:t>Sends start and stop commands</a:t>
            </a:r>
            <a:endParaRPr>
              <a:latin typeface="Arial"/>
              <a:ea typeface="Arial"/>
              <a:cs typeface="Arial"/>
              <a:sym typeface="Arial"/>
            </a:endParaRPr>
          </a:p>
        </p:txBody>
      </p:sp>
      <p:pic>
        <p:nvPicPr>
          <p:cNvPr id="373" name="Google Shape;373;p45"/>
          <p:cNvPicPr preferRelativeResize="0"/>
          <p:nvPr/>
        </p:nvPicPr>
        <p:blipFill>
          <a:blip r:embed="rId4">
            <a:alphaModFix/>
          </a:blip>
          <a:stretch>
            <a:fillRect/>
          </a:stretch>
        </p:blipFill>
        <p:spPr>
          <a:xfrm>
            <a:off x="4659700" y="987013"/>
            <a:ext cx="4260300" cy="33259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6"/>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79" name="Google Shape;379;p4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80" name="Google Shape;380;p46"/>
          <p:cNvSpPr txBox="1"/>
          <p:nvPr/>
        </p:nvSpPr>
        <p:spPr>
          <a:xfrm>
            <a:off x="282608" y="1000709"/>
            <a:ext cx="4081500" cy="3615900"/>
          </a:xfrm>
          <a:prstGeom prst="rect">
            <a:avLst/>
          </a:prstGeom>
          <a:noFill/>
          <a:ln>
            <a:noFill/>
          </a:ln>
        </p:spPr>
        <p:txBody>
          <a:bodyPr anchorCtr="0" anchor="t" bIns="34275" lIns="68575" spcFirstLastPara="1" rIns="68575" wrap="square" tIns="34275">
            <a:noAutofit/>
          </a:bodyPr>
          <a:lstStyle/>
          <a:p>
            <a:pPr indent="0" lvl="0" marL="0" rtl="0" algn="l">
              <a:lnSpc>
                <a:spcPct val="150000"/>
              </a:lnSpc>
              <a:spcBef>
                <a:spcPts val="800"/>
              </a:spcBef>
              <a:spcAft>
                <a:spcPts val="0"/>
              </a:spcAft>
              <a:buNone/>
            </a:pPr>
            <a:r>
              <a:rPr b="1" lang="en" sz="2000">
                <a:solidFill>
                  <a:srgbClr val="E84B36"/>
                </a:solidFill>
              </a:rPr>
              <a:t>Test Analysis and Theory</a:t>
            </a:r>
            <a:endParaRPr sz="2100">
              <a:solidFill>
                <a:schemeClr val="dk1"/>
              </a:solidFill>
            </a:endParaRPr>
          </a:p>
          <a:p>
            <a:pPr indent="-342900" lvl="0" marL="457200" rtl="0" algn="l">
              <a:lnSpc>
                <a:spcPct val="150000"/>
              </a:lnSpc>
              <a:spcBef>
                <a:spcPts val="400"/>
              </a:spcBef>
              <a:spcAft>
                <a:spcPts val="0"/>
              </a:spcAft>
              <a:buClr>
                <a:schemeClr val="dk1"/>
              </a:buClr>
              <a:buSzPts val="1800"/>
              <a:buChar char="●"/>
            </a:pPr>
            <a:r>
              <a:rPr lang="en" sz="1800">
                <a:solidFill>
                  <a:schemeClr val="dk1"/>
                </a:solidFill>
              </a:rPr>
              <a:t>Coulomb counting – Capacity test</a:t>
            </a:r>
            <a:endParaRPr sz="1800">
              <a:solidFill>
                <a:schemeClr val="dk1"/>
              </a:solidFill>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rPr>
              <a:t>Data storage and retrieval – SoC-OCV test</a:t>
            </a:r>
            <a:endParaRPr sz="1800">
              <a:solidFill>
                <a:schemeClr val="dk1"/>
              </a:solidFill>
            </a:endParaRPr>
          </a:p>
          <a:p>
            <a:pPr indent="-342900" lvl="0" marL="457200" rtl="0" algn="l">
              <a:lnSpc>
                <a:spcPct val="150000"/>
              </a:lnSpc>
              <a:spcBef>
                <a:spcPts val="0"/>
              </a:spcBef>
              <a:spcAft>
                <a:spcPts val="0"/>
              </a:spcAft>
              <a:buClr>
                <a:schemeClr val="dk1"/>
              </a:buClr>
              <a:buSzPts val="1800"/>
              <a:buChar char="●"/>
            </a:pPr>
            <a:r>
              <a:rPr lang="en" sz="1800">
                <a:solidFill>
                  <a:schemeClr val="dk1"/>
                </a:solidFill>
              </a:rPr>
              <a:t>Differential equation solver – HPPC test </a:t>
            </a:r>
            <a:endParaRPr b="1" sz="2000">
              <a:solidFill>
                <a:srgbClr val="E84B36"/>
              </a:solidFill>
            </a:endParaRPr>
          </a:p>
        </p:txBody>
      </p:sp>
      <p:sp>
        <p:nvSpPr>
          <p:cNvPr id="381" name="Google Shape;381;p4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pic>
        <p:nvPicPr>
          <p:cNvPr descr="A close up of a logo&#10;&#10;Description automatically generated" id="382" name="Google Shape;382;p46"/>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pic>
        <p:nvPicPr>
          <p:cNvPr id="383" name="Google Shape;383;p46"/>
          <p:cNvPicPr preferRelativeResize="0"/>
          <p:nvPr/>
        </p:nvPicPr>
        <p:blipFill>
          <a:blip r:embed="rId4">
            <a:alphaModFix/>
          </a:blip>
          <a:stretch>
            <a:fillRect/>
          </a:stretch>
        </p:blipFill>
        <p:spPr>
          <a:xfrm>
            <a:off x="5102400" y="1421850"/>
            <a:ext cx="3217101" cy="391925"/>
          </a:xfrm>
          <a:prstGeom prst="rect">
            <a:avLst/>
          </a:prstGeom>
          <a:noFill/>
          <a:ln>
            <a:noFill/>
          </a:ln>
        </p:spPr>
      </p:pic>
      <p:pic>
        <p:nvPicPr>
          <p:cNvPr id="384" name="Google Shape;384;p46"/>
          <p:cNvPicPr preferRelativeResize="0"/>
          <p:nvPr/>
        </p:nvPicPr>
        <p:blipFill>
          <a:blip r:embed="rId5">
            <a:alphaModFix/>
          </a:blip>
          <a:stretch>
            <a:fillRect/>
          </a:stretch>
        </p:blipFill>
        <p:spPr>
          <a:xfrm>
            <a:off x="5018737" y="2750225"/>
            <a:ext cx="3554363" cy="391925"/>
          </a:xfrm>
          <a:prstGeom prst="rect">
            <a:avLst/>
          </a:prstGeom>
          <a:noFill/>
          <a:ln>
            <a:noFill/>
          </a:ln>
        </p:spPr>
      </p:pic>
      <p:sp>
        <p:nvSpPr>
          <p:cNvPr id="385" name="Google Shape;385;p46"/>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Unit - User Interface</a:t>
            </a:r>
            <a:endParaRPr b="0" i="0" sz="1800" u="none" cap="none" strike="noStrike">
              <a:solidFill>
                <a:schemeClr val="lt1"/>
              </a:solidFill>
              <a:latin typeface="Arial"/>
              <a:ea typeface="Arial"/>
              <a:cs typeface="Arial"/>
              <a:sym typeface="Arial"/>
            </a:endParaRPr>
          </a:p>
        </p:txBody>
      </p:sp>
      <p:sp>
        <p:nvSpPr>
          <p:cNvPr id="386" name="Google Shape;386;p46"/>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7"/>
          <p:cNvSpPr txBox="1"/>
          <p:nvPr>
            <p:ph idx="1" type="body"/>
          </p:nvPr>
        </p:nvSpPr>
        <p:spPr>
          <a:xfrm>
            <a:off x="1397682" y="5209959"/>
            <a:ext cx="8383200" cy="3615900"/>
          </a:xfrm>
          <a:prstGeom prst="rect">
            <a:avLst/>
          </a:prstGeom>
          <a:noFill/>
          <a:ln>
            <a:noFill/>
          </a:ln>
        </p:spPr>
        <p:txBody>
          <a:bodyPr anchorCtr="0" anchor="t" bIns="34275" lIns="68575" spcFirstLastPara="1" rIns="68575" wrap="square" tIns="34275">
            <a:noAutofit/>
          </a:bodyPr>
          <a:lstStyle/>
          <a:p>
            <a:pPr indent="0" lvl="0" marL="9144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392" name="Google Shape;392;p47"/>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393" name="Google Shape;393;p47"/>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394" name="Google Shape;394;p4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395" name="Google Shape;395;p4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396" name="Google Shape;396;p47"/>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397" name="Google Shape;397;p47"/>
          <p:cNvSpPr txBox="1"/>
          <p:nvPr/>
        </p:nvSpPr>
        <p:spPr>
          <a:xfrm>
            <a:off x="282608" y="152576"/>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Unit - Firmware</a:t>
            </a:r>
            <a:endParaRPr b="0" i="0" sz="1800" u="none" cap="none" strike="noStrike">
              <a:solidFill>
                <a:schemeClr val="lt1"/>
              </a:solidFill>
              <a:latin typeface="Arial"/>
              <a:ea typeface="Arial"/>
              <a:cs typeface="Arial"/>
              <a:sym typeface="Arial"/>
            </a:endParaRPr>
          </a:p>
        </p:txBody>
      </p:sp>
      <p:graphicFrame>
        <p:nvGraphicFramePr>
          <p:cNvPr id="398" name="Google Shape;398;p47"/>
          <p:cNvGraphicFramePr/>
          <p:nvPr/>
        </p:nvGraphicFramePr>
        <p:xfrm>
          <a:off x="952500" y="1000700"/>
          <a:ext cx="3000000" cy="3000000"/>
        </p:xfrm>
        <a:graphic>
          <a:graphicData uri="http://schemas.openxmlformats.org/drawingml/2006/table">
            <a:tbl>
              <a:tblPr>
                <a:noFill/>
                <a:tableStyleId>{691FCD7F-CAAE-4018-99DC-56DC775C4E87}</a:tableStyleId>
              </a:tblPr>
              <a:tblGrid>
                <a:gridCol w="3619500"/>
                <a:gridCol w="3619500"/>
              </a:tblGrid>
              <a:tr h="381000">
                <a:tc>
                  <a:txBody>
                    <a:bodyPr/>
                    <a:lstStyle/>
                    <a:p>
                      <a:pPr indent="0" lvl="0" marL="0" rtl="0" algn="ctr">
                        <a:lnSpc>
                          <a:spcPct val="115000"/>
                        </a:lnSpc>
                        <a:spcBef>
                          <a:spcPts val="0"/>
                        </a:spcBef>
                        <a:spcAft>
                          <a:spcPts val="1200"/>
                        </a:spcAft>
                        <a:buNone/>
                      </a:pPr>
                      <a:r>
                        <a:rPr b="1" lang="en" sz="1800">
                          <a:solidFill>
                            <a:schemeClr val="dk1"/>
                          </a:solidFill>
                        </a:rPr>
                        <a:t>Requirements</a:t>
                      </a:r>
                      <a:endParaRPr b="1"/>
                    </a:p>
                  </a:txBody>
                  <a:tcPr marT="91425" marB="91425" marR="91425" marL="91425"/>
                </a:tc>
                <a:tc>
                  <a:txBody>
                    <a:bodyPr/>
                    <a:lstStyle/>
                    <a:p>
                      <a:pPr indent="0" lvl="0" marL="0" rtl="0" algn="ctr">
                        <a:spcBef>
                          <a:spcPts val="0"/>
                        </a:spcBef>
                        <a:spcAft>
                          <a:spcPts val="0"/>
                        </a:spcAft>
                        <a:buNone/>
                      </a:pPr>
                      <a:r>
                        <a:rPr b="1" lang="en" sz="1800"/>
                        <a:t>Verification</a:t>
                      </a:r>
                      <a:endParaRPr b="1" sz="1800"/>
                    </a:p>
                  </a:txBody>
                  <a:tcPr marT="91425" marB="91425" marR="91425" marL="91425"/>
                </a:tc>
              </a:tr>
              <a:tr h="3003600">
                <a:tc>
                  <a:txBody>
                    <a:bodyPr/>
                    <a:lstStyle/>
                    <a:p>
                      <a:pPr indent="0" lvl="0" marL="0" rtl="0" algn="l">
                        <a:spcBef>
                          <a:spcPts val="0"/>
                        </a:spcBef>
                        <a:spcAft>
                          <a:spcPts val="0"/>
                        </a:spcAft>
                        <a:buNone/>
                      </a:pPr>
                      <a:r>
                        <a:rPr lang="en" sz="1200">
                          <a:solidFill>
                            <a:schemeClr val="dk1"/>
                          </a:solidFill>
                        </a:rPr>
                        <a:t>1. Successfully  relay  information  about  the cell under any condition every 100 ms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2.  In case of emergency, safely exit a test and relay an error message containing a snapshot of the error state of the cell.</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3.  User loop must take &lt; 25 ms to check for a serial message, update relevant measurements, and maintain current and thermal feedback.</a:t>
                      </a:r>
                      <a:endParaRPr sz="1900">
                        <a:solidFill>
                          <a:schemeClr val="dk1"/>
                        </a:solidFill>
                      </a:endParaRPr>
                    </a:p>
                  </a:txBody>
                  <a:tcPr marT="91425" marB="91425" marR="91425" marL="91425"/>
                </a:tc>
                <a:tc>
                  <a:txBody>
                    <a:bodyPr/>
                    <a:lstStyle/>
                    <a:p>
                      <a:pPr indent="0" lvl="0" marL="0" rtl="0" algn="l">
                        <a:spcBef>
                          <a:spcPts val="0"/>
                        </a:spcBef>
                        <a:spcAft>
                          <a:spcPts val="0"/>
                        </a:spcAft>
                        <a:buNone/>
                      </a:pPr>
                      <a:r>
                        <a:rPr lang="en" sz="1200">
                          <a:solidFill>
                            <a:schemeClr val="dk1"/>
                          </a:solidFill>
                        </a:rPr>
                        <a:t>1.A Toggle an LED after 100 rounds through the timer ISR.</a:t>
                      </a:r>
                      <a:endParaRPr sz="1200">
                        <a:solidFill>
                          <a:schemeClr val="dk1"/>
                        </a:solidFill>
                      </a:endParaRPr>
                    </a:p>
                    <a:p>
                      <a:pPr indent="0" lvl="0" marL="0" rtl="0" algn="l">
                        <a:spcBef>
                          <a:spcPts val="0"/>
                        </a:spcBef>
                        <a:spcAft>
                          <a:spcPts val="0"/>
                        </a:spcAft>
                        <a:buNone/>
                      </a:pPr>
                      <a:r>
                        <a:rPr lang="en" sz="1200">
                          <a:solidFill>
                            <a:schemeClr val="dk1"/>
                          </a:solidFill>
                        </a:rPr>
                        <a:t>1.B Start and stop a timer on each toggle - should read ~ 10 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2.  Provide various error state inputs and ensure the relays shut off (audio feedback), and user interface displays error message (visual feedback).</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3.A  Toggle an LED after 400 rounds through the user loop </a:t>
                      </a:r>
                      <a:endParaRPr sz="1200">
                        <a:solidFill>
                          <a:schemeClr val="dk1"/>
                        </a:solidFill>
                      </a:endParaRPr>
                    </a:p>
                    <a:p>
                      <a:pPr indent="0" lvl="0" marL="0" rtl="0" algn="l">
                        <a:spcBef>
                          <a:spcPts val="0"/>
                        </a:spcBef>
                        <a:spcAft>
                          <a:spcPts val="0"/>
                        </a:spcAft>
                        <a:buNone/>
                      </a:pPr>
                      <a:r>
                        <a:rPr lang="en" sz="1200">
                          <a:solidFill>
                            <a:schemeClr val="dk1"/>
                          </a:solidFill>
                        </a:rPr>
                        <a:t>3</a:t>
                      </a:r>
                      <a:r>
                        <a:rPr lang="en" sz="1200">
                          <a:solidFill>
                            <a:schemeClr val="dk1"/>
                          </a:solidFill>
                        </a:rPr>
                        <a:t>.B Start and stop a timer on each toggle - should read &lt; 10 s.</a:t>
                      </a:r>
                      <a:endParaRPr sz="1200"/>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8"/>
          <p:cNvSpPr txBox="1"/>
          <p:nvPr>
            <p:ph idx="1" type="body"/>
          </p:nvPr>
        </p:nvSpPr>
        <p:spPr>
          <a:xfrm>
            <a:off x="1397682" y="5209959"/>
            <a:ext cx="8383200" cy="3615900"/>
          </a:xfrm>
          <a:prstGeom prst="rect">
            <a:avLst/>
          </a:prstGeom>
          <a:noFill/>
          <a:ln>
            <a:noFill/>
          </a:ln>
        </p:spPr>
        <p:txBody>
          <a:bodyPr anchorCtr="0" anchor="t" bIns="34275" lIns="68575" spcFirstLastPara="1" rIns="68575" wrap="square" tIns="34275">
            <a:noAutofit/>
          </a:bodyPr>
          <a:lstStyle/>
          <a:p>
            <a:pPr indent="0" lvl="0" marL="9144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404" name="Google Shape;404;p48"/>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05" name="Google Shape;405;p4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406" name="Google Shape;406;p4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07" name="Google Shape;407;p4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08" name="Google Shape;408;p48"/>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409" name="Google Shape;409;p48"/>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Unit - Firmware</a:t>
            </a:r>
            <a:endParaRPr b="0" i="0" sz="1800" u="none" cap="none" strike="noStrike">
              <a:solidFill>
                <a:schemeClr val="lt1"/>
              </a:solidFill>
              <a:latin typeface="Arial"/>
              <a:ea typeface="Arial"/>
              <a:cs typeface="Arial"/>
              <a:sym typeface="Arial"/>
            </a:endParaRPr>
          </a:p>
        </p:txBody>
      </p:sp>
      <p:pic>
        <p:nvPicPr>
          <p:cNvPr id="410" name="Google Shape;410;p48"/>
          <p:cNvPicPr preferRelativeResize="0"/>
          <p:nvPr/>
        </p:nvPicPr>
        <p:blipFill>
          <a:blip r:embed="rId4">
            <a:alphaModFix/>
          </a:blip>
          <a:stretch>
            <a:fillRect/>
          </a:stretch>
        </p:blipFill>
        <p:spPr>
          <a:xfrm>
            <a:off x="422488" y="803803"/>
            <a:ext cx="8299037" cy="387193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9"/>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16" name="Google Shape;416;p49"/>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417" name="Google Shape;417;p4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18" name="Google Shape;418;p49"/>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19" name="Google Shape;419;p49"/>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420" name="Google Shape;420;p49"/>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Control Unit - Interfaces</a:t>
            </a:r>
            <a:endParaRPr b="0" i="0" sz="1800" u="none" cap="none" strike="noStrike">
              <a:solidFill>
                <a:schemeClr val="lt1"/>
              </a:solidFill>
              <a:latin typeface="Arial"/>
              <a:ea typeface="Arial"/>
              <a:cs typeface="Arial"/>
              <a:sym typeface="Arial"/>
            </a:endParaRPr>
          </a:p>
        </p:txBody>
      </p:sp>
      <p:sp>
        <p:nvSpPr>
          <p:cNvPr id="421" name="Google Shape;421;p49"/>
          <p:cNvSpPr txBox="1"/>
          <p:nvPr>
            <p:ph idx="1" type="body"/>
          </p:nvPr>
        </p:nvSpPr>
        <p:spPr>
          <a:xfrm>
            <a:off x="311700" y="943137"/>
            <a:ext cx="8520600" cy="35928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2000">
                <a:solidFill>
                  <a:srgbClr val="E84B36"/>
                </a:solidFill>
                <a:latin typeface="Arial"/>
                <a:ea typeface="Arial"/>
                <a:cs typeface="Arial"/>
                <a:sym typeface="Arial"/>
              </a:rPr>
              <a:t>Serial interface – GUI</a:t>
            </a:r>
            <a:endParaRPr b="1" sz="2000">
              <a:solidFill>
                <a:srgbClr val="E84B36"/>
              </a:solidFill>
              <a:latin typeface="Arial"/>
              <a:ea typeface="Arial"/>
              <a:cs typeface="Arial"/>
              <a:sym typeface="Arial"/>
            </a:endParaRPr>
          </a:p>
          <a:p>
            <a:pPr indent="-317500" lvl="0" marL="457200" rtl="0" algn="l">
              <a:spcBef>
                <a:spcPts val="800"/>
              </a:spcBef>
              <a:spcAft>
                <a:spcPts val="0"/>
              </a:spcAft>
              <a:buClr>
                <a:schemeClr val="dk1"/>
              </a:buClr>
              <a:buSzPts val="1400"/>
              <a:buFont typeface="Arial"/>
              <a:buChar char="●"/>
            </a:pPr>
            <a:r>
              <a:rPr lang="en">
                <a:solidFill>
                  <a:schemeClr val="dk1"/>
                </a:solidFill>
                <a:latin typeface="Arial"/>
                <a:ea typeface="Arial"/>
                <a:cs typeface="Arial"/>
                <a:sym typeface="Arial"/>
              </a:rPr>
              <a:t>DATA_MESG (TX’d) contains cell and environment data</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
                <a:solidFill>
                  <a:schemeClr val="dk1"/>
                </a:solidFill>
                <a:latin typeface="Arial"/>
                <a:ea typeface="Arial"/>
                <a:cs typeface="Arial"/>
                <a:sym typeface="Arial"/>
              </a:rPr>
              <a:t>ERROR_MESG (TX’d) triggers error screen on GUI</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
                <a:solidFill>
                  <a:schemeClr val="dk1"/>
                </a:solidFill>
                <a:latin typeface="Arial"/>
                <a:ea typeface="Arial"/>
                <a:cs typeface="Arial"/>
                <a:sym typeface="Arial"/>
              </a:rPr>
              <a:t>START_MESG (RX’d) starts a test</a:t>
            </a:r>
            <a:endParaRPr>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
                <a:solidFill>
                  <a:schemeClr val="dk1"/>
                </a:solidFill>
                <a:latin typeface="Arial"/>
                <a:ea typeface="Arial"/>
                <a:cs typeface="Arial"/>
                <a:sym typeface="Arial"/>
              </a:rPr>
              <a:t>STOP_MESG (RX’d) stops any ongoing test</a:t>
            </a:r>
            <a:endParaRPr>
              <a:solidFill>
                <a:schemeClr val="dk1"/>
              </a:solidFill>
              <a:latin typeface="Arial"/>
              <a:ea typeface="Arial"/>
              <a:cs typeface="Arial"/>
              <a:sym typeface="Arial"/>
            </a:endParaRPr>
          </a:p>
          <a:p>
            <a:pPr indent="0" lvl="0" marL="0" rtl="0" algn="l">
              <a:spcBef>
                <a:spcPts val="800"/>
              </a:spcBef>
              <a:spcAft>
                <a:spcPts val="0"/>
              </a:spcAft>
              <a:buNone/>
            </a:pPr>
            <a:r>
              <a:rPr b="1" lang="en" sz="2000">
                <a:solidFill>
                  <a:srgbClr val="E84B36"/>
                </a:solidFill>
                <a:latin typeface="Arial"/>
                <a:ea typeface="Arial"/>
                <a:cs typeface="Arial"/>
                <a:sym typeface="Arial"/>
              </a:rPr>
              <a:t>SPI</a:t>
            </a:r>
            <a:endParaRPr>
              <a:solidFill>
                <a:schemeClr val="dk1"/>
              </a:solidFill>
              <a:latin typeface="Arial"/>
              <a:ea typeface="Arial"/>
              <a:cs typeface="Arial"/>
              <a:sym typeface="Arial"/>
            </a:endParaRPr>
          </a:p>
          <a:p>
            <a:pPr indent="-317500" lvl="0" marL="457200" rtl="0" algn="l">
              <a:spcBef>
                <a:spcPts val="800"/>
              </a:spcBef>
              <a:spcAft>
                <a:spcPts val="0"/>
              </a:spcAft>
              <a:buSzPts val="1400"/>
              <a:buFont typeface="Arial"/>
              <a:buChar char="●"/>
            </a:pPr>
            <a:r>
              <a:rPr lang="en">
                <a:solidFill>
                  <a:schemeClr val="dk1"/>
                </a:solidFill>
                <a:latin typeface="Arial"/>
                <a:ea typeface="Arial"/>
                <a:cs typeface="Arial"/>
                <a:sym typeface="Arial"/>
              </a:rPr>
              <a:t>Control over DAC peripheral</a:t>
            </a:r>
            <a:r>
              <a:rPr lang="en">
                <a:latin typeface="Arial"/>
                <a:ea typeface="Arial"/>
                <a:cs typeface="Arial"/>
                <a:sym typeface="Arial"/>
              </a:rPr>
              <a:t>s</a:t>
            </a:r>
            <a:endParaRPr>
              <a:latin typeface="Arial"/>
              <a:ea typeface="Arial"/>
              <a:cs typeface="Arial"/>
              <a:sym typeface="Arial"/>
            </a:endParaRPr>
          </a:p>
          <a:p>
            <a:pPr indent="0" lvl="0" marL="0" rtl="0" algn="l">
              <a:spcBef>
                <a:spcPts val="800"/>
              </a:spcBef>
              <a:spcAft>
                <a:spcPts val="0"/>
              </a:spcAft>
              <a:buNone/>
            </a:pPr>
            <a:r>
              <a:rPr b="1" lang="en" sz="2000">
                <a:solidFill>
                  <a:srgbClr val="E84B36"/>
                </a:solidFill>
                <a:latin typeface="Arial"/>
                <a:ea typeface="Arial"/>
                <a:cs typeface="Arial"/>
                <a:sym typeface="Arial"/>
              </a:rPr>
              <a:t>I</a:t>
            </a:r>
            <a:r>
              <a:rPr b="1" baseline="30000" lang="en" sz="2000">
                <a:solidFill>
                  <a:srgbClr val="E84B36"/>
                </a:solidFill>
                <a:latin typeface="Arial"/>
                <a:ea typeface="Arial"/>
                <a:cs typeface="Arial"/>
                <a:sym typeface="Arial"/>
              </a:rPr>
              <a:t>2</a:t>
            </a:r>
            <a:r>
              <a:rPr b="1" lang="en" sz="2000">
                <a:solidFill>
                  <a:srgbClr val="E84B36"/>
                </a:solidFill>
                <a:latin typeface="Arial"/>
                <a:ea typeface="Arial"/>
                <a:cs typeface="Arial"/>
                <a:sym typeface="Arial"/>
              </a:rPr>
              <a:t>C</a:t>
            </a:r>
            <a:endParaRPr>
              <a:solidFill>
                <a:schemeClr val="dk1"/>
              </a:solidFill>
              <a:latin typeface="Arial"/>
              <a:ea typeface="Arial"/>
              <a:cs typeface="Arial"/>
              <a:sym typeface="Arial"/>
            </a:endParaRPr>
          </a:p>
          <a:p>
            <a:pPr indent="-317500" lvl="0" marL="457200" rtl="0" algn="l">
              <a:spcBef>
                <a:spcPts val="800"/>
              </a:spcBef>
              <a:spcAft>
                <a:spcPts val="0"/>
              </a:spcAft>
              <a:buClr>
                <a:schemeClr val="dk1"/>
              </a:buClr>
              <a:buSzPts val="1400"/>
              <a:buFont typeface="Arial"/>
              <a:buChar char="●"/>
            </a:pPr>
            <a:r>
              <a:rPr lang="en">
                <a:solidFill>
                  <a:schemeClr val="dk1"/>
                </a:solidFill>
                <a:latin typeface="Arial"/>
                <a:ea typeface="Arial"/>
                <a:cs typeface="Arial"/>
                <a:sym typeface="Arial"/>
              </a:rPr>
              <a:t>Control over ADCs and charging IC peripherals</a:t>
            </a:r>
            <a:endParaRPr>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0"/>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27" name="Google Shape;427;p50"/>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428" name="Google Shape;428;p5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29" name="Google Shape;429;p50"/>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30" name="Google Shape;430;p50"/>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431" name="Google Shape;431;p50"/>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Dual Power Supply</a:t>
            </a:r>
            <a:endParaRPr b="0" i="0" sz="1800" u="none" cap="none" strike="noStrike">
              <a:solidFill>
                <a:schemeClr val="lt1"/>
              </a:solidFill>
              <a:latin typeface="Arial"/>
              <a:ea typeface="Arial"/>
              <a:cs typeface="Arial"/>
              <a:sym typeface="Arial"/>
            </a:endParaRPr>
          </a:p>
        </p:txBody>
      </p:sp>
      <p:sp>
        <p:nvSpPr>
          <p:cNvPr id="432" name="Google Shape;432;p50"/>
          <p:cNvSpPr txBox="1"/>
          <p:nvPr>
            <p:ph idx="1" type="body"/>
          </p:nvPr>
        </p:nvSpPr>
        <p:spPr>
          <a:xfrm>
            <a:off x="311700" y="943150"/>
            <a:ext cx="8520600" cy="3592800"/>
          </a:xfrm>
          <a:prstGeom prst="rect">
            <a:avLst/>
          </a:prstGeom>
        </p:spPr>
        <p:txBody>
          <a:bodyPr anchorCtr="0" anchor="t" bIns="34275" lIns="68575" spcFirstLastPara="1" rIns="68575" wrap="square" tIns="34275">
            <a:normAutofit/>
          </a:bodyPr>
          <a:lstStyle/>
          <a:p>
            <a:pPr indent="0" lvl="0" marL="0" marR="0" rtl="0" algn="l">
              <a:lnSpc>
                <a:spcPct val="115000"/>
              </a:lnSpc>
              <a:spcBef>
                <a:spcPts val="0"/>
              </a:spcBef>
              <a:spcAft>
                <a:spcPts val="0"/>
              </a:spcAft>
              <a:buNone/>
            </a:pPr>
            <a:r>
              <a:rPr b="1" lang="en" sz="2000">
                <a:solidFill>
                  <a:srgbClr val="E84B36"/>
                </a:solidFill>
                <a:latin typeface="Arial"/>
                <a:ea typeface="Arial"/>
                <a:cs typeface="Arial"/>
                <a:sym typeface="Arial"/>
              </a:rPr>
              <a:t>High Current Power Supply</a:t>
            </a:r>
            <a:endParaRPr b="1" sz="2000">
              <a:solidFill>
                <a:srgbClr val="E84B36"/>
              </a:solidFill>
              <a:latin typeface="Arial"/>
              <a:ea typeface="Arial"/>
              <a:cs typeface="Arial"/>
              <a:sym typeface="Arial"/>
            </a:endParaRPr>
          </a:p>
          <a:p>
            <a:pPr indent="-342900" lvl="0" marL="457200" marR="0" rtl="0" algn="l">
              <a:lnSpc>
                <a:spcPct val="115000"/>
              </a:lnSpc>
              <a:spcBef>
                <a:spcPts val="0"/>
              </a:spcBef>
              <a:spcAft>
                <a:spcPts val="0"/>
              </a:spcAft>
              <a:buSzPts val="1800"/>
              <a:buFont typeface="Arial"/>
              <a:buChar char="●"/>
            </a:pPr>
            <a:r>
              <a:rPr lang="en" sz="1800">
                <a:latin typeface="Arial"/>
                <a:ea typeface="Arial"/>
                <a:cs typeface="Arial"/>
                <a:sym typeface="Arial"/>
              </a:rPr>
              <a:t>Supplies Power Electronics</a:t>
            </a:r>
            <a:endParaRPr sz="1800">
              <a:latin typeface="Arial"/>
              <a:ea typeface="Arial"/>
              <a:cs typeface="Arial"/>
              <a:sym typeface="Arial"/>
            </a:endParaRPr>
          </a:p>
          <a:p>
            <a:pPr indent="-342900" lvl="0" marL="457200" marR="0" rtl="0" algn="l">
              <a:lnSpc>
                <a:spcPct val="115000"/>
              </a:lnSpc>
              <a:spcBef>
                <a:spcPts val="0"/>
              </a:spcBef>
              <a:spcAft>
                <a:spcPts val="0"/>
              </a:spcAft>
              <a:buSzPts val="1800"/>
              <a:buFont typeface="Arial"/>
              <a:buChar char="●"/>
            </a:pPr>
            <a:r>
              <a:rPr lang="en" sz="1800">
                <a:latin typeface="Arial"/>
                <a:ea typeface="Arial"/>
                <a:cs typeface="Arial"/>
                <a:sym typeface="Arial"/>
              </a:rPr>
              <a:t>7.5A Output</a:t>
            </a:r>
            <a:endParaRPr sz="1800">
              <a:latin typeface="Arial"/>
              <a:ea typeface="Arial"/>
              <a:cs typeface="Arial"/>
              <a:sym typeface="Arial"/>
            </a:endParaRPr>
          </a:p>
          <a:p>
            <a:pPr indent="-342900" lvl="0" marL="457200" marR="0" rtl="0" algn="l">
              <a:lnSpc>
                <a:spcPct val="115000"/>
              </a:lnSpc>
              <a:spcBef>
                <a:spcPts val="0"/>
              </a:spcBef>
              <a:spcAft>
                <a:spcPts val="0"/>
              </a:spcAft>
              <a:buSzPts val="1800"/>
              <a:buFont typeface="Arial"/>
              <a:buChar char="●"/>
            </a:pPr>
            <a:r>
              <a:rPr lang="en" sz="1800">
                <a:latin typeface="Arial"/>
                <a:ea typeface="Arial"/>
                <a:cs typeface="Arial"/>
                <a:sym typeface="Arial"/>
              </a:rPr>
              <a:t>Subject to some variability at high loads</a:t>
            </a:r>
            <a:endParaRPr sz="1800">
              <a:latin typeface="Arial"/>
              <a:ea typeface="Arial"/>
              <a:cs typeface="Arial"/>
              <a:sym typeface="Arial"/>
            </a:endParaRPr>
          </a:p>
          <a:p>
            <a:pPr indent="0" lvl="0" marL="0" marR="0" rtl="0" algn="l">
              <a:lnSpc>
                <a:spcPct val="115000"/>
              </a:lnSpc>
              <a:spcBef>
                <a:spcPts val="0"/>
              </a:spcBef>
              <a:spcAft>
                <a:spcPts val="0"/>
              </a:spcAft>
              <a:buNone/>
            </a:pPr>
            <a:r>
              <a:rPr b="1" lang="en" sz="2000">
                <a:solidFill>
                  <a:srgbClr val="E84B36"/>
                </a:solidFill>
                <a:latin typeface="Arial"/>
                <a:ea typeface="Arial"/>
                <a:cs typeface="Arial"/>
                <a:sym typeface="Arial"/>
              </a:rPr>
              <a:t>Low Current Power Supply</a:t>
            </a:r>
            <a:endParaRPr b="1" sz="2000">
              <a:solidFill>
                <a:srgbClr val="E84B36"/>
              </a:solidFill>
              <a:latin typeface="Arial"/>
              <a:ea typeface="Arial"/>
              <a:cs typeface="Arial"/>
              <a:sym typeface="Arial"/>
            </a:endParaRPr>
          </a:p>
          <a:p>
            <a:pPr indent="-342900" lvl="0" marL="457200" marR="0" rtl="0" algn="l">
              <a:lnSpc>
                <a:spcPct val="115000"/>
              </a:lnSpc>
              <a:spcBef>
                <a:spcPts val="0"/>
              </a:spcBef>
              <a:spcAft>
                <a:spcPts val="0"/>
              </a:spcAft>
              <a:buSzPts val="1800"/>
              <a:buChar char="●"/>
            </a:pPr>
            <a:r>
              <a:rPr lang="en" sz="1800">
                <a:latin typeface="Arial"/>
                <a:ea typeface="Arial"/>
                <a:cs typeface="Arial"/>
                <a:sym typeface="Arial"/>
              </a:rPr>
              <a:t>Supplies Digital Electronics</a:t>
            </a:r>
            <a:endParaRPr sz="1800">
              <a:latin typeface="Arial"/>
              <a:ea typeface="Arial"/>
              <a:cs typeface="Arial"/>
              <a:sym typeface="Arial"/>
            </a:endParaRPr>
          </a:p>
          <a:p>
            <a:pPr indent="-342900" lvl="0" marL="457200" marR="0" rtl="0" algn="l">
              <a:lnSpc>
                <a:spcPct val="115000"/>
              </a:lnSpc>
              <a:spcBef>
                <a:spcPts val="0"/>
              </a:spcBef>
              <a:spcAft>
                <a:spcPts val="0"/>
              </a:spcAft>
              <a:buSzPts val="1800"/>
              <a:buFont typeface="Arial"/>
              <a:buChar char="●"/>
            </a:pPr>
            <a:r>
              <a:rPr lang="en" sz="1800">
                <a:latin typeface="Arial"/>
                <a:ea typeface="Arial"/>
                <a:cs typeface="Arial"/>
                <a:sym typeface="Arial"/>
              </a:rPr>
              <a:t>1A Output</a:t>
            </a:r>
            <a:endParaRPr sz="1800">
              <a:latin typeface="Arial"/>
              <a:ea typeface="Arial"/>
              <a:cs typeface="Arial"/>
              <a:sym typeface="Arial"/>
            </a:endParaRPr>
          </a:p>
          <a:p>
            <a:pPr indent="-342900" lvl="0" marL="457200" marR="0" rtl="0" algn="l">
              <a:lnSpc>
                <a:spcPct val="115000"/>
              </a:lnSpc>
              <a:spcBef>
                <a:spcPts val="0"/>
              </a:spcBef>
              <a:spcAft>
                <a:spcPts val="0"/>
              </a:spcAft>
              <a:buSzPts val="1800"/>
              <a:buFont typeface="Arial"/>
              <a:buChar char="●"/>
            </a:pPr>
            <a:r>
              <a:rPr lang="en" sz="1800">
                <a:latin typeface="Arial"/>
                <a:ea typeface="Arial"/>
                <a:cs typeface="Arial"/>
                <a:sym typeface="Arial"/>
              </a:rPr>
              <a:t>Extremely stable</a:t>
            </a:r>
            <a:endParaRPr sz="18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1"/>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38" name="Google Shape;438;p51"/>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439" name="Google Shape;439;p5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40" name="Google Shape;440;p5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41" name="Google Shape;441;p51"/>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442" name="Google Shape;442;p51"/>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Build Process</a:t>
            </a:r>
            <a:endParaRPr b="0" i="0" sz="1800" u="none" cap="none" strike="noStrike">
              <a:solidFill>
                <a:schemeClr val="lt1"/>
              </a:solidFill>
              <a:latin typeface="Arial"/>
              <a:ea typeface="Arial"/>
              <a:cs typeface="Arial"/>
              <a:sym typeface="Arial"/>
            </a:endParaRPr>
          </a:p>
        </p:txBody>
      </p:sp>
      <p:pic>
        <p:nvPicPr>
          <p:cNvPr id="443" name="Google Shape;443;p51"/>
          <p:cNvPicPr preferRelativeResize="0"/>
          <p:nvPr/>
        </p:nvPicPr>
        <p:blipFill>
          <a:blip r:embed="rId4">
            <a:alphaModFix/>
          </a:blip>
          <a:stretch>
            <a:fillRect/>
          </a:stretch>
        </p:blipFill>
        <p:spPr>
          <a:xfrm>
            <a:off x="921300" y="808262"/>
            <a:ext cx="3809750" cy="3862548"/>
          </a:xfrm>
          <a:prstGeom prst="rect">
            <a:avLst/>
          </a:prstGeom>
          <a:noFill/>
          <a:ln>
            <a:noFill/>
          </a:ln>
        </p:spPr>
      </p:pic>
      <p:pic>
        <p:nvPicPr>
          <p:cNvPr id="444" name="Google Shape;444;p51"/>
          <p:cNvPicPr preferRelativeResize="0"/>
          <p:nvPr/>
        </p:nvPicPr>
        <p:blipFill>
          <a:blip r:embed="rId5">
            <a:alphaModFix/>
          </a:blip>
          <a:stretch>
            <a:fillRect/>
          </a:stretch>
        </p:blipFill>
        <p:spPr>
          <a:xfrm>
            <a:off x="5325764" y="808264"/>
            <a:ext cx="2896934" cy="38625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2"/>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50" name="Google Shape;450;p5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451" name="Google Shape;451;p5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52" name="Google Shape;452;p5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53" name="Google Shape;453;p52"/>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454" name="Google Shape;454;p52"/>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Thermal Tests</a:t>
            </a:r>
            <a:endParaRPr b="0" i="0" sz="1800" u="none" cap="none" strike="noStrike">
              <a:solidFill>
                <a:schemeClr val="lt1"/>
              </a:solidFill>
              <a:latin typeface="Arial"/>
              <a:ea typeface="Arial"/>
              <a:cs typeface="Arial"/>
              <a:sym typeface="Arial"/>
            </a:endParaRPr>
          </a:p>
        </p:txBody>
      </p:sp>
      <p:pic>
        <p:nvPicPr>
          <p:cNvPr id="455" name="Google Shape;455;p52"/>
          <p:cNvPicPr preferRelativeResize="0"/>
          <p:nvPr/>
        </p:nvPicPr>
        <p:blipFill>
          <a:blip r:embed="rId4">
            <a:alphaModFix/>
          </a:blip>
          <a:stretch>
            <a:fillRect/>
          </a:stretch>
        </p:blipFill>
        <p:spPr>
          <a:xfrm>
            <a:off x="2017490" y="826661"/>
            <a:ext cx="5109020" cy="3825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3"/>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61" name="Google Shape;461;p5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462" name="Google Shape;462;p5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63" name="Google Shape;463;p5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64" name="Google Shape;464;p53"/>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465" name="Google Shape;465;p53"/>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Current Drain</a:t>
            </a:r>
            <a:endParaRPr b="0" i="0" sz="1800" u="none" cap="none" strike="noStrike">
              <a:solidFill>
                <a:schemeClr val="lt1"/>
              </a:solidFill>
              <a:latin typeface="Arial"/>
              <a:ea typeface="Arial"/>
              <a:cs typeface="Arial"/>
              <a:sym typeface="Arial"/>
            </a:endParaRPr>
          </a:p>
        </p:txBody>
      </p:sp>
      <p:sp>
        <p:nvSpPr>
          <p:cNvPr id="466" name="Google Shape;466;p53"/>
          <p:cNvSpPr txBox="1"/>
          <p:nvPr>
            <p:ph idx="1" type="body"/>
          </p:nvPr>
        </p:nvSpPr>
        <p:spPr>
          <a:xfrm>
            <a:off x="0" y="1152475"/>
            <a:ext cx="8520600" cy="3416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Clr>
                <a:schemeClr val="dk1"/>
              </a:buClr>
              <a:buSzPts val="1400"/>
              <a:buChar char="●"/>
            </a:pPr>
            <a:r>
              <a:rPr lang="en">
                <a:solidFill>
                  <a:schemeClr val="dk1"/>
                </a:solidFill>
              </a:rPr>
              <a:t>Tested on AAA battery</a:t>
            </a:r>
            <a:br>
              <a:rPr lang="en">
                <a:solidFill>
                  <a:schemeClr val="dk1"/>
                </a:solidFill>
              </a:rPr>
            </a:br>
            <a:endParaRPr sz="14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Control current drain</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Up to 1.8 A – unsustainable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300 mA variation</a:t>
            </a:r>
            <a:br>
              <a:rPr lang="en">
                <a:solidFill>
                  <a:schemeClr val="dk1"/>
                </a:solidFill>
              </a:rPr>
            </a:b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Mechanical potentiometer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Exact drain determined by hand</a:t>
            </a:r>
            <a:endParaRPr>
              <a:solidFill>
                <a:schemeClr val="dk1"/>
              </a:solidFill>
            </a:endParaRPr>
          </a:p>
        </p:txBody>
      </p:sp>
      <p:pic>
        <p:nvPicPr>
          <p:cNvPr id="467" name="Google Shape;467;p53"/>
          <p:cNvPicPr preferRelativeResize="0"/>
          <p:nvPr/>
        </p:nvPicPr>
        <p:blipFill>
          <a:blip r:embed="rId4">
            <a:alphaModFix/>
          </a:blip>
          <a:stretch>
            <a:fillRect/>
          </a:stretch>
        </p:blipFill>
        <p:spPr>
          <a:xfrm>
            <a:off x="4346963" y="803350"/>
            <a:ext cx="4627876" cy="38723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4"/>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73" name="Google Shape;473;p5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474" name="Google Shape;474;p5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75" name="Google Shape;475;p5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76" name="Google Shape;476;p54"/>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477" name="Google Shape;477;p54"/>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Ethics and Safety</a:t>
            </a:r>
            <a:endParaRPr b="0" i="0" sz="1800" u="none" cap="none" strike="noStrike">
              <a:solidFill>
                <a:schemeClr val="lt1"/>
              </a:solidFill>
              <a:latin typeface="Arial"/>
              <a:ea typeface="Arial"/>
              <a:cs typeface="Arial"/>
              <a:sym typeface="Arial"/>
            </a:endParaRPr>
          </a:p>
        </p:txBody>
      </p:sp>
      <p:sp>
        <p:nvSpPr>
          <p:cNvPr id="478" name="Google Shape;478;p54"/>
          <p:cNvSpPr txBox="1"/>
          <p:nvPr>
            <p:ph idx="1" type="body"/>
          </p:nvPr>
        </p:nvSpPr>
        <p:spPr>
          <a:xfrm>
            <a:off x="311700" y="1064025"/>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a:solidFill>
                  <a:srgbClr val="E84B36"/>
                </a:solidFill>
                <a:latin typeface="Arial"/>
                <a:ea typeface="Arial"/>
                <a:cs typeface="Arial"/>
                <a:sym typeface="Arial"/>
              </a:rPr>
              <a:t>This project is motivated by safety</a:t>
            </a:r>
            <a:br>
              <a:rPr lang="en">
                <a:solidFill>
                  <a:schemeClr val="dk1"/>
                </a:solidFill>
                <a:latin typeface="Arial"/>
                <a:ea typeface="Arial"/>
                <a:cs typeface="Arial"/>
                <a:sym typeface="Arial"/>
              </a:rPr>
            </a:br>
            <a:endParaRPr>
              <a:solidFill>
                <a:schemeClr val="dk1"/>
              </a:solidFill>
              <a:latin typeface="Arial"/>
              <a:ea typeface="Arial"/>
              <a:cs typeface="Arial"/>
              <a:sym typeface="Arial"/>
            </a:endParaRPr>
          </a:p>
          <a:p>
            <a:pPr indent="0" lvl="0" marL="0" rtl="0" algn="l">
              <a:spcBef>
                <a:spcPts val="800"/>
              </a:spcBef>
              <a:spcAft>
                <a:spcPts val="0"/>
              </a:spcAft>
              <a:buNone/>
            </a:pPr>
            <a:r>
              <a:rPr b="1" lang="en" sz="2000">
                <a:solidFill>
                  <a:srgbClr val="13294B"/>
                </a:solidFill>
                <a:latin typeface="Arial"/>
                <a:ea typeface="Arial"/>
                <a:cs typeface="Arial"/>
                <a:sym typeface="Arial"/>
              </a:rPr>
              <a:t>High currents and power dissipation</a:t>
            </a:r>
            <a:endParaRPr b="1" sz="2000">
              <a:solidFill>
                <a:srgbClr val="13294B"/>
              </a:solidFill>
              <a:latin typeface="Arial"/>
              <a:ea typeface="Arial"/>
              <a:cs typeface="Arial"/>
              <a:sym typeface="Arial"/>
            </a:endParaRPr>
          </a:p>
          <a:p>
            <a:pPr indent="-304800" lvl="0" marL="457200" rtl="0" algn="l">
              <a:spcBef>
                <a:spcPts val="800"/>
              </a:spcBef>
              <a:spcAft>
                <a:spcPts val="0"/>
              </a:spcAft>
              <a:buClr>
                <a:schemeClr val="dk1"/>
              </a:buClr>
              <a:buSzPts val="1200"/>
              <a:buFont typeface="Arial"/>
              <a:buChar char="●"/>
            </a:pPr>
            <a:r>
              <a:rPr lang="en" sz="1900">
                <a:solidFill>
                  <a:schemeClr val="dk1"/>
                </a:solidFill>
                <a:latin typeface="Arial"/>
                <a:ea typeface="Arial"/>
                <a:cs typeface="Arial"/>
                <a:sym typeface="Arial"/>
              </a:rPr>
              <a:t>Dual power supply</a:t>
            </a:r>
            <a:endParaRPr sz="1900">
              <a:solidFill>
                <a:schemeClr val="dk1"/>
              </a:solidFill>
              <a:latin typeface="Arial"/>
              <a:ea typeface="Arial"/>
              <a:cs typeface="Arial"/>
              <a:sym typeface="Arial"/>
            </a:endParaRPr>
          </a:p>
          <a:p>
            <a:pPr indent="-317500" lvl="0" marL="457200" rtl="0" algn="l">
              <a:spcBef>
                <a:spcPts val="0"/>
              </a:spcBef>
              <a:spcAft>
                <a:spcPts val="0"/>
              </a:spcAft>
              <a:buClr>
                <a:schemeClr val="dk1"/>
              </a:buClr>
              <a:buSzPts val="1400"/>
              <a:buFont typeface="Arial"/>
              <a:buChar char="●"/>
            </a:pPr>
            <a:r>
              <a:rPr lang="en" sz="1900">
                <a:solidFill>
                  <a:schemeClr val="dk1"/>
                </a:solidFill>
                <a:latin typeface="Arial"/>
                <a:ea typeface="Arial"/>
                <a:cs typeface="Arial"/>
                <a:sym typeface="Arial"/>
              </a:rPr>
              <a:t>Two boards</a:t>
            </a:r>
            <a:br>
              <a:rPr lang="en">
                <a:solidFill>
                  <a:schemeClr val="dk1"/>
                </a:solidFill>
                <a:latin typeface="Arial"/>
                <a:ea typeface="Arial"/>
                <a:cs typeface="Arial"/>
                <a:sym typeface="Arial"/>
              </a:rPr>
            </a:br>
            <a:endParaRPr>
              <a:solidFill>
                <a:schemeClr val="dk1"/>
              </a:solidFill>
              <a:latin typeface="Arial"/>
              <a:ea typeface="Arial"/>
              <a:cs typeface="Arial"/>
              <a:sym typeface="Arial"/>
            </a:endParaRPr>
          </a:p>
          <a:p>
            <a:pPr indent="0" lvl="0" marL="0" rtl="0" algn="l">
              <a:spcBef>
                <a:spcPts val="800"/>
              </a:spcBef>
              <a:spcAft>
                <a:spcPts val="0"/>
              </a:spcAft>
              <a:buNone/>
            </a:pPr>
            <a:r>
              <a:rPr b="1" lang="en" sz="2000">
                <a:solidFill>
                  <a:srgbClr val="13294B"/>
                </a:solidFill>
                <a:latin typeface="Arial"/>
                <a:ea typeface="Arial"/>
                <a:cs typeface="Arial"/>
                <a:sym typeface="Arial"/>
              </a:rPr>
              <a:t>Lithium-ion cells</a:t>
            </a:r>
            <a:endParaRPr b="1" sz="2000">
              <a:solidFill>
                <a:srgbClr val="13294B"/>
              </a:solidFill>
              <a:latin typeface="Arial"/>
              <a:ea typeface="Arial"/>
              <a:cs typeface="Arial"/>
              <a:sym typeface="Arial"/>
            </a:endParaRPr>
          </a:p>
          <a:p>
            <a:pPr indent="-304800" lvl="0" marL="457200" rtl="0" algn="l">
              <a:spcBef>
                <a:spcPts val="800"/>
              </a:spcBef>
              <a:spcAft>
                <a:spcPts val="0"/>
              </a:spcAft>
              <a:buClr>
                <a:schemeClr val="dk1"/>
              </a:buClr>
              <a:buSzPts val="1200"/>
              <a:buFont typeface="Arial"/>
              <a:buChar char="●"/>
            </a:pPr>
            <a:r>
              <a:rPr lang="en" sz="1900">
                <a:solidFill>
                  <a:schemeClr val="dk1"/>
                </a:solidFill>
                <a:latin typeface="Arial"/>
                <a:ea typeface="Arial"/>
                <a:cs typeface="Arial"/>
                <a:sym typeface="Arial"/>
              </a:rPr>
              <a:t>Necessary precautions were taken during handling</a:t>
            </a:r>
            <a:endParaRPr sz="19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en" sz="1900">
                <a:solidFill>
                  <a:schemeClr val="dk1"/>
                </a:solidFill>
                <a:latin typeface="Arial"/>
                <a:ea typeface="Arial"/>
                <a:cs typeface="Arial"/>
                <a:sym typeface="Arial"/>
              </a:rPr>
              <a:t>No lithium-ion cells were tested because an isolation fault was detected</a:t>
            </a:r>
            <a:endParaRPr sz="1900">
              <a:solidFill>
                <a:schemeClr val="dk1"/>
              </a:solidFill>
              <a:latin typeface="Arial"/>
              <a:ea typeface="Arial"/>
              <a:cs typeface="Arial"/>
              <a:sym typeface="Arial"/>
            </a:endParaRPr>
          </a:p>
          <a:p>
            <a:pPr indent="-304800" lvl="0" marL="457200" rtl="0" algn="l">
              <a:spcBef>
                <a:spcPts val="0"/>
              </a:spcBef>
              <a:spcAft>
                <a:spcPts val="0"/>
              </a:spcAft>
              <a:buClr>
                <a:schemeClr val="dk1"/>
              </a:buClr>
              <a:buSzPts val="1200"/>
              <a:buFont typeface="Arial"/>
              <a:buChar char="●"/>
            </a:pPr>
            <a:r>
              <a:rPr lang="en" sz="1900">
                <a:solidFill>
                  <a:schemeClr val="dk1"/>
                </a:solidFill>
                <a:latin typeface="Arial"/>
                <a:ea typeface="Arial"/>
                <a:cs typeface="Arial"/>
                <a:sym typeface="Arial"/>
              </a:rPr>
              <a:t>Tested on AAA batteries</a:t>
            </a:r>
            <a:endParaRPr sz="190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8"/>
          <p:cNvSpPr txBox="1"/>
          <p:nvPr>
            <p:ph idx="1" type="body"/>
          </p:nvPr>
        </p:nvSpPr>
        <p:spPr>
          <a:xfrm>
            <a:off x="282600" y="1000700"/>
            <a:ext cx="4666500" cy="3615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2300"/>
              <a:buNone/>
            </a:pPr>
            <a:r>
              <a:rPr b="1" lang="en" sz="2000">
                <a:solidFill>
                  <a:srgbClr val="E84B36"/>
                </a:solidFill>
                <a:latin typeface="Arial"/>
                <a:ea typeface="Arial"/>
                <a:cs typeface="Arial"/>
                <a:sym typeface="Arial"/>
              </a:rPr>
              <a:t>Cell Characterist</a:t>
            </a:r>
            <a:r>
              <a:rPr b="1" lang="en" sz="2000">
                <a:solidFill>
                  <a:srgbClr val="E84B36"/>
                </a:solidFill>
              </a:rPr>
              <a:t>ics </a:t>
            </a:r>
            <a:endParaRPr sz="1300">
              <a:solidFill>
                <a:schemeClr val="dk1"/>
              </a:solidFill>
              <a:latin typeface="Arial"/>
              <a:ea typeface="Arial"/>
              <a:cs typeface="Arial"/>
              <a:sym typeface="Aria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Capacity</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State of charge to open-circuit voltage (SoC-OCV) relation</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Equivalent circuit model with two time constants</a:t>
            </a:r>
            <a:endParaRPr sz="1500">
              <a:solidFill>
                <a:schemeClr val="dk1"/>
              </a:solidFill>
            </a:endParaRPr>
          </a:p>
          <a:p>
            <a:pPr indent="0" lvl="0" marL="0" rtl="0" algn="l">
              <a:lnSpc>
                <a:spcPct val="100000"/>
              </a:lnSpc>
              <a:spcBef>
                <a:spcPts val="1200"/>
              </a:spcBef>
              <a:spcAft>
                <a:spcPts val="0"/>
              </a:spcAft>
              <a:buNone/>
            </a:pPr>
            <a:r>
              <a:rPr b="1" lang="en" sz="2000">
                <a:solidFill>
                  <a:srgbClr val="E84B36"/>
                </a:solidFill>
              </a:rPr>
              <a:t>Thermal Application </a:t>
            </a:r>
            <a:endParaRPr sz="1400">
              <a:solidFill>
                <a:schemeClr val="dk1"/>
              </a:solidFill>
              <a:latin typeface="Arial"/>
              <a:ea typeface="Arial"/>
              <a:cs typeface="Arial"/>
              <a:sym typeface="Arial"/>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rPr>
              <a:t>Deviances from normal operating conditions</a:t>
            </a:r>
            <a:endParaRPr b="1" sz="14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b="1" lang="en" sz="2000">
                <a:solidFill>
                  <a:srgbClr val="E84B36"/>
                </a:solidFill>
              </a:rPr>
              <a:t>More Theory</a:t>
            </a:r>
            <a:endParaRPr b="1" sz="14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Hysteresis		</a:t>
            </a:r>
            <a:endParaRPr b="1" sz="1200">
              <a:solidFill>
                <a:schemeClr val="dk1"/>
              </a:solidFill>
              <a:latin typeface="Arial"/>
              <a:ea typeface="Arial"/>
              <a:cs typeface="Arial"/>
              <a:sym typeface="Arial"/>
            </a:endParaRPr>
          </a:p>
        </p:txBody>
      </p:sp>
      <p:sp>
        <p:nvSpPr>
          <p:cNvPr id="157" name="Google Shape;157;p28"/>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58" name="Google Shape;158;p2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59" name="Google Shape;159;p28"/>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60" name="Google Shape;160;p28"/>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161" name="Google Shape;161;p28"/>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Theory</a:t>
            </a:r>
            <a:endParaRPr b="0" i="0" sz="1800" u="none" cap="none" strike="noStrike">
              <a:solidFill>
                <a:schemeClr val="lt1"/>
              </a:solidFill>
              <a:latin typeface="Arial"/>
              <a:ea typeface="Arial"/>
              <a:cs typeface="Arial"/>
              <a:sym typeface="Arial"/>
            </a:endParaRPr>
          </a:p>
        </p:txBody>
      </p:sp>
      <p:pic>
        <p:nvPicPr>
          <p:cNvPr id="162" name="Google Shape;162;p28"/>
          <p:cNvPicPr preferRelativeResize="0"/>
          <p:nvPr/>
        </p:nvPicPr>
        <p:blipFill>
          <a:blip r:embed="rId4">
            <a:alphaModFix/>
          </a:blip>
          <a:stretch>
            <a:fillRect/>
          </a:stretch>
        </p:blipFill>
        <p:spPr>
          <a:xfrm>
            <a:off x="4949000" y="1349700"/>
            <a:ext cx="4099024" cy="2627749"/>
          </a:xfrm>
          <a:prstGeom prst="rect">
            <a:avLst/>
          </a:prstGeom>
          <a:noFill/>
          <a:ln>
            <a:noFill/>
          </a:ln>
        </p:spPr>
      </p:pic>
      <p:sp>
        <p:nvSpPr>
          <p:cNvPr id="163" name="Google Shape;163;p28"/>
          <p:cNvSpPr txBox="1"/>
          <p:nvPr/>
        </p:nvSpPr>
        <p:spPr>
          <a:xfrm>
            <a:off x="385375" y="4126425"/>
            <a:ext cx="8745900" cy="76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Clr>
                <a:schemeClr val="dk1"/>
              </a:buClr>
              <a:buSzPts val="1100"/>
              <a:buFont typeface="Arial"/>
              <a:buNone/>
            </a:pPr>
            <a:r>
              <a:rPr lang="en">
                <a:solidFill>
                  <a:schemeClr val="dk1"/>
                </a:solidFill>
                <a:latin typeface="Calibri"/>
                <a:ea typeface="Calibri"/>
                <a:cs typeface="Calibri"/>
                <a:sym typeface="Calibri"/>
              </a:rPr>
              <a:t>Figure 2: </a:t>
            </a:r>
            <a:r>
              <a:rPr lang="en">
                <a:solidFill>
                  <a:schemeClr val="dk1"/>
                </a:solidFill>
                <a:latin typeface="Calibri"/>
                <a:ea typeface="Calibri"/>
                <a:cs typeface="Calibri"/>
                <a:sym typeface="Calibri"/>
              </a:rPr>
              <a:t>R. T. Corporation, “Li-ion battery and gauge introduction,” </a:t>
            </a:r>
            <a:r>
              <a:rPr i="1" lang="en">
                <a:solidFill>
                  <a:schemeClr val="dk1"/>
                </a:solidFill>
                <a:latin typeface="Calibri"/>
                <a:ea typeface="Calibri"/>
                <a:cs typeface="Calibri"/>
                <a:sym typeface="Calibri"/>
              </a:rPr>
              <a:t>Li-ion Battery and Gauge Introduction | Richtek Technology</a:t>
            </a:r>
            <a:r>
              <a:rPr lang="en">
                <a:solidFill>
                  <a:schemeClr val="dk1"/>
                </a:solidFill>
                <a:latin typeface="Calibri"/>
                <a:ea typeface="Calibri"/>
                <a:cs typeface="Calibri"/>
                <a:sym typeface="Calibri"/>
              </a:rPr>
              <a:t>, 2015. [Online]. Available: https://www.richtek.com/Design%20Support/Technical%20Document/AN024. [Accessed: 02-Dec-2021]. </a:t>
            </a:r>
            <a:endParaRPr/>
          </a:p>
        </p:txBody>
      </p:sp>
      <p:sp>
        <p:nvSpPr>
          <p:cNvPr id="164" name="Google Shape;164;p28"/>
          <p:cNvSpPr txBox="1"/>
          <p:nvPr/>
        </p:nvSpPr>
        <p:spPr>
          <a:xfrm>
            <a:off x="282606" y="4893286"/>
            <a:ext cx="48198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5"/>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84" name="Google Shape;484;p55"/>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85" name="Google Shape;485;p55"/>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86" name="Google Shape;486;p55"/>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487" name="Google Shape;487;p55"/>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Triage</a:t>
            </a:r>
            <a:endParaRPr b="0" i="0" sz="1800" u="none" cap="none" strike="noStrike">
              <a:solidFill>
                <a:schemeClr val="lt1"/>
              </a:solidFill>
              <a:latin typeface="Arial"/>
              <a:ea typeface="Arial"/>
              <a:cs typeface="Arial"/>
              <a:sym typeface="Arial"/>
            </a:endParaRPr>
          </a:p>
        </p:txBody>
      </p:sp>
      <p:sp>
        <p:nvSpPr>
          <p:cNvPr id="488" name="Google Shape;488;p55"/>
          <p:cNvSpPr txBox="1"/>
          <p:nvPr>
            <p:ph idx="1" type="body"/>
          </p:nvPr>
        </p:nvSpPr>
        <p:spPr>
          <a:xfrm>
            <a:off x="311700" y="1000075"/>
            <a:ext cx="4260300" cy="3416400"/>
          </a:xfrm>
          <a:prstGeom prst="rect">
            <a:avLst/>
          </a:prstGeom>
        </p:spPr>
        <p:txBody>
          <a:bodyPr anchorCtr="0" anchor="t" bIns="34275" lIns="68575" spcFirstLastPara="1" rIns="68575" wrap="square" tIns="34275">
            <a:normAutofit/>
          </a:bodyPr>
          <a:lstStyle/>
          <a:p>
            <a:pPr indent="-266700" lvl="0" marL="342900" rtl="0" algn="l">
              <a:spcBef>
                <a:spcPts val="800"/>
              </a:spcBef>
              <a:spcAft>
                <a:spcPts val="0"/>
              </a:spcAft>
              <a:buSzPts val="1600"/>
              <a:buAutoNum type="arabicPeriod"/>
            </a:pPr>
            <a:r>
              <a:rPr lang="en" sz="2000">
                <a:solidFill>
                  <a:schemeClr val="dk1"/>
                </a:solidFill>
              </a:rPr>
              <a:t>User interface communication</a:t>
            </a:r>
            <a:endParaRPr sz="2000">
              <a:solidFill>
                <a:schemeClr val="dk1"/>
              </a:solidFill>
            </a:endParaRPr>
          </a:p>
          <a:p>
            <a:pPr indent="-266700" lvl="1" marL="685800" rtl="0" algn="l">
              <a:spcBef>
                <a:spcPts val="400"/>
              </a:spcBef>
              <a:spcAft>
                <a:spcPts val="0"/>
              </a:spcAft>
              <a:buSzPts val="1600"/>
              <a:buChar char="•"/>
            </a:pPr>
            <a:r>
              <a:rPr lang="en" sz="1600">
                <a:solidFill>
                  <a:schemeClr val="dk1"/>
                </a:solidFill>
              </a:rPr>
              <a:t>Bluetooth security issues</a:t>
            </a:r>
            <a:endParaRPr sz="1600">
              <a:solidFill>
                <a:schemeClr val="dk1"/>
              </a:solidFill>
            </a:endParaRPr>
          </a:p>
          <a:p>
            <a:pPr indent="-266700" lvl="1" marL="685800" rtl="0" algn="l">
              <a:spcBef>
                <a:spcPts val="400"/>
              </a:spcBef>
              <a:spcAft>
                <a:spcPts val="0"/>
              </a:spcAft>
              <a:buClr>
                <a:schemeClr val="dk1"/>
              </a:buClr>
              <a:buSzPts val="1600"/>
              <a:buChar char="•"/>
            </a:pPr>
            <a:r>
              <a:rPr lang="en" sz="1600">
                <a:solidFill>
                  <a:schemeClr val="dk1"/>
                </a:solidFill>
              </a:rPr>
              <a:t>Serial implemented as solution</a:t>
            </a:r>
            <a:endParaRPr sz="1600">
              <a:solidFill>
                <a:schemeClr val="dk1"/>
              </a:solidFill>
            </a:endParaRPr>
          </a:p>
          <a:p>
            <a:pPr indent="-330200" lvl="0" marL="457200" rtl="0" algn="l">
              <a:spcBef>
                <a:spcPts val="800"/>
              </a:spcBef>
              <a:spcAft>
                <a:spcPts val="0"/>
              </a:spcAft>
              <a:buClr>
                <a:schemeClr val="dk1"/>
              </a:buClr>
              <a:buSzPts val="1600"/>
              <a:buAutoNum type="arabicPeriod"/>
            </a:pPr>
            <a:r>
              <a:rPr lang="en" sz="2000">
                <a:solidFill>
                  <a:schemeClr val="dk1"/>
                </a:solidFill>
              </a:rPr>
              <a:t>Charging circuit</a:t>
            </a:r>
            <a:endParaRPr sz="2000">
              <a:solidFill>
                <a:schemeClr val="dk1"/>
              </a:solidFill>
            </a:endParaRPr>
          </a:p>
          <a:p>
            <a:pPr indent="-330200" lvl="1" marL="914400" rtl="0" algn="l">
              <a:spcBef>
                <a:spcPts val="400"/>
              </a:spcBef>
              <a:spcAft>
                <a:spcPts val="0"/>
              </a:spcAft>
              <a:buClr>
                <a:schemeClr val="dk1"/>
              </a:buClr>
              <a:buSzPts val="1600"/>
              <a:buChar char="•"/>
            </a:pPr>
            <a:r>
              <a:rPr lang="en" sz="1600">
                <a:solidFill>
                  <a:schemeClr val="dk1"/>
                </a:solidFill>
              </a:rPr>
              <a:t>Not the appropriate application</a:t>
            </a:r>
            <a:endParaRPr sz="1600">
              <a:solidFill>
                <a:schemeClr val="dk1"/>
              </a:solidFill>
            </a:endParaRPr>
          </a:p>
          <a:p>
            <a:pPr indent="-330200" lvl="0" marL="457200" rtl="0" algn="l">
              <a:spcBef>
                <a:spcPts val="800"/>
              </a:spcBef>
              <a:spcAft>
                <a:spcPts val="0"/>
              </a:spcAft>
              <a:buClr>
                <a:schemeClr val="dk1"/>
              </a:buClr>
              <a:buSzPts val="1600"/>
              <a:buAutoNum type="arabicPeriod"/>
            </a:pPr>
            <a:r>
              <a:rPr lang="en" sz="2000">
                <a:solidFill>
                  <a:schemeClr val="dk1"/>
                </a:solidFill>
              </a:rPr>
              <a:t>Op-amps</a:t>
            </a:r>
            <a:endParaRPr sz="2000">
              <a:solidFill>
                <a:schemeClr val="dk1"/>
              </a:solidFill>
            </a:endParaRPr>
          </a:p>
          <a:p>
            <a:pPr indent="-330200" lvl="1" marL="914400" rtl="0" algn="l">
              <a:spcBef>
                <a:spcPts val="400"/>
              </a:spcBef>
              <a:spcAft>
                <a:spcPts val="0"/>
              </a:spcAft>
              <a:buClr>
                <a:schemeClr val="dk1"/>
              </a:buClr>
              <a:buSzPts val="1600"/>
              <a:buChar char="•"/>
            </a:pPr>
            <a:r>
              <a:rPr lang="en" sz="1600">
                <a:solidFill>
                  <a:schemeClr val="dk1"/>
                </a:solidFill>
              </a:rPr>
              <a:t>Incorrectly wired SHD* pin</a:t>
            </a:r>
            <a:endParaRPr sz="1600">
              <a:solidFill>
                <a:schemeClr val="dk1"/>
              </a:solidFill>
            </a:endParaRPr>
          </a:p>
          <a:p>
            <a:pPr indent="-330200" lvl="0" marL="457200" rtl="0" algn="l">
              <a:spcBef>
                <a:spcPts val="800"/>
              </a:spcBef>
              <a:spcAft>
                <a:spcPts val="0"/>
              </a:spcAft>
              <a:buClr>
                <a:schemeClr val="dk1"/>
              </a:buClr>
              <a:buSzPts val="1600"/>
              <a:buAutoNum type="arabicPeriod"/>
            </a:pPr>
            <a:r>
              <a:rPr lang="en" sz="2000">
                <a:solidFill>
                  <a:schemeClr val="dk1"/>
                </a:solidFill>
              </a:rPr>
              <a:t>Control</a:t>
            </a:r>
            <a:endParaRPr sz="2000">
              <a:solidFill>
                <a:schemeClr val="dk1"/>
              </a:solidFill>
            </a:endParaRPr>
          </a:p>
          <a:p>
            <a:pPr indent="-330200" lvl="1" marL="914400" rtl="0" algn="l">
              <a:spcBef>
                <a:spcPts val="400"/>
              </a:spcBef>
              <a:spcAft>
                <a:spcPts val="0"/>
              </a:spcAft>
              <a:buClr>
                <a:schemeClr val="dk1"/>
              </a:buClr>
              <a:buSzPts val="1600"/>
              <a:buChar char="•"/>
            </a:pPr>
            <a:r>
              <a:rPr lang="en" sz="1600">
                <a:solidFill>
                  <a:schemeClr val="dk1"/>
                </a:solidFill>
              </a:rPr>
              <a:t>No connection from RST* to HB*</a:t>
            </a:r>
            <a:endParaRPr sz="1600">
              <a:solidFill>
                <a:schemeClr val="dk1"/>
              </a:solidFill>
            </a:endParaRPr>
          </a:p>
        </p:txBody>
      </p:sp>
      <p:pic>
        <p:nvPicPr>
          <p:cNvPr id="489" name="Google Shape;489;p55"/>
          <p:cNvPicPr preferRelativeResize="0"/>
          <p:nvPr/>
        </p:nvPicPr>
        <p:blipFill>
          <a:blip r:embed="rId4">
            <a:alphaModFix/>
          </a:blip>
          <a:stretch>
            <a:fillRect/>
          </a:stretch>
        </p:blipFill>
        <p:spPr>
          <a:xfrm>
            <a:off x="5709006" y="803565"/>
            <a:ext cx="2903950" cy="3871933"/>
          </a:xfrm>
          <a:prstGeom prst="rect">
            <a:avLst/>
          </a:prstGeom>
          <a:noFill/>
          <a:ln>
            <a:noFill/>
          </a:ln>
        </p:spPr>
      </p:pic>
      <p:sp>
        <p:nvSpPr>
          <p:cNvPr id="490" name="Google Shape;490;p55"/>
          <p:cNvSpPr txBox="1"/>
          <p:nvPr/>
        </p:nvSpPr>
        <p:spPr>
          <a:xfrm>
            <a:off x="282606" y="4893286"/>
            <a:ext cx="48198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56"/>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496" name="Google Shape;496;p56"/>
          <p:cNvSpPr txBox="1"/>
          <p:nvPr/>
        </p:nvSpPr>
        <p:spPr>
          <a:xfrm>
            <a:off x="282606" y="4893286"/>
            <a:ext cx="48198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497" name="Google Shape;497;p56"/>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498" name="Google Shape;498;p56"/>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499" name="Google Shape;499;p56"/>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500" name="Google Shape;500;p56"/>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Next Steps</a:t>
            </a:r>
            <a:endParaRPr b="0" i="0" sz="1800" u="none" cap="none" strike="noStrike">
              <a:solidFill>
                <a:schemeClr val="lt1"/>
              </a:solidFill>
              <a:latin typeface="Arial"/>
              <a:ea typeface="Arial"/>
              <a:cs typeface="Arial"/>
              <a:sym typeface="Arial"/>
            </a:endParaRPr>
          </a:p>
        </p:txBody>
      </p:sp>
      <p:pic>
        <p:nvPicPr>
          <p:cNvPr id="501" name="Google Shape;501;p56"/>
          <p:cNvPicPr preferRelativeResize="0"/>
          <p:nvPr/>
        </p:nvPicPr>
        <p:blipFill>
          <a:blip r:embed="rId4">
            <a:alphaModFix/>
          </a:blip>
          <a:stretch>
            <a:fillRect/>
          </a:stretch>
        </p:blipFill>
        <p:spPr>
          <a:xfrm>
            <a:off x="5709006" y="803565"/>
            <a:ext cx="2903950" cy="3871933"/>
          </a:xfrm>
          <a:prstGeom prst="rect">
            <a:avLst/>
          </a:prstGeom>
          <a:noFill/>
          <a:ln>
            <a:noFill/>
          </a:ln>
        </p:spPr>
      </p:pic>
      <p:sp>
        <p:nvSpPr>
          <p:cNvPr id="502" name="Google Shape;502;p56"/>
          <p:cNvSpPr txBox="1"/>
          <p:nvPr>
            <p:ph idx="4294967295" type="body"/>
          </p:nvPr>
        </p:nvSpPr>
        <p:spPr>
          <a:xfrm>
            <a:off x="311700" y="1000075"/>
            <a:ext cx="48048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2000">
                <a:solidFill>
                  <a:srgbClr val="E84B36"/>
                </a:solidFill>
                <a:latin typeface="Arial"/>
                <a:ea typeface="Arial"/>
                <a:cs typeface="Arial"/>
                <a:sym typeface="Arial"/>
              </a:rPr>
              <a:t>Address the charging circuit</a:t>
            </a:r>
            <a:endParaRPr>
              <a:solidFill>
                <a:schemeClr val="dk1"/>
              </a:solidFill>
            </a:endParaRPr>
          </a:p>
          <a:p>
            <a:pPr indent="-361950" lvl="0" marL="457200" rtl="0" algn="l">
              <a:spcBef>
                <a:spcPts val="800"/>
              </a:spcBef>
              <a:spcAft>
                <a:spcPts val="0"/>
              </a:spcAft>
              <a:buSzPts val="2100"/>
              <a:buChar char="●"/>
            </a:pPr>
            <a:r>
              <a:rPr lang="en"/>
              <a:t>E</a:t>
            </a:r>
            <a:r>
              <a:rPr lang="en">
                <a:solidFill>
                  <a:schemeClr val="dk1"/>
                </a:solidFill>
              </a:rPr>
              <a:t>nsure proper application environment</a:t>
            </a:r>
            <a:endParaRPr>
              <a:solidFill>
                <a:schemeClr val="dk1"/>
              </a:solidFill>
            </a:endParaRPr>
          </a:p>
          <a:p>
            <a:pPr indent="0" lvl="0" marL="0" rtl="0" algn="l">
              <a:spcBef>
                <a:spcPts val="800"/>
              </a:spcBef>
              <a:spcAft>
                <a:spcPts val="0"/>
              </a:spcAft>
              <a:buNone/>
            </a:pPr>
            <a:r>
              <a:rPr b="1" lang="en" sz="2000">
                <a:solidFill>
                  <a:srgbClr val="E84B36"/>
                </a:solidFill>
                <a:latin typeface="Arial"/>
                <a:ea typeface="Arial"/>
                <a:cs typeface="Arial"/>
                <a:sym typeface="Arial"/>
              </a:rPr>
              <a:t>Fix the PCB </a:t>
            </a:r>
            <a:endParaRPr>
              <a:solidFill>
                <a:schemeClr val="dk1"/>
              </a:solidFill>
            </a:endParaRPr>
          </a:p>
          <a:p>
            <a:pPr indent="-361950" lvl="0" marL="457200" rtl="0" algn="l">
              <a:spcBef>
                <a:spcPts val="800"/>
              </a:spcBef>
              <a:spcAft>
                <a:spcPts val="0"/>
              </a:spcAft>
              <a:buSzPts val="2100"/>
              <a:buChar char="●"/>
            </a:pPr>
            <a:r>
              <a:rPr lang="en">
                <a:solidFill>
                  <a:schemeClr val="dk1"/>
                </a:solidFill>
              </a:rPr>
              <a:t>Op-amps </a:t>
            </a:r>
            <a:r>
              <a:rPr lang="en"/>
              <a:t>–</a:t>
            </a:r>
            <a:r>
              <a:rPr lang="en">
                <a:solidFill>
                  <a:schemeClr val="dk1"/>
                </a:solidFill>
              </a:rPr>
              <a:t> SH</a:t>
            </a:r>
            <a:r>
              <a:rPr lang="en"/>
              <a:t>D* pin</a:t>
            </a:r>
            <a:endParaRPr>
              <a:solidFill>
                <a:schemeClr val="dk1"/>
              </a:solidFill>
            </a:endParaRPr>
          </a:p>
          <a:p>
            <a:pPr indent="-361950" lvl="0" marL="457200" rtl="0" algn="l">
              <a:spcBef>
                <a:spcPts val="0"/>
              </a:spcBef>
              <a:spcAft>
                <a:spcPts val="0"/>
              </a:spcAft>
              <a:buSzPts val="2100"/>
              <a:buChar char="●"/>
            </a:pPr>
            <a:r>
              <a:rPr lang="en">
                <a:solidFill>
                  <a:schemeClr val="dk1"/>
                </a:solidFill>
              </a:rPr>
              <a:t>Controller </a:t>
            </a:r>
            <a:r>
              <a:rPr lang="en"/>
              <a:t>–</a:t>
            </a:r>
            <a:r>
              <a:rPr lang="en">
                <a:solidFill>
                  <a:schemeClr val="dk1"/>
                </a:solidFill>
              </a:rPr>
              <a:t> HB* </a:t>
            </a:r>
            <a:r>
              <a:rPr lang="en"/>
              <a:t>pin to RST* pin</a:t>
            </a:r>
            <a:endParaRPr>
              <a:solidFill>
                <a:schemeClr val="dk1"/>
              </a:solidFill>
            </a:endParaRPr>
          </a:p>
          <a:p>
            <a:pPr indent="0" lvl="0" marL="0" rtl="0" algn="l">
              <a:spcBef>
                <a:spcPts val="800"/>
              </a:spcBef>
              <a:spcAft>
                <a:spcPts val="0"/>
              </a:spcAft>
              <a:buNone/>
            </a:pPr>
            <a:r>
              <a:rPr b="1" lang="en" sz="2000">
                <a:solidFill>
                  <a:srgbClr val="E84B36"/>
                </a:solidFill>
                <a:latin typeface="Arial"/>
                <a:ea typeface="Arial"/>
                <a:cs typeface="Arial"/>
                <a:sym typeface="Arial"/>
              </a:rPr>
              <a:t>Test and finish code</a:t>
            </a:r>
            <a:endParaRPr>
              <a:solidFill>
                <a:schemeClr val="dk1"/>
              </a:solidFill>
            </a:endParaRPr>
          </a:p>
          <a:p>
            <a:pPr indent="-361950" lvl="0" marL="457200" rtl="0" algn="l">
              <a:spcBef>
                <a:spcPts val="800"/>
              </a:spcBef>
              <a:spcAft>
                <a:spcPts val="0"/>
              </a:spcAft>
              <a:buClr>
                <a:schemeClr val="dk1"/>
              </a:buClr>
              <a:buSzPts val="2100"/>
              <a:buChar char="●"/>
            </a:pPr>
            <a:r>
              <a:rPr lang="en">
                <a:solidFill>
                  <a:schemeClr val="dk1"/>
                </a:solidFill>
              </a:rPr>
              <a:t>Unable to implement and test very much code</a:t>
            </a:r>
            <a:endParaRPr>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57"/>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508" name="Google Shape;508;p57"/>
          <p:cNvSpPr txBox="1"/>
          <p:nvPr/>
        </p:nvSpPr>
        <p:spPr>
          <a:xfrm>
            <a:off x="282606" y="4893286"/>
            <a:ext cx="48198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509" name="Google Shape;509;p57"/>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510" name="Google Shape;510;p57"/>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511" name="Google Shape;511;p57"/>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512" name="Google Shape;512;p57"/>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References</a:t>
            </a:r>
            <a:endParaRPr b="0" i="0" sz="1800" u="none" cap="none" strike="noStrike">
              <a:solidFill>
                <a:schemeClr val="lt1"/>
              </a:solidFill>
              <a:latin typeface="Arial"/>
              <a:ea typeface="Arial"/>
              <a:cs typeface="Arial"/>
              <a:sym typeface="Arial"/>
            </a:endParaRPr>
          </a:p>
        </p:txBody>
      </p:sp>
      <p:sp>
        <p:nvSpPr>
          <p:cNvPr id="513" name="Google Shape;513;p57"/>
          <p:cNvSpPr txBox="1"/>
          <p:nvPr>
            <p:ph idx="4294967295" type="body"/>
          </p:nvPr>
        </p:nvSpPr>
        <p:spPr>
          <a:xfrm>
            <a:off x="311700" y="1000075"/>
            <a:ext cx="83541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lang="en" sz="1400"/>
              <a:t>[1] M. Lencki, “Tesla in Pennsylvania catches fire, flames spread to home,” </a:t>
            </a:r>
            <a:r>
              <a:rPr i="1" lang="en" sz="1400"/>
              <a:t>Fox Business</a:t>
            </a:r>
            <a:r>
              <a:rPr lang="en" sz="1400"/>
              <a:t>, 26-Nov-2021. [Online]. Available: https://www.foxbusiness.com/lifestyle/tesla-catches-fire-flames-spread-home-pennsylvania. [Accessed: 02-Dec-2021]. </a:t>
            </a:r>
            <a:endParaRPr sz="1400"/>
          </a:p>
          <a:p>
            <a:pPr indent="0" lvl="0" marL="0" rtl="0" algn="l">
              <a:spcBef>
                <a:spcPts val="800"/>
              </a:spcBef>
              <a:spcAft>
                <a:spcPts val="0"/>
              </a:spcAft>
              <a:buClr>
                <a:schemeClr val="dk1"/>
              </a:buClr>
              <a:buSzPts val="1100"/>
              <a:buFont typeface="Arial"/>
              <a:buNone/>
            </a:pPr>
            <a:r>
              <a:rPr lang="en" sz="1400"/>
              <a:t>[2] R. T. Corporation, “Li-ion battery and gauge introduction,” </a:t>
            </a:r>
            <a:r>
              <a:rPr i="1" lang="en" sz="1400"/>
              <a:t>Li-ion Battery and Gauge Introduction | Richtek Technology</a:t>
            </a:r>
            <a:r>
              <a:rPr lang="en" sz="1400"/>
              <a:t>, 2015. [Online]. Available: https://www.richtek.com/Design%20Support/Technical%20Document/AN024. [Accessed: 02-Dec-2021]. </a:t>
            </a:r>
            <a:endParaRPr sz="1400"/>
          </a:p>
          <a:p>
            <a:pPr indent="0" lvl="0" marL="0" rtl="0" algn="l">
              <a:spcBef>
                <a:spcPts val="800"/>
              </a:spcBef>
              <a:spcAft>
                <a:spcPts val="0"/>
              </a:spcAft>
              <a:buClr>
                <a:schemeClr val="dk1"/>
              </a:buClr>
              <a:buSzPts val="1100"/>
              <a:buFont typeface="Arial"/>
              <a:buNone/>
            </a:pPr>
            <a:r>
              <a:rPr lang="en" sz="1400"/>
              <a:t>[3] Cui Devices, “Peltier Module,” CP36H-2 datasheet, Oct. 2019</a:t>
            </a:r>
            <a:endParaRPr sz="1400"/>
          </a:p>
          <a:p>
            <a:pPr indent="0" lvl="0" marL="0" rtl="0" algn="l">
              <a:spcBef>
                <a:spcPts val="80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58"/>
          <p:cNvSpPr/>
          <p:nvPr/>
        </p:nvSpPr>
        <p:spPr>
          <a:xfrm flipH="1" rot="10800000">
            <a:off x="-1" y="123"/>
            <a:ext cx="9144000" cy="5149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519" name="Google Shape;519;p58"/>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pic>
        <p:nvPicPr>
          <p:cNvPr descr="A close up of a logo&#10;&#10;Description automatically generated" id="520" name="Google Shape;520;p58"/>
          <p:cNvPicPr preferRelativeResize="0"/>
          <p:nvPr/>
        </p:nvPicPr>
        <p:blipFill rotWithShape="1">
          <a:blip r:embed="rId4">
            <a:alphaModFix/>
          </a:blip>
          <a:srcRect b="0" l="0" r="0" t="0"/>
          <a:stretch/>
        </p:blipFill>
        <p:spPr>
          <a:xfrm>
            <a:off x="8665658" y="176782"/>
            <a:ext cx="208430" cy="301066"/>
          </a:xfrm>
          <a:prstGeom prst="rect">
            <a:avLst/>
          </a:prstGeom>
          <a:noFill/>
          <a:ln>
            <a:noFill/>
          </a:ln>
        </p:spPr>
      </p:pic>
      <p:sp>
        <p:nvSpPr>
          <p:cNvPr id="521" name="Google Shape;521;p58"/>
          <p:cNvSpPr txBox="1"/>
          <p:nvPr/>
        </p:nvSpPr>
        <p:spPr>
          <a:xfrm>
            <a:off x="380400" y="2250301"/>
            <a:ext cx="8383200" cy="6429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rPr b="1" lang="en" sz="4000">
                <a:solidFill>
                  <a:schemeClr val="lt1"/>
                </a:solidFill>
              </a:rPr>
              <a:t>Questions</a:t>
            </a:r>
            <a:endParaRPr b="0" i="0" sz="3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p:txBody>
      </p:sp>
      <p:sp>
        <p:nvSpPr>
          <p:cNvPr id="522" name="Google Shape;522;p58"/>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523" name="Google Shape;523;p58"/>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9"/>
          <p:cNvSpPr/>
          <p:nvPr/>
        </p:nvSpPr>
        <p:spPr>
          <a:xfrm flipH="1" rot="10800000">
            <a:off x="-1" y="123"/>
            <a:ext cx="9144000" cy="51495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picture containing building, street&#10;&#10;Description automatically generated" id="529" name="Google Shape;529;p59"/>
          <p:cNvPicPr preferRelativeResize="0"/>
          <p:nvPr/>
        </p:nvPicPr>
        <p:blipFill rotWithShape="1">
          <a:blip r:embed="rId3">
            <a:alphaModFix amt="25000"/>
          </a:blip>
          <a:srcRect b="0" l="0" r="0" t="0"/>
          <a:stretch/>
        </p:blipFill>
        <p:spPr>
          <a:xfrm>
            <a:off x="-1" y="6124"/>
            <a:ext cx="9144000" cy="5143500"/>
          </a:xfrm>
          <a:prstGeom prst="rect">
            <a:avLst/>
          </a:prstGeom>
          <a:noFill/>
          <a:ln>
            <a:noFill/>
          </a:ln>
        </p:spPr>
      </p:pic>
      <p:pic>
        <p:nvPicPr>
          <p:cNvPr descr="Graphical user interface, text&#10;&#10;Description automatically generated" id="530" name="Google Shape;530;p59"/>
          <p:cNvPicPr preferRelativeResize="0"/>
          <p:nvPr/>
        </p:nvPicPr>
        <p:blipFill rotWithShape="1">
          <a:blip r:embed="rId4">
            <a:alphaModFix/>
          </a:blip>
          <a:srcRect b="0" l="0" r="0" t="0"/>
          <a:stretch/>
        </p:blipFill>
        <p:spPr>
          <a:xfrm>
            <a:off x="1897516" y="1689739"/>
            <a:ext cx="5348967" cy="17640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9"/>
          <p:cNvSpPr txBox="1"/>
          <p:nvPr>
            <p:ph idx="1" type="body"/>
          </p:nvPr>
        </p:nvSpPr>
        <p:spPr>
          <a:xfrm>
            <a:off x="282600" y="840150"/>
            <a:ext cx="4475700" cy="37764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b="1" lang="en" sz="2000">
                <a:solidFill>
                  <a:srgbClr val="E84B36"/>
                </a:solidFill>
                <a:latin typeface="Arial"/>
                <a:ea typeface="Arial"/>
                <a:cs typeface="Arial"/>
                <a:sym typeface="Arial"/>
              </a:rPr>
              <a:t>Test for various characteristics</a:t>
            </a:r>
            <a:endParaRPr sz="14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 sz="1400">
                <a:latin typeface="Arial"/>
                <a:ea typeface="Arial"/>
                <a:cs typeface="Arial"/>
                <a:sym typeface="Arial"/>
              </a:rPr>
              <a:t>Capacity</a:t>
            </a:r>
            <a:endParaRPr sz="14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 sz="1400">
                <a:latin typeface="Arial"/>
                <a:ea typeface="Arial"/>
                <a:cs typeface="Arial"/>
                <a:sym typeface="Arial"/>
              </a:rPr>
              <a:t>Charge/discharge (SoC-OCV) curve</a:t>
            </a:r>
            <a:endParaRPr sz="1400">
              <a:latin typeface="Arial"/>
              <a:ea typeface="Arial"/>
              <a:cs typeface="Arial"/>
              <a:sym typeface="Arial"/>
            </a:endParaRPr>
          </a:p>
          <a:p>
            <a:pPr indent="-342900" lvl="0" marL="457200" rtl="0" algn="l">
              <a:lnSpc>
                <a:spcPct val="100000"/>
              </a:lnSpc>
              <a:spcBef>
                <a:spcPts val="0"/>
              </a:spcBef>
              <a:spcAft>
                <a:spcPts val="0"/>
              </a:spcAft>
              <a:buSzPts val="1800"/>
              <a:buFont typeface="Arial"/>
              <a:buChar char="●"/>
            </a:pPr>
            <a:r>
              <a:rPr lang="en" sz="1400">
                <a:latin typeface="Arial"/>
                <a:ea typeface="Arial"/>
                <a:cs typeface="Arial"/>
                <a:sym typeface="Arial"/>
              </a:rPr>
              <a:t>RC polarization constants</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a:p>
            <a:pPr indent="0" lvl="0" marL="0" rtl="0" algn="l">
              <a:lnSpc>
                <a:spcPct val="100000"/>
              </a:lnSpc>
              <a:spcBef>
                <a:spcPts val="0"/>
              </a:spcBef>
              <a:spcAft>
                <a:spcPts val="0"/>
              </a:spcAft>
              <a:buNone/>
            </a:pPr>
            <a:r>
              <a:rPr b="1" lang="en" sz="2000">
                <a:solidFill>
                  <a:srgbClr val="E84B36"/>
                </a:solidFill>
                <a:latin typeface="Arial"/>
                <a:ea typeface="Arial"/>
                <a:cs typeface="Arial"/>
                <a:sym typeface="Arial"/>
              </a:rPr>
              <a:t>Thermal stressing</a:t>
            </a:r>
            <a:endParaRPr sz="1400">
              <a:latin typeface="Arial"/>
              <a:ea typeface="Arial"/>
              <a:cs typeface="Arial"/>
              <a:sym typeface="Arial"/>
            </a:endParaRPr>
          </a:p>
          <a:p>
            <a:pPr indent="-342900" lvl="0" marL="457200" rtl="0" algn="l">
              <a:lnSpc>
                <a:spcPct val="100000"/>
              </a:lnSpc>
              <a:spcBef>
                <a:spcPts val="1200"/>
              </a:spcBef>
              <a:spcAft>
                <a:spcPts val="0"/>
              </a:spcAft>
              <a:buSzPts val="1800"/>
              <a:buChar char="●"/>
            </a:pPr>
            <a:r>
              <a:rPr lang="en" sz="1400">
                <a:latin typeface="Arial"/>
                <a:ea typeface="Arial"/>
                <a:cs typeface="Arial"/>
                <a:sym typeface="Arial"/>
              </a:rPr>
              <a:t>Explore cell behavior at different temperatures</a:t>
            </a:r>
            <a:endParaRPr sz="1400">
              <a:latin typeface="Arial"/>
              <a:ea typeface="Arial"/>
              <a:cs typeface="Arial"/>
              <a:sym typeface="Arial"/>
            </a:endParaRPr>
          </a:p>
          <a:p>
            <a:pPr indent="0" lvl="0" marL="0" rtl="0" algn="l">
              <a:lnSpc>
                <a:spcPct val="100000"/>
              </a:lnSpc>
              <a:spcBef>
                <a:spcPts val="0"/>
              </a:spcBef>
              <a:spcAft>
                <a:spcPts val="0"/>
              </a:spcAft>
              <a:buNone/>
            </a:pPr>
            <a:r>
              <a:t/>
            </a:r>
            <a:endParaRPr sz="1400">
              <a:latin typeface="Arial"/>
              <a:ea typeface="Arial"/>
              <a:cs typeface="Arial"/>
              <a:sym typeface="Arial"/>
            </a:endParaRPr>
          </a:p>
          <a:p>
            <a:pPr indent="0" lvl="0" marL="0" rtl="0" algn="l">
              <a:lnSpc>
                <a:spcPct val="100000"/>
              </a:lnSpc>
              <a:spcBef>
                <a:spcPts val="0"/>
              </a:spcBef>
              <a:spcAft>
                <a:spcPts val="0"/>
              </a:spcAft>
              <a:buNone/>
            </a:pPr>
            <a:r>
              <a:rPr b="1" lang="en" sz="2000">
                <a:solidFill>
                  <a:srgbClr val="E84B36"/>
                </a:solidFill>
                <a:latin typeface="Arial"/>
                <a:ea typeface="Arial"/>
                <a:cs typeface="Arial"/>
                <a:sym typeface="Arial"/>
              </a:rPr>
              <a:t>Characterize cells easily</a:t>
            </a:r>
            <a:endParaRPr sz="1800">
              <a:latin typeface="Arial"/>
              <a:ea typeface="Arial"/>
              <a:cs typeface="Arial"/>
              <a:sym typeface="Arial"/>
            </a:endParaRPr>
          </a:p>
          <a:p>
            <a:pPr indent="-317500" lvl="0" marL="457200" rtl="0" algn="l">
              <a:lnSpc>
                <a:spcPct val="100000"/>
              </a:lnSpc>
              <a:spcBef>
                <a:spcPts val="1200"/>
              </a:spcBef>
              <a:spcAft>
                <a:spcPts val="0"/>
              </a:spcAft>
              <a:buSzPts val="1400"/>
              <a:buFont typeface="Arial"/>
              <a:buChar char="●"/>
            </a:pPr>
            <a:r>
              <a:rPr lang="en" sz="1400">
                <a:latin typeface="Arial"/>
                <a:ea typeface="Arial"/>
                <a:cs typeface="Arial"/>
                <a:sym typeface="Arial"/>
              </a:rPr>
              <a:t>Must be automated and relatively hassle-free.</a:t>
            </a:r>
            <a:endParaRPr b="1" sz="2000">
              <a:solidFill>
                <a:srgbClr val="E84B36"/>
              </a:solidFill>
              <a:latin typeface="Arial"/>
              <a:ea typeface="Arial"/>
              <a:cs typeface="Arial"/>
              <a:sym typeface="Arial"/>
            </a:endParaRPr>
          </a:p>
        </p:txBody>
      </p:sp>
      <p:sp>
        <p:nvSpPr>
          <p:cNvPr id="170" name="Google Shape;170;p29"/>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71" name="Google Shape;171;p29"/>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72" name="Google Shape;172;p29"/>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73" name="Google Shape;173;p29"/>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174" name="Google Shape;174;p29"/>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Objective</a:t>
            </a:r>
            <a:endParaRPr b="0" i="0" sz="1800" u="none" cap="none" strike="noStrike">
              <a:solidFill>
                <a:schemeClr val="lt1"/>
              </a:solidFill>
              <a:latin typeface="Arial"/>
              <a:ea typeface="Arial"/>
              <a:cs typeface="Arial"/>
              <a:sym typeface="Arial"/>
            </a:endParaRPr>
          </a:p>
        </p:txBody>
      </p:sp>
      <p:pic>
        <p:nvPicPr>
          <p:cNvPr id="175" name="Google Shape;175;p29"/>
          <p:cNvPicPr preferRelativeResize="0"/>
          <p:nvPr/>
        </p:nvPicPr>
        <p:blipFill>
          <a:blip r:embed="rId4">
            <a:alphaModFix/>
          </a:blip>
          <a:stretch>
            <a:fillRect/>
          </a:stretch>
        </p:blipFill>
        <p:spPr>
          <a:xfrm>
            <a:off x="4949000" y="1349700"/>
            <a:ext cx="4099024" cy="2627749"/>
          </a:xfrm>
          <a:prstGeom prst="rect">
            <a:avLst/>
          </a:prstGeom>
          <a:noFill/>
          <a:ln>
            <a:noFill/>
          </a:ln>
        </p:spPr>
      </p:pic>
      <p:sp>
        <p:nvSpPr>
          <p:cNvPr id="176" name="Google Shape;176;p29"/>
          <p:cNvSpPr txBox="1"/>
          <p:nvPr/>
        </p:nvSpPr>
        <p:spPr>
          <a:xfrm>
            <a:off x="385375" y="4126425"/>
            <a:ext cx="8745900" cy="766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lang="en">
                <a:solidFill>
                  <a:schemeClr val="dk1"/>
                </a:solidFill>
                <a:latin typeface="Calibri"/>
                <a:ea typeface="Calibri"/>
                <a:cs typeface="Calibri"/>
                <a:sym typeface="Calibri"/>
              </a:rPr>
              <a:t>Figure 2: R. T. Corporation, “Li-ion battery and gauge introduction,” </a:t>
            </a:r>
            <a:r>
              <a:rPr i="1" lang="en">
                <a:solidFill>
                  <a:schemeClr val="dk1"/>
                </a:solidFill>
                <a:latin typeface="Calibri"/>
                <a:ea typeface="Calibri"/>
                <a:cs typeface="Calibri"/>
                <a:sym typeface="Calibri"/>
              </a:rPr>
              <a:t>Li-ion Battery and Gauge Introduction | Richtek Technology</a:t>
            </a:r>
            <a:r>
              <a:rPr lang="en">
                <a:solidFill>
                  <a:schemeClr val="dk1"/>
                </a:solidFill>
                <a:latin typeface="Calibri"/>
                <a:ea typeface="Calibri"/>
                <a:cs typeface="Calibri"/>
                <a:sym typeface="Calibri"/>
              </a:rPr>
              <a:t>, 2015. [Online]. Available: https://www.richtek.com/Design%20Support/Technical%20Document/AN024. [Accessed: 02-Dec-2021]. </a:t>
            </a:r>
            <a:endParaRPr/>
          </a:p>
        </p:txBody>
      </p:sp>
      <p:sp>
        <p:nvSpPr>
          <p:cNvPr id="177" name="Google Shape;177;p29"/>
          <p:cNvSpPr txBox="1"/>
          <p:nvPr/>
        </p:nvSpPr>
        <p:spPr>
          <a:xfrm>
            <a:off x="282606" y="4893286"/>
            <a:ext cx="48198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0"/>
          <p:cNvSpPr txBox="1"/>
          <p:nvPr>
            <p:ph idx="1" type="body"/>
          </p:nvPr>
        </p:nvSpPr>
        <p:spPr>
          <a:xfrm>
            <a:off x="282600" y="1610400"/>
            <a:ext cx="4870800" cy="1922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2000">
                <a:solidFill>
                  <a:srgbClr val="E84B36"/>
                </a:solidFill>
                <a:latin typeface="Arial"/>
                <a:ea typeface="Arial"/>
                <a:cs typeface="Arial"/>
                <a:sym typeface="Arial"/>
              </a:rPr>
              <a:t>The Automated Thermal Tester</a:t>
            </a:r>
            <a:endParaRPr b="1" sz="2000">
              <a:solidFill>
                <a:srgbClr val="E84B36"/>
              </a:solidFill>
              <a:latin typeface="Arial"/>
              <a:ea typeface="Arial"/>
              <a:cs typeface="Arial"/>
              <a:sym typeface="Arial"/>
            </a:endParaRPr>
          </a:p>
          <a:p>
            <a:pPr indent="-342900" lvl="0" marL="457200" rtl="0" algn="l">
              <a:lnSpc>
                <a:spcPct val="115000"/>
              </a:lnSpc>
              <a:spcBef>
                <a:spcPts val="0"/>
              </a:spcBef>
              <a:spcAft>
                <a:spcPts val="0"/>
              </a:spcAft>
              <a:buClr>
                <a:schemeClr val="dk1"/>
              </a:buClr>
              <a:buSzPts val="1800"/>
              <a:buChar char="●"/>
            </a:pPr>
            <a:r>
              <a:rPr lang="en" sz="1800">
                <a:latin typeface="Arial"/>
                <a:ea typeface="Arial"/>
                <a:cs typeface="Arial"/>
                <a:sym typeface="Arial"/>
              </a:rPr>
              <a:t>Tests cells under various current and thermal loads</a:t>
            </a:r>
            <a:endParaRPr sz="1800">
              <a:latin typeface="Arial"/>
              <a:ea typeface="Arial"/>
              <a:cs typeface="Arial"/>
              <a:sym typeface="Arial"/>
            </a:endParaRPr>
          </a:p>
          <a:p>
            <a:pPr indent="-342900" lvl="0" marL="457200" rtl="0" algn="l">
              <a:lnSpc>
                <a:spcPct val="115000"/>
              </a:lnSpc>
              <a:spcBef>
                <a:spcPts val="0"/>
              </a:spcBef>
              <a:spcAft>
                <a:spcPts val="0"/>
              </a:spcAft>
              <a:buClr>
                <a:schemeClr val="dk1"/>
              </a:buClr>
              <a:buSzPts val="1800"/>
              <a:buChar char="●"/>
            </a:pPr>
            <a:r>
              <a:rPr lang="en" sz="1800">
                <a:latin typeface="Arial"/>
                <a:ea typeface="Arial"/>
                <a:cs typeface="Arial"/>
                <a:sym typeface="Arial"/>
              </a:rPr>
              <a:t>Captures voltage and current data</a:t>
            </a:r>
            <a:endParaRPr sz="1800">
              <a:latin typeface="Arial"/>
              <a:ea typeface="Arial"/>
              <a:cs typeface="Arial"/>
              <a:sym typeface="Arial"/>
            </a:endParaRPr>
          </a:p>
          <a:p>
            <a:pPr indent="-342900" lvl="0" marL="457200" rtl="0" algn="l">
              <a:lnSpc>
                <a:spcPct val="115000"/>
              </a:lnSpc>
              <a:spcBef>
                <a:spcPts val="0"/>
              </a:spcBef>
              <a:spcAft>
                <a:spcPts val="0"/>
              </a:spcAft>
              <a:buClr>
                <a:schemeClr val="dk1"/>
              </a:buClr>
              <a:buSzPts val="1800"/>
              <a:buChar char="●"/>
            </a:pPr>
            <a:r>
              <a:rPr lang="en" sz="1800">
                <a:latin typeface="Arial"/>
                <a:ea typeface="Arial"/>
                <a:cs typeface="Arial"/>
                <a:sym typeface="Arial"/>
              </a:rPr>
              <a:t>Analyzes data for cell characterization</a:t>
            </a:r>
            <a:endParaRPr sz="1800">
              <a:latin typeface="Arial"/>
              <a:ea typeface="Arial"/>
              <a:cs typeface="Arial"/>
              <a:sym typeface="Arial"/>
            </a:endParaRPr>
          </a:p>
          <a:p>
            <a:pPr indent="0" lvl="0" marL="0" rtl="0" algn="l">
              <a:lnSpc>
                <a:spcPct val="115000"/>
              </a:lnSpc>
              <a:spcBef>
                <a:spcPts val="1200"/>
              </a:spcBef>
              <a:spcAft>
                <a:spcPts val="0"/>
              </a:spcAft>
              <a:buNone/>
            </a:pPr>
            <a:r>
              <a:t/>
            </a:r>
            <a:endParaRPr b="1" sz="2000">
              <a:solidFill>
                <a:srgbClr val="E84B36"/>
              </a:solidFill>
              <a:latin typeface="Arial"/>
              <a:ea typeface="Arial"/>
              <a:cs typeface="Arial"/>
              <a:sym typeface="Arial"/>
            </a:endParaRPr>
          </a:p>
        </p:txBody>
      </p:sp>
      <p:sp>
        <p:nvSpPr>
          <p:cNvPr id="183" name="Google Shape;183;p30"/>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84" name="Google Shape;184;p30"/>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85" name="Google Shape;185;p30"/>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86" name="Google Shape;186;p30"/>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187" name="Google Shape;187;p30"/>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Our Solution</a:t>
            </a:r>
            <a:endParaRPr b="0" i="0" sz="1800" u="none" cap="none" strike="noStrike">
              <a:solidFill>
                <a:schemeClr val="lt1"/>
              </a:solidFill>
              <a:latin typeface="Arial"/>
              <a:ea typeface="Arial"/>
              <a:cs typeface="Arial"/>
              <a:sym typeface="Arial"/>
            </a:endParaRPr>
          </a:p>
        </p:txBody>
      </p:sp>
      <p:pic>
        <p:nvPicPr>
          <p:cNvPr id="188" name="Google Shape;188;p30"/>
          <p:cNvPicPr preferRelativeResize="0"/>
          <p:nvPr/>
        </p:nvPicPr>
        <p:blipFill>
          <a:blip r:embed="rId4">
            <a:alphaModFix/>
          </a:blip>
          <a:stretch>
            <a:fillRect/>
          </a:stretch>
        </p:blipFill>
        <p:spPr>
          <a:xfrm>
            <a:off x="5153400" y="739500"/>
            <a:ext cx="3839724" cy="3820975"/>
          </a:xfrm>
          <a:prstGeom prst="rect">
            <a:avLst/>
          </a:prstGeom>
          <a:noFill/>
          <a:ln>
            <a:noFill/>
          </a:ln>
        </p:spPr>
      </p:pic>
      <p:sp>
        <p:nvSpPr>
          <p:cNvPr id="189" name="Google Shape;189;p30"/>
          <p:cNvSpPr txBox="1"/>
          <p:nvPr/>
        </p:nvSpPr>
        <p:spPr>
          <a:xfrm>
            <a:off x="282606" y="4893286"/>
            <a:ext cx="48198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1"/>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Clr>
                <a:schemeClr val="dk1"/>
              </a:buClr>
              <a:buSzPts val="1800"/>
              <a:buChar char="●"/>
            </a:pPr>
            <a:r>
              <a:rPr lang="en" sz="1800">
                <a:latin typeface="Arial"/>
                <a:ea typeface="Arial"/>
                <a:cs typeface="Arial"/>
                <a:sym typeface="Arial"/>
              </a:rPr>
              <a:t>The device will perform the three necessary tests to accurately characterize a lithium-ion cell's capacity, charge/discharge curve, and RC polarization characteristics which provide a great deal of insight into battery performance.</a:t>
            </a:r>
            <a:br>
              <a:rPr lang="en" sz="1800">
                <a:latin typeface="Arial"/>
                <a:ea typeface="Arial"/>
                <a:cs typeface="Arial"/>
                <a:sym typeface="Arial"/>
              </a:rPr>
            </a:br>
            <a:endParaRPr sz="1800">
              <a:latin typeface="Arial"/>
              <a:ea typeface="Arial"/>
              <a:cs typeface="Arial"/>
              <a:sym typeface="Arial"/>
            </a:endParaRPr>
          </a:p>
          <a:p>
            <a:pPr indent="-342900" lvl="0" marL="457200" rtl="0" algn="l">
              <a:lnSpc>
                <a:spcPct val="115000"/>
              </a:lnSpc>
              <a:spcBef>
                <a:spcPts val="0"/>
              </a:spcBef>
              <a:spcAft>
                <a:spcPts val="0"/>
              </a:spcAft>
              <a:buClr>
                <a:schemeClr val="dk1"/>
              </a:buClr>
              <a:buSzPts val="1800"/>
              <a:buChar char="●"/>
            </a:pPr>
            <a:r>
              <a:rPr lang="en" sz="1800">
                <a:latin typeface="Arial"/>
                <a:ea typeface="Arial"/>
                <a:cs typeface="Arial"/>
                <a:sym typeface="Arial"/>
              </a:rPr>
              <a:t>The user interface will receive results from tests of specific cells and use those results to display the current battery characteristics as well as the cell's performance over time.</a:t>
            </a:r>
            <a:br>
              <a:rPr lang="en" sz="1800">
                <a:latin typeface="Arial"/>
                <a:ea typeface="Arial"/>
                <a:cs typeface="Arial"/>
                <a:sym typeface="Arial"/>
              </a:rPr>
            </a:br>
            <a:endParaRPr sz="1800">
              <a:latin typeface="Arial"/>
              <a:ea typeface="Arial"/>
              <a:cs typeface="Arial"/>
              <a:sym typeface="Arial"/>
            </a:endParaRPr>
          </a:p>
          <a:p>
            <a:pPr indent="-342900" lvl="0" marL="457200" rtl="0" algn="l">
              <a:lnSpc>
                <a:spcPct val="115000"/>
              </a:lnSpc>
              <a:spcBef>
                <a:spcPts val="0"/>
              </a:spcBef>
              <a:spcAft>
                <a:spcPts val="0"/>
              </a:spcAft>
              <a:buClr>
                <a:schemeClr val="dk1"/>
              </a:buClr>
              <a:buSzPts val="1800"/>
              <a:buChar char="●"/>
            </a:pPr>
            <a:r>
              <a:rPr lang="en" sz="1800">
                <a:latin typeface="Arial"/>
                <a:ea typeface="Arial"/>
                <a:cs typeface="Arial"/>
                <a:sym typeface="Arial"/>
              </a:rPr>
              <a:t>The device will control a thermal unit that will to maintain a constant temperature from 15°C-35°C to within ±5°C throughout any given test allowing for characterization of the cell over a range of thermal conditions.</a:t>
            </a:r>
            <a:endParaRPr sz="18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t/>
            </a:r>
            <a:endParaRPr sz="1800">
              <a:latin typeface="Arial"/>
              <a:ea typeface="Arial"/>
              <a:cs typeface="Arial"/>
              <a:sym typeface="Arial"/>
            </a:endParaRPr>
          </a:p>
        </p:txBody>
      </p:sp>
      <p:sp>
        <p:nvSpPr>
          <p:cNvPr id="195" name="Google Shape;195;p31"/>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196" name="Google Shape;196;p31"/>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197" name="Google Shape;197;p31"/>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198" name="Google Shape;198;p31"/>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199" name="Google Shape;199;p31"/>
          <p:cNvSpPr txBox="1"/>
          <p:nvPr/>
        </p:nvSpPr>
        <p:spPr>
          <a:xfrm>
            <a:off x="282608" y="153038"/>
            <a:ext cx="8182500" cy="6234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High Level Requirements</a:t>
            </a:r>
            <a:endParaRPr sz="1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200" name="Google Shape;200;p31"/>
          <p:cNvSpPr txBox="1"/>
          <p:nvPr/>
        </p:nvSpPr>
        <p:spPr>
          <a:xfrm>
            <a:off x="282606" y="4893286"/>
            <a:ext cx="4819800" cy="177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2"/>
          <p:cNvSpPr txBox="1"/>
          <p:nvPr>
            <p:ph idx="1" type="body"/>
          </p:nvPr>
        </p:nvSpPr>
        <p:spPr>
          <a:xfrm>
            <a:off x="282607" y="1000709"/>
            <a:ext cx="8383200" cy="3615900"/>
          </a:xfrm>
          <a:prstGeom prst="rect">
            <a:avLst/>
          </a:prstGeom>
          <a:noFill/>
          <a:ln>
            <a:noFill/>
          </a:ln>
        </p:spPr>
        <p:txBody>
          <a:bodyPr anchorCtr="0" anchor="t" bIns="34275" lIns="68575" spcFirstLastPara="1" rIns="68575" wrap="square" tIns="34275">
            <a:noAutofit/>
          </a:bodyPr>
          <a:lstStyle/>
          <a:p>
            <a:pPr indent="0" lvl="0" marL="457200" rtl="0" algn="l">
              <a:lnSpc>
                <a:spcPct val="115000"/>
              </a:lnSpc>
              <a:spcBef>
                <a:spcPts val="0"/>
              </a:spcBef>
              <a:spcAft>
                <a:spcPts val="0"/>
              </a:spcAft>
              <a:buNone/>
            </a:pPr>
            <a:r>
              <a:t/>
            </a:r>
            <a:endParaRPr b="1" sz="2000">
              <a:solidFill>
                <a:srgbClr val="E84B36"/>
              </a:solidFill>
              <a:latin typeface="Arial"/>
              <a:ea typeface="Arial"/>
              <a:cs typeface="Arial"/>
              <a:sym typeface="Arial"/>
            </a:endParaRPr>
          </a:p>
        </p:txBody>
      </p:sp>
      <p:sp>
        <p:nvSpPr>
          <p:cNvPr id="206" name="Google Shape;206;p32"/>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07" name="Google Shape;207;p32"/>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208" name="Google Shape;208;p32"/>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09" name="Google Shape;209;p32"/>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10" name="Google Shape;210;p32"/>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211" name="Google Shape;211;p32"/>
          <p:cNvSpPr txBox="1"/>
          <p:nvPr/>
        </p:nvSpPr>
        <p:spPr>
          <a:xfrm>
            <a:off x="282608" y="153038"/>
            <a:ext cx="81825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lt1"/>
                </a:solidFill>
              </a:rPr>
              <a:t>Block Diagram</a:t>
            </a:r>
            <a:endParaRPr sz="1800">
              <a:solidFill>
                <a:schemeClr val="lt1"/>
              </a:solidFill>
            </a:endParaRPr>
          </a:p>
        </p:txBody>
      </p:sp>
      <p:pic>
        <p:nvPicPr>
          <p:cNvPr id="212" name="Google Shape;212;p32"/>
          <p:cNvPicPr preferRelativeResize="0"/>
          <p:nvPr/>
        </p:nvPicPr>
        <p:blipFill>
          <a:blip r:embed="rId4">
            <a:alphaModFix/>
          </a:blip>
          <a:stretch>
            <a:fillRect/>
          </a:stretch>
        </p:blipFill>
        <p:spPr>
          <a:xfrm>
            <a:off x="1164975" y="825378"/>
            <a:ext cx="6814050" cy="3828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18" name="Google Shape;218;p33"/>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219" name="Google Shape;219;p33"/>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20" name="Google Shape;220;p33"/>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21" name="Google Shape;221;p33"/>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222" name="Google Shape;222;p33"/>
          <p:cNvSpPr txBox="1"/>
          <p:nvPr/>
        </p:nvSpPr>
        <p:spPr>
          <a:xfrm>
            <a:off x="282608" y="153038"/>
            <a:ext cx="8182500" cy="1054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Power Electronics - Discharging Circuit</a:t>
            </a:r>
            <a:endParaRPr sz="1800">
              <a:solidFill>
                <a:schemeClr val="lt1"/>
              </a:solidFill>
            </a:endParaRPr>
          </a:p>
          <a:p>
            <a:pPr indent="0" lvl="0" marL="0" rtl="0" algn="l">
              <a:spcBef>
                <a:spcPts val="0"/>
              </a:spcBef>
              <a:spcAft>
                <a:spcPts val="0"/>
              </a:spcAft>
              <a:buClr>
                <a:schemeClr val="dk1"/>
              </a:buClr>
              <a:buSzPts val="1100"/>
              <a:buFont typeface="Arial"/>
              <a:buNone/>
            </a:pPr>
            <a:r>
              <a:t/>
            </a:r>
            <a:endParaRPr b="1" sz="2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graphicFrame>
        <p:nvGraphicFramePr>
          <p:cNvPr id="223" name="Google Shape;223;p33"/>
          <p:cNvGraphicFramePr/>
          <p:nvPr/>
        </p:nvGraphicFramePr>
        <p:xfrm>
          <a:off x="952500" y="944300"/>
          <a:ext cx="3000000" cy="3000000"/>
        </p:xfrm>
        <a:graphic>
          <a:graphicData uri="http://schemas.openxmlformats.org/drawingml/2006/table">
            <a:tbl>
              <a:tblPr>
                <a:noFill/>
                <a:tableStyleId>{691FCD7F-CAAE-4018-99DC-56DC775C4E87}</a:tableStyleId>
              </a:tblPr>
              <a:tblGrid>
                <a:gridCol w="3619500"/>
                <a:gridCol w="3619500"/>
              </a:tblGrid>
              <a:tr h="381000">
                <a:tc>
                  <a:txBody>
                    <a:bodyPr/>
                    <a:lstStyle/>
                    <a:p>
                      <a:pPr indent="0" lvl="0" marL="0" rtl="0" algn="ctr">
                        <a:lnSpc>
                          <a:spcPct val="115000"/>
                        </a:lnSpc>
                        <a:spcBef>
                          <a:spcPts val="0"/>
                        </a:spcBef>
                        <a:spcAft>
                          <a:spcPts val="1200"/>
                        </a:spcAft>
                        <a:buNone/>
                      </a:pPr>
                      <a:r>
                        <a:rPr b="1" lang="en" sz="1800">
                          <a:solidFill>
                            <a:schemeClr val="dk1"/>
                          </a:solidFill>
                        </a:rPr>
                        <a:t>Requirements</a:t>
                      </a:r>
                      <a:endParaRPr b="1" sz="1800">
                        <a:solidFill>
                          <a:schemeClr val="dk1"/>
                        </a:solidFill>
                      </a:endParaRPr>
                    </a:p>
                  </a:txBody>
                  <a:tcPr marT="91425" marB="91425" marR="91425" marL="91425"/>
                </a:tc>
                <a:tc>
                  <a:txBody>
                    <a:bodyPr/>
                    <a:lstStyle/>
                    <a:p>
                      <a:pPr indent="0" lvl="0" marL="457200" rtl="0" algn="ctr">
                        <a:lnSpc>
                          <a:spcPct val="115000"/>
                        </a:lnSpc>
                        <a:spcBef>
                          <a:spcPts val="0"/>
                        </a:spcBef>
                        <a:spcAft>
                          <a:spcPts val="1200"/>
                        </a:spcAft>
                        <a:buClr>
                          <a:schemeClr val="dk1"/>
                        </a:buClr>
                        <a:buSzPts val="1100"/>
                        <a:buFont typeface="Arial"/>
                        <a:buNone/>
                      </a:pPr>
                      <a:r>
                        <a:rPr b="1" lang="en" sz="1800">
                          <a:solidFill>
                            <a:schemeClr val="dk1"/>
                          </a:solidFill>
                        </a:rPr>
                        <a:t>Verification</a:t>
                      </a:r>
                      <a:endParaRPr/>
                    </a:p>
                  </a:txBody>
                  <a:tcPr marT="91425" marB="91425" marR="91425" marL="91425"/>
                </a:tc>
              </a:tr>
              <a:tr h="381000">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1.  Isolate the battery and avoid any inrushes of current to the board or power supply.</a:t>
                      </a:r>
                      <a:endParaRPr sz="18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sz="1800">
                          <a:solidFill>
                            <a:schemeClr val="dk1"/>
                          </a:solidFill>
                        </a:rPr>
                        <a:t>2. Successfully control current out of the battery to within ±50 mA.</a:t>
                      </a: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1.  Perform exhaustive startup conditions and measure current on oscilloscope over time.</a:t>
                      </a:r>
                      <a:endParaRPr sz="1800">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 sz="1800">
                          <a:solidFill>
                            <a:schemeClr val="dk1"/>
                          </a:solidFill>
                        </a:rPr>
                        <a:t>2.  Demand  constant  current  at  0A  to  5A  in 1A  increments  from  the  battery  and  use an oscilloscope to measure current at each step,  compare results with expected value.</a:t>
                      </a:r>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4"/>
          <p:cNvSpPr/>
          <p:nvPr/>
        </p:nvSpPr>
        <p:spPr>
          <a:xfrm flipH="1" rot="10800000">
            <a:off x="0" y="4827900"/>
            <a:ext cx="9144000" cy="315600"/>
          </a:xfrm>
          <a:prstGeom prst="rect">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sp>
        <p:nvSpPr>
          <p:cNvPr id="229" name="Google Shape;229;p34"/>
          <p:cNvSpPr txBox="1"/>
          <p:nvPr/>
        </p:nvSpPr>
        <p:spPr>
          <a:xfrm>
            <a:off x="282605" y="4893286"/>
            <a:ext cx="5993700" cy="177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700"/>
              <a:buFont typeface="Arial"/>
              <a:buNone/>
            </a:pPr>
            <a:r>
              <a:rPr lang="en" sz="700">
                <a:solidFill>
                  <a:schemeClr val="lt1"/>
                </a:solidFill>
              </a:rPr>
              <a:t>ECE 445: Senior Design Laboratory</a:t>
            </a:r>
            <a:endParaRPr b="0" i="0" sz="1100" u="none" cap="none" strike="noStrike">
              <a:solidFill>
                <a:srgbClr val="000000"/>
              </a:solidFill>
              <a:latin typeface="Arial"/>
              <a:ea typeface="Arial"/>
              <a:cs typeface="Arial"/>
              <a:sym typeface="Arial"/>
            </a:endParaRPr>
          </a:p>
        </p:txBody>
      </p:sp>
      <p:sp>
        <p:nvSpPr>
          <p:cNvPr id="230" name="Google Shape;230;p34"/>
          <p:cNvSpPr txBox="1"/>
          <p:nvPr/>
        </p:nvSpPr>
        <p:spPr>
          <a:xfrm>
            <a:off x="7001698" y="4893286"/>
            <a:ext cx="1855200" cy="1770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700"/>
              <a:buFont typeface="Arial"/>
              <a:buNone/>
            </a:pPr>
            <a:r>
              <a:rPr b="0" i="0" lang="en" sz="700" u="none" cap="none" strike="noStrike">
                <a:solidFill>
                  <a:schemeClr val="lt1"/>
                </a:solidFill>
                <a:latin typeface="Arial"/>
                <a:ea typeface="Arial"/>
                <a:cs typeface="Arial"/>
                <a:sym typeface="Arial"/>
              </a:rPr>
              <a:t>GRAINGER ENGINEERING</a:t>
            </a:r>
            <a:endParaRPr b="0" i="0" sz="1100" u="none" cap="none" strike="noStrike">
              <a:solidFill>
                <a:srgbClr val="000000"/>
              </a:solidFill>
              <a:latin typeface="Arial"/>
              <a:ea typeface="Arial"/>
              <a:cs typeface="Arial"/>
              <a:sym typeface="Arial"/>
            </a:endParaRPr>
          </a:p>
        </p:txBody>
      </p:sp>
      <p:sp>
        <p:nvSpPr>
          <p:cNvPr id="231" name="Google Shape;231;p34"/>
          <p:cNvSpPr/>
          <p:nvPr/>
        </p:nvSpPr>
        <p:spPr>
          <a:xfrm flipH="1" rot="10800000">
            <a:off x="0" y="165"/>
            <a:ext cx="9144000" cy="651000"/>
          </a:xfrm>
          <a:prstGeom prst="rect">
            <a:avLst/>
          </a:prstGeom>
          <a:solidFill>
            <a:srgbClr val="13294B"/>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13294B"/>
              </a:solidFill>
              <a:latin typeface="Calibri"/>
              <a:ea typeface="Calibri"/>
              <a:cs typeface="Calibri"/>
              <a:sym typeface="Calibri"/>
            </a:endParaRPr>
          </a:p>
        </p:txBody>
      </p:sp>
      <p:pic>
        <p:nvPicPr>
          <p:cNvPr descr="A close up of a logo&#10;&#10;Description automatically generated" id="232" name="Google Shape;232;p34"/>
          <p:cNvPicPr preferRelativeResize="0"/>
          <p:nvPr/>
        </p:nvPicPr>
        <p:blipFill rotWithShape="1">
          <a:blip r:embed="rId3">
            <a:alphaModFix/>
          </a:blip>
          <a:srcRect b="0" l="0" r="0" t="0"/>
          <a:stretch/>
        </p:blipFill>
        <p:spPr>
          <a:xfrm>
            <a:off x="8665658" y="171010"/>
            <a:ext cx="208430" cy="301066"/>
          </a:xfrm>
          <a:prstGeom prst="rect">
            <a:avLst/>
          </a:prstGeom>
          <a:noFill/>
          <a:ln>
            <a:noFill/>
          </a:ln>
        </p:spPr>
      </p:pic>
      <p:sp>
        <p:nvSpPr>
          <p:cNvPr id="233" name="Google Shape;233;p34"/>
          <p:cNvSpPr txBox="1"/>
          <p:nvPr/>
        </p:nvSpPr>
        <p:spPr>
          <a:xfrm>
            <a:off x="282608" y="153038"/>
            <a:ext cx="8182500" cy="10542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1100"/>
              <a:buFont typeface="Arial"/>
              <a:buNone/>
            </a:pPr>
            <a:r>
              <a:rPr lang="en" sz="1800">
                <a:solidFill>
                  <a:schemeClr val="lt1"/>
                </a:solidFill>
              </a:rPr>
              <a:t>Power Electronics - Discharging Circuit</a:t>
            </a:r>
            <a:endParaRPr sz="1800">
              <a:solidFill>
                <a:schemeClr val="lt1"/>
              </a:solidFill>
            </a:endParaRPr>
          </a:p>
          <a:p>
            <a:pPr indent="0" lvl="0" marL="0" rtl="0" algn="l">
              <a:spcBef>
                <a:spcPts val="0"/>
              </a:spcBef>
              <a:spcAft>
                <a:spcPts val="0"/>
              </a:spcAft>
              <a:buClr>
                <a:schemeClr val="dk1"/>
              </a:buClr>
              <a:buSzPts val="1100"/>
              <a:buFont typeface="Arial"/>
              <a:buNone/>
            </a:pPr>
            <a:r>
              <a:t/>
            </a:r>
            <a:endParaRPr b="1" sz="2800">
              <a:solidFill>
                <a:schemeClr val="lt1"/>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lt1"/>
              </a:solidFill>
            </a:endParaRPr>
          </a:p>
        </p:txBody>
      </p:sp>
      <p:sp>
        <p:nvSpPr>
          <p:cNvPr id="234" name="Google Shape;234;p34"/>
          <p:cNvSpPr txBox="1"/>
          <p:nvPr>
            <p:ph idx="1" type="body"/>
          </p:nvPr>
        </p:nvSpPr>
        <p:spPr>
          <a:xfrm>
            <a:off x="282600" y="1064025"/>
            <a:ext cx="5145300" cy="3416400"/>
          </a:xfrm>
          <a:prstGeom prst="rect">
            <a:avLst/>
          </a:prstGeom>
        </p:spPr>
        <p:txBody>
          <a:bodyPr anchorCtr="0" anchor="t" bIns="34275" lIns="68575" spcFirstLastPara="1" rIns="68575" wrap="square" tIns="34275">
            <a:normAutofit/>
          </a:bodyPr>
          <a:lstStyle/>
          <a:p>
            <a:pPr indent="-298450" lvl="0" marL="457200" marR="0" rtl="0" algn="l">
              <a:lnSpc>
                <a:spcPct val="115000"/>
              </a:lnSpc>
              <a:spcBef>
                <a:spcPts val="0"/>
              </a:spcBef>
              <a:spcAft>
                <a:spcPts val="0"/>
              </a:spcAft>
              <a:buClr>
                <a:schemeClr val="dk1"/>
              </a:buClr>
              <a:buSzPts val="1100"/>
              <a:buChar char="●"/>
            </a:pPr>
            <a:r>
              <a:rPr lang="en" sz="1800">
                <a:solidFill>
                  <a:schemeClr val="dk1"/>
                </a:solidFill>
                <a:latin typeface="Arial"/>
                <a:ea typeface="Arial"/>
                <a:cs typeface="Arial"/>
                <a:sym typeface="Arial"/>
              </a:rPr>
              <a:t>Voltage Controlled Current Source</a:t>
            </a:r>
            <a:endParaRPr sz="1800">
              <a:solidFill>
                <a:schemeClr val="dk1"/>
              </a:solidFill>
              <a:latin typeface="Arial"/>
              <a:ea typeface="Arial"/>
              <a:cs typeface="Arial"/>
              <a:sym typeface="Arial"/>
            </a:endParaRPr>
          </a:p>
          <a:p>
            <a:pPr indent="0" lvl="0" marL="457200" marR="0" rtl="0" algn="l">
              <a:lnSpc>
                <a:spcPct val="115000"/>
              </a:lnSpc>
              <a:spcBef>
                <a:spcPts val="1200"/>
              </a:spcBef>
              <a:spcAft>
                <a:spcPts val="0"/>
              </a:spcAft>
              <a:buNone/>
            </a:pPr>
            <a:br>
              <a:rPr lang="en" sz="1800">
                <a:latin typeface="Arial"/>
                <a:ea typeface="Arial"/>
                <a:cs typeface="Arial"/>
                <a:sym typeface="Arial"/>
              </a:rPr>
            </a:br>
            <a:endParaRPr sz="1800">
              <a:solidFill>
                <a:schemeClr val="dk1"/>
              </a:solidFill>
              <a:latin typeface="Arial"/>
              <a:ea typeface="Arial"/>
              <a:cs typeface="Arial"/>
              <a:sym typeface="Arial"/>
            </a:endParaRPr>
          </a:p>
          <a:p>
            <a:pPr indent="-298450" lvl="0" marL="457200" marR="0" rtl="0" algn="l">
              <a:lnSpc>
                <a:spcPct val="115000"/>
              </a:lnSpc>
              <a:spcBef>
                <a:spcPts val="1200"/>
              </a:spcBef>
              <a:spcAft>
                <a:spcPts val="0"/>
              </a:spcAft>
              <a:buClr>
                <a:schemeClr val="dk1"/>
              </a:buClr>
              <a:buSzPts val="1100"/>
              <a:buChar char="●"/>
            </a:pPr>
            <a:r>
              <a:rPr lang="en" sz="1800">
                <a:solidFill>
                  <a:schemeClr val="dk1"/>
                </a:solidFill>
                <a:latin typeface="Arial"/>
                <a:ea typeface="Arial"/>
                <a:cs typeface="Arial"/>
                <a:sym typeface="Arial"/>
              </a:rPr>
              <a:t>MOSFET toggled resistances to </a:t>
            </a:r>
            <a:br>
              <a:rPr lang="en" sz="1800">
                <a:solidFill>
                  <a:schemeClr val="dk1"/>
                </a:solidFill>
                <a:latin typeface="Arial"/>
                <a:ea typeface="Arial"/>
                <a:cs typeface="Arial"/>
                <a:sym typeface="Arial"/>
              </a:rPr>
            </a:br>
            <a:r>
              <a:rPr lang="en" sz="1800">
                <a:solidFill>
                  <a:schemeClr val="dk1"/>
                </a:solidFill>
                <a:latin typeface="Arial"/>
                <a:ea typeface="Arial"/>
                <a:cs typeface="Arial"/>
                <a:sym typeface="Arial"/>
              </a:rPr>
              <a:t>operate at a wide variety of currents</a:t>
            </a:r>
            <a:br>
              <a:rPr lang="en"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Char char="●"/>
            </a:pPr>
            <a:r>
              <a:rPr lang="en" sz="1800">
                <a:solidFill>
                  <a:schemeClr val="dk1"/>
                </a:solidFill>
                <a:latin typeface="Arial"/>
                <a:ea typeface="Arial"/>
                <a:cs typeface="Arial"/>
                <a:sym typeface="Arial"/>
              </a:rPr>
              <a:t>Relay for battery isolation and safety</a:t>
            </a:r>
            <a:endParaRPr sz="1800">
              <a:latin typeface="Arial"/>
              <a:ea typeface="Arial"/>
              <a:cs typeface="Arial"/>
              <a:sym typeface="Arial"/>
            </a:endParaRPr>
          </a:p>
          <a:p>
            <a:pPr indent="0" lvl="0" marL="0" rtl="0" algn="l">
              <a:spcBef>
                <a:spcPts val="1200"/>
              </a:spcBef>
              <a:spcAft>
                <a:spcPts val="0"/>
              </a:spcAft>
              <a:buNone/>
            </a:pPr>
            <a:r>
              <a:t/>
            </a:r>
            <a:endParaRPr sz="1800">
              <a:latin typeface="Arial"/>
              <a:ea typeface="Arial"/>
              <a:cs typeface="Arial"/>
              <a:sym typeface="Arial"/>
            </a:endParaRPr>
          </a:p>
        </p:txBody>
      </p:sp>
      <p:pic>
        <p:nvPicPr>
          <p:cNvPr descr="{&quot;backgroundColorModified&quot;:false,&quot;code&quot;:&quot;$$I_{\\text{discharge}}\\,=\\,\\left(\\frac{V_{\\text{in}}-V_{\\text{base}}}{R_{\\text{eq}}}\\right)\\beta$$&quot;,&quot;aid&quot;:null,&quot;backgroundColor&quot;:&quot;#FFFFFF&quot;,&quot;type&quot;:&quot;$$&quot;,&quot;id&quot;:&quot;1&quot;,&quot;font&quot;:{&quot;family&quot;:&quot;Arial&quot;,&quot;color&quot;:&quot;#595959&quot;,&quot;size&quot;:14},&quot;ts&quot;:1638410484433,&quot;cs&quot;:&quot;1ryojyqdcMDnYqG+627d7Q==&quot;,&quot;size&quot;:{&quot;width&quot;:260.6,&quot;height&quot;:53.19999999999999}}" id="235" name="Google Shape;235;p34"/>
          <p:cNvPicPr preferRelativeResize="0"/>
          <p:nvPr/>
        </p:nvPicPr>
        <p:blipFill>
          <a:blip r:embed="rId4">
            <a:alphaModFix/>
          </a:blip>
          <a:stretch>
            <a:fillRect/>
          </a:stretch>
        </p:blipFill>
        <p:spPr>
          <a:xfrm>
            <a:off x="849713" y="1503114"/>
            <a:ext cx="2482215" cy="506730"/>
          </a:xfrm>
          <a:prstGeom prst="rect">
            <a:avLst/>
          </a:prstGeom>
          <a:noFill/>
          <a:ln>
            <a:noFill/>
          </a:ln>
        </p:spPr>
      </p:pic>
      <p:pic>
        <p:nvPicPr>
          <p:cNvPr id="236" name="Google Shape;236;p34"/>
          <p:cNvPicPr preferRelativeResize="0"/>
          <p:nvPr/>
        </p:nvPicPr>
        <p:blipFill>
          <a:blip r:embed="rId5">
            <a:alphaModFix/>
          </a:blip>
          <a:stretch>
            <a:fillRect/>
          </a:stretch>
        </p:blipFill>
        <p:spPr>
          <a:xfrm>
            <a:off x="4809725" y="1425525"/>
            <a:ext cx="4267200" cy="22924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