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6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y="5143500" cx="9144000"/>
  <p:notesSz cx="6858000" cy="9144000"/>
  <p:embeddedFontLst>
    <p:embeddedFont>
      <p:font typeface="Arial Narrow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1906">
          <p15:clr>
            <a:srgbClr val="A4A3A4"/>
          </p15:clr>
        </p15:guide>
        <p15:guide id="2" pos="190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1906" orient="horz"/>
        <p:guide pos="1906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ArialNarrow-bold.fntdata"/><Relationship Id="rId50" Type="http://schemas.openxmlformats.org/officeDocument/2006/relationships/font" Target="fonts/ArialNarrow-regular.fntdata"/><Relationship Id="rId53" Type="http://schemas.openxmlformats.org/officeDocument/2006/relationships/font" Target="fonts/ArialNarrow-boldItalic.fntdata"/><Relationship Id="rId52" Type="http://schemas.openxmlformats.org/officeDocument/2006/relationships/font" Target="fonts/ArialNarrow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0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429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163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ECE_handoutmaster.eps" id="7" name="Google Shape;7;n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87" y="8450729"/>
            <a:ext cx="6858000" cy="7059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n"/>
          <p:cNvSpPr txBox="1"/>
          <p:nvPr>
            <p:ph idx="12" type="sldNum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a3f150aad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4a3f150aad_1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8b165ce81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48b165ce81_2_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8b165ce8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48b165ce81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8b165ce81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48b165ce81_2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8b165ce81_2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48b165ce81_2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8b165ce81_2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8b165ce81_2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48b165ce81_2_62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8b165ce81_2_1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8b165ce81_2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48b165ce81_2_182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8b165ce81_2_2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8b165ce81_2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48b165ce81_2_219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8b165ce81_3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8b165ce81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48b165ce81_3_5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8b165ce81_3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8b165ce81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48b165ce81_3_1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8b165ce81_3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48b165ce81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48b165ce81_3_18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8b165ce81_3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8b165ce81_3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48b165ce81_3_24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8b165ce81_3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8b165ce81_3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48b165ce81_3_3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48b165ce81_6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48b165ce81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48b165ce81_6_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8b165ce81_6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48b165ce81_6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48b165ce81_6_7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48b165ce81_6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48b165ce81_6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48b165ce81_6_14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48b165ce81_6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48b165ce81_6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48b165ce81_6_2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a4bad124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4a4bad12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4a4bad1241_0_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8b165ce81_7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8b165ce81_7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48b165ce81_7_3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8b165ce81_7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8b165ce81_7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48b165ce81_7_23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Slide w/ Text">
  <p:cSld name="Cover Slide w/ 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idx="1" type="body"/>
          </p:nvPr>
        </p:nvSpPr>
        <p:spPr>
          <a:xfrm>
            <a:off x="404092" y="409715"/>
            <a:ext cx="84285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3900"/>
              <a:buFont typeface="Arial"/>
              <a:buNone/>
              <a:defRPr b="1" i="0" sz="39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2" type="body"/>
          </p:nvPr>
        </p:nvSpPr>
        <p:spPr>
          <a:xfrm>
            <a:off x="404092" y="1039018"/>
            <a:ext cx="84285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rgbClr val="E84A2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3" type="body"/>
          </p:nvPr>
        </p:nvSpPr>
        <p:spPr>
          <a:xfrm>
            <a:off x="404092" y="1231428"/>
            <a:ext cx="84285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rgbClr val="E84A27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ullets">
  <p:cSld name="Title and Bulle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" type="body"/>
          </p:nvPr>
        </p:nvSpPr>
        <p:spPr>
          <a:xfrm>
            <a:off x="404090" y="1080807"/>
            <a:ext cx="8405100" cy="3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41275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13294B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3294B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3900"/>
              <a:buFont typeface="Arial"/>
              <a:buNone/>
              <a:defRPr b="1" i="0" sz="39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975" lIns="73950" spcFirstLastPara="1" rIns="73950" wrap="square" tIns="369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1875865"/>
            <a:ext cx="9144000" cy="1349100"/>
          </a:xfrm>
          <a:prstGeom prst="rect">
            <a:avLst/>
          </a:prstGeom>
          <a:solidFill>
            <a:srgbClr val="13294B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04090" y="1970712"/>
            <a:ext cx="83589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  <a:defRPr b="1" i="0" sz="39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04090" y="2536634"/>
            <a:ext cx="83589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  <a:defRPr b="0" i="1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975" lIns="73950" spcFirstLastPara="1" rIns="73950" wrap="square" tIns="369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>
  <p:cSld name="Title and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3900"/>
              <a:buFont typeface="Arial"/>
              <a:buNone/>
              <a:defRPr b="1" i="0" sz="39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04090" y="1077628"/>
            <a:ext cx="8358900" cy="3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975" lIns="73950" spcFirstLastPara="1" rIns="73950" wrap="square" tIns="36975">
            <a:noAutofit/>
          </a:bodyPr>
          <a:lstStyle>
            <a:lvl1pPr indent="0" lvl="0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Text and Media">
  <p:cSld name="Title with Text and Media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body"/>
          </p:nvPr>
        </p:nvSpPr>
        <p:spPr>
          <a:xfrm>
            <a:off x="6038273" y="1064181"/>
            <a:ext cx="2693100" cy="3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ctr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1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404091" y="1077628"/>
            <a:ext cx="5414700" cy="3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3900"/>
              <a:buFont typeface="Arial"/>
              <a:buNone/>
              <a:defRPr b="1" i="0" sz="39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975" lIns="73950" spcFirstLastPara="1" rIns="73950" wrap="square" tIns="36975">
            <a:noAutofit/>
          </a:bodyPr>
          <a:lstStyle>
            <a:lvl1pPr indent="0" lvl="0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de-by-side Text">
  <p:cSld name="Side-by-side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idx="1" type="body"/>
          </p:nvPr>
        </p:nvSpPr>
        <p:spPr>
          <a:xfrm>
            <a:off x="404092" y="1077628"/>
            <a:ext cx="4066500" cy="3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4608947" y="1077628"/>
            <a:ext cx="4066500" cy="3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3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3900"/>
              <a:buFont typeface="Arial"/>
              <a:buNone/>
              <a:defRPr b="1" i="0" sz="39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975" lIns="73950" spcFirstLastPara="1" rIns="73950" wrap="square" tIns="36975">
            <a:noAutofit/>
          </a:bodyPr>
          <a:lstStyle>
            <a:lvl1pPr indent="0" lvl="0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Media">
  <p:cSld name="Title and Media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" type="body"/>
          </p:nvPr>
        </p:nvSpPr>
        <p:spPr>
          <a:xfrm>
            <a:off x="404091" y="1064181"/>
            <a:ext cx="8327400" cy="3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1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142958"/>
              </a:buClr>
              <a:buSzPts val="3900"/>
              <a:buFont typeface="Arial"/>
              <a:buNone/>
              <a:defRPr b="1" i="0" sz="3900" u="none" cap="none" strike="noStrik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975" lIns="73950" spcFirstLastPara="1" rIns="73950" wrap="square" tIns="36975">
            <a:noAutofit/>
          </a:bodyPr>
          <a:lstStyle>
            <a:lvl1pPr indent="0" lvl="0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975" lIns="73950" spcFirstLastPara="1" rIns="73950" wrap="square" tIns="36975">
            <a:noAutofit/>
          </a:bodyPr>
          <a:lstStyle>
            <a:lvl1pPr indent="0" lvl="0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2.jpg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1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3382475"/>
            <a:ext cx="9144000" cy="1769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8700" y="3730299"/>
            <a:ext cx="9135300" cy="1421700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196"/>
          <a:stretch/>
        </p:blipFill>
        <p:spPr>
          <a:xfrm>
            <a:off x="-2602" y="2177600"/>
            <a:ext cx="2301949" cy="11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9353" y="2176616"/>
            <a:ext cx="2301948" cy="1175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0322" y="2176616"/>
            <a:ext cx="2301948" cy="1175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2050" y="2177950"/>
            <a:ext cx="2301949" cy="11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0441" y="4227953"/>
            <a:ext cx="2781136" cy="64231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4710567"/>
            <a:ext cx="9144000" cy="432900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1">
            <a:alphaModFix/>
          </a:blip>
          <a:srcRect b="75362" l="0" r="0" t="0"/>
          <a:stretch/>
        </p:blipFill>
        <p:spPr>
          <a:xfrm>
            <a:off x="-1" y="4645966"/>
            <a:ext cx="9144000" cy="16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4240" y="4871529"/>
            <a:ext cx="1119281" cy="11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3">
            <a:alphaModFix/>
          </a:blip>
          <a:srcRect b="63560" l="0" r="92703" t="0"/>
          <a:stretch/>
        </p:blipFill>
        <p:spPr>
          <a:xfrm>
            <a:off x="410249" y="4789225"/>
            <a:ext cx="208501" cy="2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975" lIns="73950" spcFirstLastPara="1" rIns="73950" wrap="square" tIns="369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1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jpg"/><Relationship Id="rId4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3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Relationship Id="rId4" Type="http://schemas.openxmlformats.org/officeDocument/2006/relationships/image" Target="../media/image25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drive.google.com/file/d/1cRFz72rwJ5ebQ_eyoDpJUNw-ywoFstIn/view" TargetMode="External"/><Relationship Id="rId4" Type="http://schemas.openxmlformats.org/officeDocument/2006/relationships/image" Target="../media/image28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jpg"/><Relationship Id="rId4" Type="http://schemas.openxmlformats.org/officeDocument/2006/relationships/image" Target="../media/image3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404092" y="409715"/>
            <a:ext cx="84285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-US"/>
              <a:t>ECE445 – Senior Design | Group 32</a:t>
            </a:r>
            <a:endParaRPr/>
          </a:p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404092" y="1039018"/>
            <a:ext cx="84285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1400"/>
              <a:buNone/>
            </a:pPr>
            <a:r>
              <a:rPr lang="en-US"/>
              <a:t>Chengliang Li, Siping Meng, Honglu He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-US"/>
              <a:t>PCB</a:t>
            </a:r>
            <a:endParaRPr/>
          </a:p>
        </p:txBody>
      </p:sp>
      <p:sp>
        <p:nvSpPr>
          <p:cNvPr id="128" name="Google Shape;128;p20"/>
          <p:cNvSpPr txBox="1"/>
          <p:nvPr>
            <p:ph idx="2" type="body"/>
          </p:nvPr>
        </p:nvSpPr>
        <p:spPr>
          <a:xfrm>
            <a:off x="453890" y="1084753"/>
            <a:ext cx="8358900" cy="3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300"/>
              <a:buNone/>
            </a:pPr>
            <a:r>
              <a:rPr lang="en-US" sz="2800"/>
              <a:t>We designed a PCB for our motor controlling system, centered on TB6612 motor controlling chip.</a:t>
            </a:r>
            <a:endParaRPr sz="2800"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095" y="2291608"/>
            <a:ext cx="1754256" cy="224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3904" y="2305919"/>
            <a:ext cx="5369096" cy="224134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746956" y="4532956"/>
            <a:ext cx="19962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3950" lIns="73950" spcFirstLastPara="1" rIns="73950" wrap="square" tIns="73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Chenliang Li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-US"/>
              <a:t>PCB </a:t>
            </a:r>
            <a:r>
              <a:rPr b="0" lang="en-US" sz="2900">
                <a:latin typeface="Arial"/>
                <a:ea typeface="Arial"/>
                <a:cs typeface="Arial"/>
                <a:sym typeface="Arial"/>
              </a:rPr>
              <a:t>(photo of empty and soldered board)</a:t>
            </a:r>
            <a:endParaRPr b="0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 txBox="1"/>
          <p:nvPr>
            <p:ph idx="2" type="body"/>
          </p:nvPr>
        </p:nvSpPr>
        <p:spPr>
          <a:xfrm>
            <a:off x="404090" y="1077628"/>
            <a:ext cx="8358900" cy="3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900"/>
              <a:buNone/>
            </a:pPr>
            <a:r>
              <a:t/>
            </a:r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096" y="1113039"/>
            <a:ext cx="3308867" cy="325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0890" y="1130311"/>
            <a:ext cx="3699081" cy="325002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/>
        </p:nvSpPr>
        <p:spPr>
          <a:xfrm>
            <a:off x="735000" y="4662463"/>
            <a:ext cx="26472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3950" lIns="73950" spcFirstLastPara="1" rIns="73950" wrap="square" tIns="73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Chenliang Li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404090" y="1080807"/>
            <a:ext cx="8405100" cy="3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292100" lvl="0" marL="304800" rtl="0" algn="l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Motor test: </a:t>
            </a:r>
            <a:endParaRPr/>
          </a:p>
          <a:p>
            <a:pPr indent="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Voltage</a:t>
            </a:r>
            <a:r>
              <a:rPr lang="en-US"/>
              <a:t> input w/ different weights                          ↓</a:t>
            </a:r>
            <a:endParaRPr/>
          </a:p>
          <a:p>
            <a:pPr indent="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rotation rate test</a:t>
            </a:r>
            <a:endParaRPr/>
          </a:p>
          <a:p>
            <a:pPr indent="-292100" lvl="0" marL="304800" rtl="0" algn="l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PCB test:</a:t>
            </a:r>
            <a:endParaRPr/>
          </a:p>
          <a:p>
            <a:pPr indent="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Mock PWM signal, logic and power voltage</a:t>
            </a:r>
            <a:endParaRPr/>
          </a:p>
          <a:p>
            <a:pPr indent="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↓</a:t>
            </a:r>
            <a:endParaRPr/>
          </a:p>
          <a:p>
            <a:pPr indent="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Output voltage variation test</a:t>
            </a:r>
            <a:endParaRPr/>
          </a:p>
          <a:p>
            <a:pPr indent="-114300" lvl="0" marL="304800" rtl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46" name="Google Shape;146;p22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-US"/>
              <a:t>Functional Tests</a:t>
            </a:r>
            <a:endParaRPr/>
          </a:p>
        </p:txBody>
      </p:sp>
      <p:sp>
        <p:nvSpPr>
          <p:cNvPr id="147" name="Google Shape;147;p22"/>
          <p:cNvSpPr txBox="1"/>
          <p:nvPr/>
        </p:nvSpPr>
        <p:spPr>
          <a:xfrm>
            <a:off x="692553" y="4761161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Chenliang Li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404090" y="1080807"/>
            <a:ext cx="8405100" cy="3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429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Noto Sans Symbols"/>
              <a:buChar char="▪"/>
            </a:pPr>
            <a:r>
              <a:rPr lang="en-US" sz="2800"/>
              <a:t>Revise for better PCB design </a:t>
            </a:r>
            <a:endParaRPr sz="2800"/>
          </a:p>
          <a:p>
            <a:pPr indent="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42900" lvl="0" marL="304800" rtl="0" algn="l"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Noto Sans Symbols"/>
              <a:buChar char="▪"/>
            </a:pPr>
            <a:r>
              <a:rPr lang="en-US" sz="2800"/>
              <a:t>Find PCB bugs</a:t>
            </a:r>
            <a:endParaRPr sz="2800"/>
          </a:p>
          <a:p>
            <a:pPr indent="0" lvl="0" marL="3048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42900" lvl="0" marL="304800" rtl="0" algn="l"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Noto Sans Symbols"/>
              <a:buChar char="▪"/>
            </a:pPr>
            <a:r>
              <a:rPr lang="en-US" sz="2800"/>
              <a:t>The component layout for balancing</a:t>
            </a:r>
            <a:endParaRPr sz="2800"/>
          </a:p>
          <a:p>
            <a:pPr indent="0" lvl="0" marL="3048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42900" lvl="0" marL="304800" rtl="0" algn="l"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Noto Sans Symbols"/>
              <a:buChar char="▪"/>
            </a:pPr>
            <a:r>
              <a:rPr lang="en-US" sz="2800"/>
              <a:t>Exposed wires and components</a:t>
            </a:r>
            <a:endParaRPr sz="2800"/>
          </a:p>
          <a:p>
            <a:pPr indent="-165100" lvl="0" marL="304800" rtl="0" algn="l"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2300"/>
              <a:buFont typeface="Noto Sans Symbols"/>
              <a:buNone/>
            </a:pPr>
            <a:r>
              <a:t/>
            </a:r>
            <a:endParaRPr sz="2800"/>
          </a:p>
          <a:p>
            <a:pPr indent="-114300" lvl="0" marL="304800" rtl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2900"/>
              <a:buNone/>
            </a:pPr>
            <a:r>
              <a:t/>
            </a:r>
            <a:endParaRPr sz="2800"/>
          </a:p>
        </p:txBody>
      </p:sp>
      <p:sp>
        <p:nvSpPr>
          <p:cNvPr id="153" name="Google Shape;153;p23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-US"/>
              <a:t>Challenges and Failures</a:t>
            </a:r>
            <a:endParaRPr/>
          </a:p>
        </p:txBody>
      </p:sp>
      <p:sp>
        <p:nvSpPr>
          <p:cNvPr id="154" name="Google Shape;154;p23"/>
          <p:cNvSpPr txBox="1"/>
          <p:nvPr/>
        </p:nvSpPr>
        <p:spPr>
          <a:xfrm>
            <a:off x="706803" y="4782536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Chenliang Li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404090" y="1080807"/>
            <a:ext cx="8405100" cy="3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114300" lvl="0" marL="304800" rtl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/>
          </a:p>
          <a:p>
            <a:pPr indent="-114300" lvl="0" marL="304800" rtl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rPr lang="en-US"/>
              <a:t>Test with GPIO on Raspberry Pi</a:t>
            </a:r>
            <a:endParaRPr/>
          </a:p>
          <a:p>
            <a:pPr indent="-114300" lvl="0" marL="304800" rtl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rPr lang="en-US"/>
              <a:t> </a:t>
            </a:r>
            <a:endParaRPr/>
          </a:p>
          <a:p>
            <a:pPr indent="-114300" lvl="0" marL="3048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/>
              <a:t>Te</a:t>
            </a:r>
            <a:r>
              <a:rPr lang="en-US"/>
              <a:t>st otation speed test for LiDAR </a:t>
            </a:r>
            <a:endParaRPr/>
          </a:p>
        </p:txBody>
      </p:sp>
      <p:sp>
        <p:nvSpPr>
          <p:cNvPr id="160" name="Google Shape;160;p24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-US"/>
              <a:t>Other Tests</a:t>
            </a:r>
            <a:endParaRPr/>
          </a:p>
        </p:txBody>
      </p:sp>
      <p:sp>
        <p:nvSpPr>
          <p:cNvPr id="161" name="Google Shape;161;p24"/>
          <p:cNvSpPr txBox="1"/>
          <p:nvPr/>
        </p:nvSpPr>
        <p:spPr>
          <a:xfrm>
            <a:off x="692553" y="4793223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Chenliang Li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404090" y="1970712"/>
            <a:ext cx="83589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</a:pPr>
            <a:r>
              <a:rPr lang="en-US"/>
              <a:t>LiDAR</a:t>
            </a:r>
            <a:r>
              <a:rPr lang="en-US"/>
              <a:t> and Path planning</a:t>
            </a:r>
            <a:endParaRPr/>
          </a:p>
        </p:txBody>
      </p:sp>
      <p:sp>
        <p:nvSpPr>
          <p:cNvPr id="167" name="Google Shape;167;p25"/>
          <p:cNvSpPr txBox="1"/>
          <p:nvPr>
            <p:ph idx="2" type="body"/>
          </p:nvPr>
        </p:nvSpPr>
        <p:spPr>
          <a:xfrm>
            <a:off x="404090" y="2536634"/>
            <a:ext cx="83589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Siping Meng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380929" y="1093579"/>
            <a:ext cx="8405100" cy="3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Noto Sans Symbols"/>
              <a:buChar char="▪"/>
            </a:pPr>
            <a:r>
              <a:rPr lang="en-US"/>
              <a:t>Low Cost 360 Degree Laser Range Scanner</a:t>
            </a:r>
            <a:endParaRPr/>
          </a:p>
          <a:p>
            <a:pPr indent="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304800" rtl="0" algn="l">
              <a:spcBef>
                <a:spcPts val="0"/>
              </a:spcBef>
              <a:spcAft>
                <a:spcPts val="0"/>
              </a:spcAft>
              <a:buSzPts val="2900"/>
              <a:buChar char="▪"/>
            </a:pPr>
            <a:r>
              <a:rPr lang="en-US"/>
              <a:t>12 meter radius</a:t>
            </a:r>
            <a:endParaRPr/>
          </a:p>
        </p:txBody>
      </p:sp>
      <p:sp>
        <p:nvSpPr>
          <p:cNvPr id="173" name="Google Shape;173;p26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-US"/>
              <a:t>LiDAR</a:t>
            </a:r>
            <a:endParaRPr/>
          </a:p>
        </p:txBody>
      </p:sp>
      <p:sp>
        <p:nvSpPr>
          <p:cNvPr id="174" name="Google Shape;174;p26"/>
          <p:cNvSpPr txBox="1"/>
          <p:nvPr/>
        </p:nvSpPr>
        <p:spPr>
          <a:xfrm>
            <a:off x="706803" y="4835940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Siping Meng</a:t>
            </a:r>
            <a:endParaRPr sz="1100"/>
          </a:p>
        </p:txBody>
      </p:sp>
      <p:pic>
        <p:nvPicPr>
          <p:cNvPr id="175" name="Google Shape;17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2190" y="2008208"/>
            <a:ext cx="2722334" cy="228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6"/>
          <p:cNvPicPr preferRelativeResize="0"/>
          <p:nvPr/>
        </p:nvPicPr>
        <p:blipFill rotWithShape="1">
          <a:blip r:embed="rId4">
            <a:alphaModFix/>
          </a:blip>
          <a:srcRect b="41394" l="43327" r="18642" t="13576"/>
          <a:stretch/>
        </p:blipFill>
        <p:spPr>
          <a:xfrm>
            <a:off x="4707525" y="1531500"/>
            <a:ext cx="3922924" cy="314607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6"/>
          <p:cNvSpPr/>
          <p:nvPr/>
        </p:nvSpPr>
        <p:spPr>
          <a:xfrm>
            <a:off x="5486404" y="2311693"/>
            <a:ext cx="2121300" cy="984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3950" lIns="73950" spcFirstLastPara="1" rIns="73950" wrap="square" tIns="73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idx="1" type="body"/>
          </p:nvPr>
        </p:nvSpPr>
        <p:spPr>
          <a:xfrm>
            <a:off x="404090" y="1080807"/>
            <a:ext cx="8405100" cy="3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Noto Sans Symbols"/>
              <a:buChar char="▪"/>
            </a:pPr>
            <a:r>
              <a:t/>
            </a:r>
            <a:endParaRPr/>
          </a:p>
        </p:txBody>
      </p:sp>
      <p:sp>
        <p:nvSpPr>
          <p:cNvPr id="183" name="Google Shape;183;p27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-US"/>
              <a:t>LiDAR</a:t>
            </a:r>
            <a:r>
              <a:rPr lang="en-US"/>
              <a:t> and Path planning</a:t>
            </a:r>
            <a:endParaRPr/>
          </a:p>
        </p:txBody>
      </p:sp>
      <p:sp>
        <p:nvSpPr>
          <p:cNvPr id="184" name="Google Shape;184;p27"/>
          <p:cNvSpPr txBox="1"/>
          <p:nvPr/>
        </p:nvSpPr>
        <p:spPr>
          <a:xfrm>
            <a:off x="706803" y="4835940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Siping Meng</a:t>
            </a:r>
            <a:endParaRPr sz="1100"/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618" y="982737"/>
            <a:ext cx="6729288" cy="280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-US"/>
              <a:t>Requirements and Verifications</a:t>
            </a:r>
            <a:endParaRPr/>
          </a:p>
        </p:txBody>
      </p:sp>
      <p:sp>
        <p:nvSpPr>
          <p:cNvPr id="191" name="Google Shape;191;p28"/>
          <p:cNvSpPr txBox="1"/>
          <p:nvPr/>
        </p:nvSpPr>
        <p:spPr>
          <a:xfrm>
            <a:off x="706803" y="4835940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Siping Meng</a:t>
            </a:r>
            <a:endParaRPr sz="1100"/>
          </a:p>
        </p:txBody>
      </p:sp>
      <p:sp>
        <p:nvSpPr>
          <p:cNvPr id="192" name="Google Shape;192;p28"/>
          <p:cNvSpPr txBox="1"/>
          <p:nvPr>
            <p:ph idx="1" type="body"/>
          </p:nvPr>
        </p:nvSpPr>
        <p:spPr>
          <a:xfrm>
            <a:off x="404090" y="1080807"/>
            <a:ext cx="8405100" cy="3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11150" lvl="0" marL="304800" rtl="0" algn="l">
              <a:spcBef>
                <a:spcPts val="0"/>
              </a:spcBef>
              <a:spcAft>
                <a:spcPts val="0"/>
              </a:spcAft>
              <a:buSzPts val="2900"/>
              <a:buChar char="▪"/>
            </a:pPr>
            <a:r>
              <a:rPr lang="en-US"/>
              <a:t>LiDAR</a:t>
            </a:r>
            <a:endParaRPr/>
          </a:p>
          <a:p>
            <a:pPr indent="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304800" rtl="0" algn="l">
              <a:spcBef>
                <a:spcPts val="0"/>
              </a:spcBef>
              <a:spcAft>
                <a:spcPts val="0"/>
              </a:spcAft>
              <a:buSzPts val="2900"/>
              <a:buChar char="▪"/>
            </a:pPr>
            <a:r>
              <a:rPr lang="en-US"/>
              <a:t>2D Mapping</a:t>
            </a:r>
            <a:endParaRPr/>
          </a:p>
          <a:p>
            <a:pPr indent="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304800" rtl="0" algn="l">
              <a:spcBef>
                <a:spcPts val="0"/>
              </a:spcBef>
              <a:spcAft>
                <a:spcPts val="0"/>
              </a:spcAft>
              <a:buSzPts val="2900"/>
              <a:buChar char="▪"/>
            </a:pPr>
            <a:r>
              <a:rPr lang="en-US"/>
              <a:t>Obstacle a</a:t>
            </a:r>
            <a:r>
              <a:rPr lang="en-US"/>
              <a:t>voidance</a:t>
            </a:r>
            <a:endParaRPr/>
          </a:p>
          <a:p>
            <a:pPr indent="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304800" rtl="0" algn="l">
              <a:spcBef>
                <a:spcPts val="0"/>
              </a:spcBef>
              <a:spcAft>
                <a:spcPts val="0"/>
              </a:spcAft>
              <a:buSzPts val="2900"/>
              <a:buChar char="▪"/>
            </a:pPr>
            <a:r>
              <a:rPr lang="en-US"/>
              <a:t>Path Planning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404090" y="1080807"/>
            <a:ext cx="8405100" cy="3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Noto Sans Symbols"/>
              <a:buChar char="▪"/>
            </a:pPr>
            <a:r>
              <a:rPr lang="en-US"/>
              <a:t>Input is Hector SLAM MAP</a:t>
            </a:r>
            <a:endParaRPr/>
          </a:p>
          <a:p>
            <a:pPr indent="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Noto Sans Symbols"/>
              <a:buChar char="▪"/>
            </a:pPr>
            <a:r>
              <a:rPr lang="en-US"/>
              <a:t>[0,0,0,-1,100,100,0...,0]</a:t>
            </a:r>
            <a:endParaRPr/>
          </a:p>
          <a:p>
            <a:pPr indent="-311150" lvl="0" marL="304800" rtl="0" algn="l">
              <a:spcBef>
                <a:spcPts val="0"/>
              </a:spcBef>
              <a:spcAft>
                <a:spcPts val="0"/>
              </a:spcAft>
              <a:buSzPts val="2900"/>
              <a:buChar char="▪"/>
            </a:pPr>
            <a:r>
              <a:rPr lang="en-US"/>
              <a:t>0 - Empty Space</a:t>
            </a:r>
            <a:endParaRPr/>
          </a:p>
          <a:p>
            <a:pPr indent="-311150" lvl="0" marL="304800" rtl="0" algn="l">
              <a:spcBef>
                <a:spcPts val="0"/>
              </a:spcBef>
              <a:spcAft>
                <a:spcPts val="0"/>
              </a:spcAft>
              <a:buSzPts val="2900"/>
              <a:buChar char="▪"/>
            </a:pPr>
            <a:r>
              <a:rPr lang="en-US"/>
              <a:t>-1 - Not Sure</a:t>
            </a:r>
            <a:endParaRPr/>
          </a:p>
          <a:p>
            <a:pPr indent="-311150" lvl="0" marL="304800" rtl="0" algn="l">
              <a:spcBef>
                <a:spcPts val="0"/>
              </a:spcBef>
              <a:spcAft>
                <a:spcPts val="0"/>
              </a:spcAft>
              <a:buSzPts val="2900"/>
              <a:buChar char="▪"/>
            </a:pPr>
            <a:r>
              <a:rPr lang="en-US"/>
              <a:t>100 - Obstacle</a:t>
            </a:r>
            <a:endParaRPr/>
          </a:p>
        </p:txBody>
      </p:sp>
      <p:sp>
        <p:nvSpPr>
          <p:cNvPr id="198" name="Google Shape;198;p29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-US"/>
              <a:t>LiDAR and MAP</a:t>
            </a:r>
            <a:endParaRPr/>
          </a:p>
        </p:txBody>
      </p:sp>
      <p:sp>
        <p:nvSpPr>
          <p:cNvPr id="199" name="Google Shape;199;p29"/>
          <p:cNvSpPr txBox="1"/>
          <p:nvPr/>
        </p:nvSpPr>
        <p:spPr>
          <a:xfrm>
            <a:off x="706803" y="4835940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Siping Meng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392390" y="1080807"/>
            <a:ext cx="8405100" cy="3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3048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900"/>
              <a:t>For a long time, the idea of robots doing chores around the house has long captured people’s imaginations. </a:t>
            </a:r>
            <a:endParaRPr sz="2900"/>
          </a:p>
        </p:txBody>
      </p:sp>
      <p:sp>
        <p:nvSpPr>
          <p:cNvPr id="67" name="Google Shape;67;p12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-US"/>
              <a:t>Introduction</a:t>
            </a:r>
            <a:endParaRPr/>
          </a:p>
        </p:txBody>
      </p:sp>
      <p:pic>
        <p:nvPicPr>
          <p:cNvPr id="68" name="Google Shape;68;p12"/>
          <p:cNvPicPr preferRelativeResize="0"/>
          <p:nvPr/>
        </p:nvPicPr>
        <p:blipFill rotWithShape="1">
          <a:blip r:embed="rId3">
            <a:alphaModFix/>
          </a:blip>
          <a:srcRect b="10487" l="14015" r="4828" t="5816"/>
          <a:stretch/>
        </p:blipFill>
        <p:spPr>
          <a:xfrm>
            <a:off x="5291929" y="2230921"/>
            <a:ext cx="3132795" cy="2339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404090" y="1080807"/>
            <a:ext cx="8405100" cy="3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Hard to visualize in 1D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304800" rtl="0" algn="l">
              <a:spcBef>
                <a:spcPts val="0"/>
              </a:spcBef>
              <a:spcAft>
                <a:spcPts val="0"/>
              </a:spcAft>
              <a:buSzPts val="2900"/>
              <a:buChar char="▪"/>
            </a:pPr>
            <a:r>
              <a:rPr lang="en-US"/>
              <a:t>visualization tool for debug</a:t>
            </a:r>
            <a:endParaRPr/>
          </a:p>
          <a:p>
            <a:pPr indent="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304800" rtl="0" algn="l">
              <a:spcBef>
                <a:spcPts val="0"/>
              </a:spcBef>
              <a:spcAft>
                <a:spcPts val="0"/>
              </a:spcAft>
              <a:buSzPts val="2900"/>
              <a:buChar char="▪"/>
            </a:pPr>
            <a:r>
              <a:rPr lang="en-US"/>
              <a:t>robot size</a:t>
            </a:r>
            <a:endParaRPr/>
          </a:p>
        </p:txBody>
      </p:sp>
      <p:sp>
        <p:nvSpPr>
          <p:cNvPr id="205" name="Google Shape;205;p30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-US"/>
              <a:t>LiDAR and Path planning</a:t>
            </a:r>
            <a:endParaRPr/>
          </a:p>
        </p:txBody>
      </p:sp>
      <p:sp>
        <p:nvSpPr>
          <p:cNvPr id="206" name="Google Shape;206;p30"/>
          <p:cNvSpPr txBox="1"/>
          <p:nvPr/>
        </p:nvSpPr>
        <p:spPr>
          <a:xfrm>
            <a:off x="706803" y="4835940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Siping Meng</a:t>
            </a:r>
            <a:endParaRPr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/>
          <p:nvPr>
            <p:ph idx="1" type="body"/>
          </p:nvPr>
        </p:nvSpPr>
        <p:spPr>
          <a:xfrm>
            <a:off x="404090" y="1080807"/>
            <a:ext cx="8405100" cy="3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Hard to visualize and plan in 1D</a:t>
            </a:r>
            <a:endParaRPr/>
          </a:p>
          <a:p>
            <a:pPr indent="-311150" lvl="0" marL="304800" rtl="0" algn="l">
              <a:spcBef>
                <a:spcPts val="0"/>
              </a:spcBef>
              <a:spcAft>
                <a:spcPts val="0"/>
              </a:spcAft>
              <a:buSzPts val="2900"/>
              <a:buChar char="▪"/>
            </a:pPr>
            <a:r>
              <a:t/>
            </a:r>
            <a:endParaRPr/>
          </a:p>
        </p:txBody>
      </p:sp>
      <p:sp>
        <p:nvSpPr>
          <p:cNvPr id="212" name="Google Shape;212;p31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-US"/>
              <a:t>LiDAR and Path planning</a:t>
            </a:r>
            <a:endParaRPr/>
          </a:p>
        </p:txBody>
      </p:sp>
      <p:sp>
        <p:nvSpPr>
          <p:cNvPr id="213" name="Google Shape;213;p31"/>
          <p:cNvSpPr txBox="1"/>
          <p:nvPr/>
        </p:nvSpPr>
        <p:spPr>
          <a:xfrm>
            <a:off x="706803" y="4835940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Siping Meng</a:t>
            </a:r>
            <a:endParaRPr sz="1100"/>
          </a:p>
        </p:txBody>
      </p:sp>
      <p:pic>
        <p:nvPicPr>
          <p:cNvPr id="214" name="Google Shape;21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464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>
            <p:ph idx="1" type="body"/>
          </p:nvPr>
        </p:nvSpPr>
        <p:spPr>
          <a:xfrm>
            <a:off x="404090" y="1080807"/>
            <a:ext cx="8405100" cy="33636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2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464902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2"/>
          <p:cNvSpPr txBox="1"/>
          <p:nvPr/>
        </p:nvSpPr>
        <p:spPr>
          <a:xfrm>
            <a:off x="706803" y="4835940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Siping Meng</a:t>
            </a:r>
            <a:endParaRPr sz="1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/>
          <p:nvPr>
            <p:ph idx="1" type="body"/>
          </p:nvPr>
        </p:nvSpPr>
        <p:spPr>
          <a:xfrm>
            <a:off x="404090" y="1080807"/>
            <a:ext cx="8405100" cy="33636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3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469871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3"/>
          <p:cNvSpPr txBox="1"/>
          <p:nvPr/>
        </p:nvSpPr>
        <p:spPr>
          <a:xfrm>
            <a:off x="706803" y="4835940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Siping Meng</a:t>
            </a:r>
            <a:endParaRPr sz="1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/>
          <p:nvPr>
            <p:ph idx="1" type="body"/>
          </p:nvPr>
        </p:nvSpPr>
        <p:spPr>
          <a:xfrm>
            <a:off x="404090" y="1080807"/>
            <a:ext cx="8405100" cy="33636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4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3999" cy="469083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4"/>
          <p:cNvSpPr txBox="1"/>
          <p:nvPr/>
        </p:nvSpPr>
        <p:spPr>
          <a:xfrm>
            <a:off x="706803" y="4835940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Siping Meng</a:t>
            </a:r>
            <a:endParaRPr sz="1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/>
          <p:nvPr>
            <p:ph idx="1" type="body"/>
          </p:nvPr>
        </p:nvSpPr>
        <p:spPr>
          <a:xfrm>
            <a:off x="404090" y="1080807"/>
            <a:ext cx="8405100" cy="3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Noto Sans Symbols"/>
              <a:buChar char="▪"/>
            </a:pPr>
            <a:r>
              <a:rPr lang="en-US"/>
              <a:t>Test on computer</a:t>
            </a:r>
            <a:endParaRPr/>
          </a:p>
          <a:p>
            <a:pPr indent="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304800" rtl="0" algn="l">
              <a:spcBef>
                <a:spcPts val="0"/>
              </a:spcBef>
              <a:spcAft>
                <a:spcPts val="0"/>
              </a:spcAft>
              <a:buSzPts val="2900"/>
              <a:buChar char="▪"/>
            </a:pPr>
            <a:r>
              <a:rPr lang="en-US"/>
              <a:t>Try out on robot</a:t>
            </a:r>
            <a:endParaRPr/>
          </a:p>
          <a:p>
            <a:pPr indent="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304800" rtl="0" algn="l">
              <a:spcBef>
                <a:spcPts val="0"/>
              </a:spcBef>
              <a:spcAft>
                <a:spcPts val="0"/>
              </a:spcAft>
              <a:buSzPts val="2900"/>
              <a:buChar char="▪"/>
            </a:pPr>
            <a:r>
              <a:rPr lang="en-US"/>
              <a:t>Debug on computer</a:t>
            </a:r>
            <a:endParaRPr/>
          </a:p>
          <a:p>
            <a:pPr indent="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304800" rtl="0" algn="l">
              <a:spcBef>
                <a:spcPts val="0"/>
              </a:spcBef>
              <a:spcAft>
                <a:spcPts val="0"/>
              </a:spcAft>
              <a:buSzPts val="2900"/>
              <a:buChar char="▪"/>
            </a:pPr>
            <a:r>
              <a:rPr lang="en-US"/>
              <a:t>Try out on robot</a:t>
            </a:r>
            <a:endParaRPr/>
          </a:p>
          <a:p>
            <a:pPr indent="-114300" lvl="0" marL="304800" rtl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247" name="Google Shape;247;p35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-US"/>
              <a:t>Functional Tests</a:t>
            </a:r>
            <a:endParaRPr/>
          </a:p>
        </p:txBody>
      </p:sp>
      <p:sp>
        <p:nvSpPr>
          <p:cNvPr id="248" name="Google Shape;248;p35"/>
          <p:cNvSpPr txBox="1"/>
          <p:nvPr/>
        </p:nvSpPr>
        <p:spPr>
          <a:xfrm>
            <a:off x="706803" y="4835940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Siping Meng</a:t>
            </a:r>
            <a:endParaRPr sz="1100"/>
          </a:p>
        </p:txBody>
      </p:sp>
      <p:cxnSp>
        <p:nvCxnSpPr>
          <p:cNvPr id="249" name="Google Shape;249;p35"/>
          <p:cNvCxnSpPr/>
          <p:nvPr/>
        </p:nvCxnSpPr>
        <p:spPr>
          <a:xfrm>
            <a:off x="1853447" y="1550901"/>
            <a:ext cx="8400" cy="396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0" name="Google Shape;250;p35"/>
          <p:cNvCxnSpPr/>
          <p:nvPr/>
        </p:nvCxnSpPr>
        <p:spPr>
          <a:xfrm>
            <a:off x="1845047" y="2448368"/>
            <a:ext cx="8400" cy="396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1" name="Google Shape;251;p35"/>
          <p:cNvCxnSpPr/>
          <p:nvPr/>
        </p:nvCxnSpPr>
        <p:spPr>
          <a:xfrm>
            <a:off x="1836647" y="3331561"/>
            <a:ext cx="8400" cy="396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2" name="Google Shape;252;p35"/>
          <p:cNvCxnSpPr/>
          <p:nvPr/>
        </p:nvCxnSpPr>
        <p:spPr>
          <a:xfrm rot="10800000">
            <a:off x="2903221" y="3284907"/>
            <a:ext cx="20100" cy="489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/>
          <p:nvPr>
            <p:ph idx="1" type="body"/>
          </p:nvPr>
        </p:nvSpPr>
        <p:spPr>
          <a:xfrm>
            <a:off x="404090" y="1080807"/>
            <a:ext cx="8405100" cy="3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Noto Sans Symbols"/>
              <a:buChar char="▪"/>
            </a:pPr>
            <a:r>
              <a:rPr lang="en-US"/>
              <a:t>Replan</a:t>
            </a:r>
            <a:endParaRPr/>
          </a:p>
          <a:p>
            <a:pPr indent="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304800" rtl="0" algn="l">
              <a:spcBef>
                <a:spcPts val="0"/>
              </a:spcBef>
              <a:spcAft>
                <a:spcPts val="0"/>
              </a:spcAft>
              <a:buSzPts val="2900"/>
              <a:buChar char="▪"/>
            </a:pPr>
            <a:r>
              <a:rPr lang="en-US"/>
              <a:t>Moving object(s)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14300" lvl="0" marL="304800" rtl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258" name="Google Shape;258;p36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-US"/>
              <a:t>Challenges and Failures</a:t>
            </a:r>
            <a:endParaRPr/>
          </a:p>
        </p:txBody>
      </p:sp>
      <p:sp>
        <p:nvSpPr>
          <p:cNvPr id="259" name="Google Shape;259;p36"/>
          <p:cNvSpPr txBox="1"/>
          <p:nvPr/>
        </p:nvSpPr>
        <p:spPr>
          <a:xfrm>
            <a:off x="706803" y="4835940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Siping Meng</a:t>
            </a:r>
            <a:endParaRPr sz="11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/>
          <p:nvPr>
            <p:ph idx="1" type="body"/>
          </p:nvPr>
        </p:nvSpPr>
        <p:spPr>
          <a:xfrm>
            <a:off x="404090" y="1970712"/>
            <a:ext cx="83589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</a:pPr>
            <a:r>
              <a:rPr lang="en-US"/>
              <a:t>ROS, SLAM and Control</a:t>
            </a:r>
            <a:endParaRPr/>
          </a:p>
        </p:txBody>
      </p:sp>
      <p:sp>
        <p:nvSpPr>
          <p:cNvPr id="265" name="Google Shape;265;p37"/>
          <p:cNvSpPr txBox="1"/>
          <p:nvPr>
            <p:ph idx="2" type="body"/>
          </p:nvPr>
        </p:nvSpPr>
        <p:spPr>
          <a:xfrm>
            <a:off x="404090" y="2536634"/>
            <a:ext cx="83589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Honglu He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/>
          <p:nvPr>
            <p:ph idx="1" type="body"/>
          </p:nvPr>
        </p:nvSpPr>
        <p:spPr>
          <a:xfrm>
            <a:off x="404090" y="1080807"/>
            <a:ext cx="8405100" cy="3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Noto Sans Symbols"/>
              <a:buChar char="▪"/>
            </a:pPr>
            <a:r>
              <a:rPr lang="en-US"/>
              <a:t>Review of original design</a:t>
            </a:r>
            <a:endParaRPr/>
          </a:p>
        </p:txBody>
      </p:sp>
      <p:sp>
        <p:nvSpPr>
          <p:cNvPr id="271" name="Google Shape;271;p38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-US"/>
              <a:t>ROS</a:t>
            </a:r>
            <a:endParaRPr/>
          </a:p>
        </p:txBody>
      </p:sp>
      <p:sp>
        <p:nvSpPr>
          <p:cNvPr id="272" name="Google Shape;272;p38"/>
          <p:cNvSpPr txBox="1"/>
          <p:nvPr/>
        </p:nvSpPr>
        <p:spPr>
          <a:xfrm>
            <a:off x="706803" y="4835940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Honglu He</a:t>
            </a:r>
            <a:endParaRPr sz="1100"/>
          </a:p>
        </p:txBody>
      </p:sp>
      <p:pic>
        <p:nvPicPr>
          <p:cNvPr id="273" name="Google Shape;27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075" y="992875"/>
            <a:ext cx="7611852" cy="363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"/>
          <p:cNvSpPr txBox="1"/>
          <p:nvPr>
            <p:ph idx="1" type="body"/>
          </p:nvPr>
        </p:nvSpPr>
        <p:spPr>
          <a:xfrm>
            <a:off x="256059" y="1018688"/>
            <a:ext cx="8553300" cy="34257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Input: </a:t>
            </a:r>
            <a:endParaRPr/>
          </a:p>
          <a:p>
            <a:pPr indent="3683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LiDAR sensor_msgs: LaserScan.msg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Output: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	Pose: Geometry_msgs: Pose.msg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	Map: Navigation_msgs: OccupancyGrid.msg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9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Hector </a:t>
            </a:r>
            <a:r>
              <a:rPr lang="en-US"/>
              <a:t>SLAM</a:t>
            </a:r>
            <a:endParaRPr/>
          </a:p>
        </p:txBody>
      </p:sp>
      <p:sp>
        <p:nvSpPr>
          <p:cNvPr id="281" name="Google Shape;281;p39"/>
          <p:cNvSpPr txBox="1"/>
          <p:nvPr/>
        </p:nvSpPr>
        <p:spPr>
          <a:xfrm>
            <a:off x="706803" y="4835940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Honglu He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idx="1" type="body"/>
          </p:nvPr>
        </p:nvSpPr>
        <p:spPr>
          <a:xfrm>
            <a:off x="404090" y="1080807"/>
            <a:ext cx="8405100" cy="3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3048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/>
              <a:t>We created a small automated robot which could grab and shift objects after receiving the command given by the user. </a:t>
            </a:r>
            <a:endParaRPr/>
          </a:p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-US"/>
              <a:t>Design</a:t>
            </a:r>
            <a:endParaRPr/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b="10487" l="14015" r="4828" t="5816"/>
          <a:stretch/>
        </p:blipFill>
        <p:spPr>
          <a:xfrm>
            <a:off x="5738304" y="2211271"/>
            <a:ext cx="3132795" cy="2339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/>
          <p:nvPr/>
        </p:nvSpPr>
        <p:spPr>
          <a:xfrm>
            <a:off x="706803" y="4835940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Honglu He</a:t>
            </a:r>
            <a:endParaRPr sz="1100"/>
          </a:p>
        </p:txBody>
      </p:sp>
      <p:pic>
        <p:nvPicPr>
          <p:cNvPr id="288" name="Google Shape;28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739449" cy="464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/>
          <p:nvPr/>
        </p:nvSpPr>
        <p:spPr>
          <a:xfrm>
            <a:off x="706803" y="4835940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Honglu He</a:t>
            </a:r>
            <a:endParaRPr sz="1100"/>
          </a:p>
        </p:txBody>
      </p:sp>
      <p:pic>
        <p:nvPicPr>
          <p:cNvPr id="295" name="Google Shape;29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902256" cy="46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 txBox="1"/>
          <p:nvPr>
            <p:ph idx="2" type="body"/>
          </p:nvPr>
        </p:nvSpPr>
        <p:spPr>
          <a:xfrm>
            <a:off x="427190" y="7"/>
            <a:ext cx="8358900" cy="4809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Position Control</a:t>
            </a:r>
            <a:endParaRPr/>
          </a:p>
        </p:txBody>
      </p:sp>
      <p:sp>
        <p:nvSpPr>
          <p:cNvPr id="302" name="Google Shape;302;p42"/>
          <p:cNvSpPr txBox="1"/>
          <p:nvPr/>
        </p:nvSpPr>
        <p:spPr>
          <a:xfrm>
            <a:off x="706803" y="4835940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Honglu He</a:t>
            </a:r>
            <a:endParaRPr sz="1100"/>
          </a:p>
        </p:txBody>
      </p:sp>
      <p:pic>
        <p:nvPicPr>
          <p:cNvPr id="303" name="Google Shape;303;p42"/>
          <p:cNvPicPr preferRelativeResize="0"/>
          <p:nvPr/>
        </p:nvPicPr>
        <p:blipFill rotWithShape="1">
          <a:blip r:embed="rId3">
            <a:alphaModFix/>
          </a:blip>
          <a:srcRect b="2325" l="0" r="0" t="3512"/>
          <a:stretch/>
        </p:blipFill>
        <p:spPr>
          <a:xfrm>
            <a:off x="1401804" y="658213"/>
            <a:ext cx="5554772" cy="3971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3"/>
          <p:cNvSpPr txBox="1"/>
          <p:nvPr>
            <p:ph idx="1" type="body"/>
          </p:nvPr>
        </p:nvSpPr>
        <p:spPr>
          <a:xfrm>
            <a:off x="404090" y="1080807"/>
            <a:ext cx="8405100" cy="33636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Simply receive command from upper part to adjust robot’s angle and position.</a:t>
            </a:r>
            <a:endParaRPr/>
          </a:p>
        </p:txBody>
      </p:sp>
      <p:sp>
        <p:nvSpPr>
          <p:cNvPr id="310" name="Google Shape;310;p43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Motor Control</a:t>
            </a:r>
            <a:endParaRPr/>
          </a:p>
        </p:txBody>
      </p:sp>
      <p:sp>
        <p:nvSpPr>
          <p:cNvPr id="311" name="Google Shape;311;p43"/>
          <p:cNvSpPr txBox="1"/>
          <p:nvPr/>
        </p:nvSpPr>
        <p:spPr>
          <a:xfrm>
            <a:off x="706803" y="4835940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Honglu He</a:t>
            </a:r>
            <a:endParaRPr sz="11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-US"/>
              <a:t>LiDAR PointCloud Tests</a:t>
            </a:r>
            <a:endParaRPr/>
          </a:p>
        </p:txBody>
      </p:sp>
      <p:sp>
        <p:nvSpPr>
          <p:cNvPr id="317" name="Google Shape;317;p44"/>
          <p:cNvSpPr txBox="1"/>
          <p:nvPr/>
        </p:nvSpPr>
        <p:spPr>
          <a:xfrm>
            <a:off x="706803" y="4835940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Honglu He</a:t>
            </a:r>
            <a:endParaRPr sz="1100"/>
          </a:p>
        </p:txBody>
      </p:sp>
      <p:pic>
        <p:nvPicPr>
          <p:cNvPr id="318" name="Google Shape;31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373" y="1301314"/>
            <a:ext cx="4728376" cy="288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5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LiDAR Mapping Test</a:t>
            </a:r>
            <a:endParaRPr/>
          </a:p>
        </p:txBody>
      </p:sp>
      <p:pic>
        <p:nvPicPr>
          <p:cNvPr id="325" name="Google Shape;325;p45"/>
          <p:cNvPicPr preferRelativeResize="0"/>
          <p:nvPr/>
        </p:nvPicPr>
        <p:blipFill rotWithShape="1">
          <a:blip r:embed="rId3">
            <a:alphaModFix/>
          </a:blip>
          <a:srcRect b="26791" l="54168" r="0" t="6161"/>
          <a:stretch/>
        </p:blipFill>
        <p:spPr>
          <a:xfrm>
            <a:off x="2490584" y="1202830"/>
            <a:ext cx="4162833" cy="344847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5"/>
          <p:cNvSpPr txBox="1"/>
          <p:nvPr/>
        </p:nvSpPr>
        <p:spPr>
          <a:xfrm>
            <a:off x="706803" y="4835940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Honglu He</a:t>
            </a:r>
            <a:endParaRPr sz="11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6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Localization Test</a:t>
            </a:r>
            <a:endParaRPr/>
          </a:p>
        </p:txBody>
      </p:sp>
      <p:pic>
        <p:nvPicPr>
          <p:cNvPr id="333" name="Google Shape;333;p46"/>
          <p:cNvPicPr preferRelativeResize="0"/>
          <p:nvPr/>
        </p:nvPicPr>
        <p:blipFill rotWithShape="1">
          <a:blip r:embed="rId3">
            <a:alphaModFix/>
          </a:blip>
          <a:srcRect b="1719" l="0" r="1574" t="0"/>
          <a:stretch/>
        </p:blipFill>
        <p:spPr>
          <a:xfrm>
            <a:off x="1715155" y="1524290"/>
            <a:ext cx="5011957" cy="268865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6"/>
          <p:cNvSpPr txBox="1"/>
          <p:nvPr/>
        </p:nvSpPr>
        <p:spPr>
          <a:xfrm>
            <a:off x="706803" y="4835940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Honglu He</a:t>
            </a:r>
            <a:endParaRPr sz="1100"/>
          </a:p>
        </p:txBody>
      </p:sp>
      <p:pic>
        <p:nvPicPr>
          <p:cNvPr id="335" name="Google Shape;33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9034" y="1158713"/>
            <a:ext cx="2124215" cy="365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7"/>
          <p:cNvSpPr txBox="1"/>
          <p:nvPr>
            <p:ph idx="1" type="body"/>
          </p:nvPr>
        </p:nvSpPr>
        <p:spPr>
          <a:xfrm>
            <a:off x="404090" y="1080807"/>
            <a:ext cx="8405100" cy="33636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LabView on Window laptop takes in “</a:t>
            </a:r>
            <a:r>
              <a:rPr lang="en-US"/>
              <a:t>←”, ”↑”, and ”→”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Raspberry Pi subscribes to the message and can make straight, left and right actions.</a:t>
            </a:r>
            <a:endParaRPr/>
          </a:p>
        </p:txBody>
      </p:sp>
      <p:sp>
        <p:nvSpPr>
          <p:cNvPr id="342" name="Google Shape;342;p47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ROS Wireless Motor Control Test</a:t>
            </a:r>
            <a:endParaRPr/>
          </a:p>
        </p:txBody>
      </p:sp>
      <p:sp>
        <p:nvSpPr>
          <p:cNvPr id="343" name="Google Shape;343;p47"/>
          <p:cNvSpPr txBox="1"/>
          <p:nvPr/>
        </p:nvSpPr>
        <p:spPr>
          <a:xfrm>
            <a:off x="706803" y="4835940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Honglu He</a:t>
            </a:r>
            <a:endParaRPr sz="11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8"/>
          <p:cNvSpPr txBox="1"/>
          <p:nvPr>
            <p:ph idx="1" type="body"/>
          </p:nvPr>
        </p:nvSpPr>
        <p:spPr>
          <a:xfrm>
            <a:off x="404090" y="1080807"/>
            <a:ext cx="8405100" cy="33636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Upper part Pi publish motor control command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Lower part Pi successfully receives command and makes the action</a:t>
            </a:r>
            <a:endParaRPr/>
          </a:p>
        </p:txBody>
      </p:sp>
      <p:sp>
        <p:nvSpPr>
          <p:cNvPr id="350" name="Google Shape;350;p48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ROS communication between 2 Pis</a:t>
            </a:r>
            <a:endParaRPr/>
          </a:p>
        </p:txBody>
      </p:sp>
      <p:sp>
        <p:nvSpPr>
          <p:cNvPr id="351" name="Google Shape;351;p48"/>
          <p:cNvSpPr txBox="1"/>
          <p:nvPr/>
        </p:nvSpPr>
        <p:spPr>
          <a:xfrm>
            <a:off x="706803" y="4835940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Honglu He</a:t>
            </a:r>
            <a:endParaRPr sz="11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9"/>
          <p:cNvSpPr txBox="1"/>
          <p:nvPr>
            <p:ph idx="1" type="body"/>
          </p:nvPr>
        </p:nvSpPr>
        <p:spPr>
          <a:xfrm>
            <a:off x="404090" y="1080807"/>
            <a:ext cx="8405100" cy="3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2794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Noto Sans Symbols"/>
              <a:buChar char="▪"/>
            </a:pPr>
            <a:r>
              <a:rPr lang="en-US" sz="2400"/>
              <a:t>The SLAM will fail if there’s moving object close to LiDAR at first 5 seconds after the SLAM starts.</a:t>
            </a:r>
            <a:endParaRPr sz="2400"/>
          </a:p>
          <a:p>
            <a:pPr indent="-279400" lvl="0" marL="3048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The SLAM output angle will be corrupt if the the robot turns too fast (50% duty cycle on each side)</a:t>
            </a:r>
            <a:endParaRPr sz="2400"/>
          </a:p>
          <a:p>
            <a:pPr indent="-279400" lvl="0" marL="3048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Map conversion takes time, so the robot will keep converting maps for path planning, and the path planning will use prepapared map</a:t>
            </a:r>
            <a:endParaRPr sz="2400"/>
          </a:p>
          <a:p>
            <a:pPr indent="-114300" lvl="0" marL="304800" rtl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357" name="Google Shape;357;p49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-US"/>
              <a:t>Challenges and Failures</a:t>
            </a:r>
            <a:endParaRPr/>
          </a:p>
        </p:txBody>
      </p:sp>
      <p:sp>
        <p:nvSpPr>
          <p:cNvPr id="358" name="Google Shape;358;p49"/>
          <p:cNvSpPr txBox="1"/>
          <p:nvPr/>
        </p:nvSpPr>
        <p:spPr>
          <a:xfrm>
            <a:off x="706803" y="4835940"/>
            <a:ext cx="19068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Honglu He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404090" y="1080807"/>
            <a:ext cx="8405100" cy="3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Noto Sans Symbols"/>
              <a:buChar char="▪"/>
            </a:pPr>
            <a:r>
              <a:rPr lang="en-US"/>
              <a:t>Chassis, PCB and Motor</a:t>
            </a:r>
            <a:endParaRPr/>
          </a:p>
          <a:p>
            <a:pPr indent="-304800" lvl="0" marL="304800" rtl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Noto Sans Symbols"/>
              <a:buChar char="▪"/>
            </a:pPr>
            <a:r>
              <a:rPr lang="en-US"/>
              <a:t>LiDAR and Path planning</a:t>
            </a:r>
            <a:endParaRPr/>
          </a:p>
          <a:p>
            <a:pPr indent="-304800" lvl="0" marL="304800" rtl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Noto Sans Symbols"/>
              <a:buChar char="▪"/>
            </a:pPr>
            <a:r>
              <a:rPr lang="en-US"/>
              <a:t>ROS, SLAM and Control</a:t>
            </a:r>
            <a:endParaRPr/>
          </a:p>
        </p:txBody>
      </p:sp>
      <p:sp>
        <p:nvSpPr>
          <p:cNvPr id="81" name="Google Shape;81;p14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-US"/>
              <a:t>Parts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0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Result</a:t>
            </a:r>
            <a:endParaRPr/>
          </a:p>
        </p:txBody>
      </p:sp>
      <p:pic>
        <p:nvPicPr>
          <p:cNvPr id="365" name="Google Shape;365;p50" title="小车2倍速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9050" y="0"/>
            <a:ext cx="6201150" cy="465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1"/>
          <p:cNvSpPr txBox="1"/>
          <p:nvPr>
            <p:ph idx="1" type="body"/>
          </p:nvPr>
        </p:nvSpPr>
        <p:spPr>
          <a:xfrm>
            <a:off x="404090" y="1970712"/>
            <a:ext cx="83589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</a:pPr>
            <a:r>
              <a:rPr lang="en-US"/>
              <a:t>Further Work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</a:pPr>
            <a:r>
              <a:t/>
            </a:r>
            <a:endParaRPr/>
          </a:p>
        </p:txBody>
      </p:sp>
      <p:sp>
        <p:nvSpPr>
          <p:cNvPr id="371" name="Google Shape;371;p51"/>
          <p:cNvSpPr txBox="1"/>
          <p:nvPr>
            <p:ph idx="2" type="body"/>
          </p:nvPr>
        </p:nvSpPr>
        <p:spPr>
          <a:xfrm>
            <a:off x="404090" y="2536634"/>
            <a:ext cx="83589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2"/>
          <p:cNvSpPr txBox="1"/>
          <p:nvPr>
            <p:ph idx="1" type="body"/>
          </p:nvPr>
        </p:nvSpPr>
        <p:spPr>
          <a:xfrm>
            <a:off x="404090" y="1080807"/>
            <a:ext cx="8405100" cy="3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048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Noto Sans Symbols"/>
              <a:buChar char="▪"/>
            </a:pPr>
            <a:r>
              <a:rPr lang="en-US"/>
              <a:t>Concise wiring</a:t>
            </a:r>
            <a:endParaRPr/>
          </a:p>
          <a:p>
            <a:pPr indent="-311150" lvl="0" marL="304800" rtl="0" algn="l">
              <a:spcBef>
                <a:spcPts val="0"/>
              </a:spcBef>
              <a:spcAft>
                <a:spcPts val="0"/>
              </a:spcAft>
              <a:buSzPts val="2900"/>
              <a:buChar char="▪"/>
            </a:pPr>
            <a:r>
              <a:rPr lang="en-US"/>
              <a:t>Better control for motors</a:t>
            </a:r>
            <a:endParaRPr/>
          </a:p>
          <a:p>
            <a:pPr indent="-311150" lvl="0" marL="304800" rtl="0" algn="l">
              <a:spcBef>
                <a:spcPts val="0"/>
              </a:spcBef>
              <a:spcAft>
                <a:spcPts val="0"/>
              </a:spcAft>
              <a:buSzPts val="2900"/>
              <a:buChar char="▪"/>
            </a:pPr>
            <a:r>
              <a:rPr lang="en-US"/>
              <a:t>More precision in localization</a:t>
            </a:r>
            <a:endParaRPr/>
          </a:p>
          <a:p>
            <a:pPr indent="-311150" lvl="0" marL="304800" rtl="0" algn="l">
              <a:spcBef>
                <a:spcPts val="0"/>
              </a:spcBef>
              <a:spcAft>
                <a:spcPts val="0"/>
              </a:spcAft>
              <a:buSzPts val="2900"/>
              <a:buChar char="▪"/>
            </a:pPr>
            <a:r>
              <a:rPr lang="en-US"/>
              <a:t>Emergency stop</a:t>
            </a:r>
            <a:endParaRPr/>
          </a:p>
          <a:p>
            <a:pPr indent="-114300" lvl="0" marL="304800" rtl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377" name="Google Shape;377;p52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-US"/>
              <a:t>Overall Design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3"/>
          <p:cNvSpPr txBox="1"/>
          <p:nvPr>
            <p:ph idx="1" type="body"/>
          </p:nvPr>
        </p:nvSpPr>
        <p:spPr>
          <a:xfrm>
            <a:off x="404090" y="1080807"/>
            <a:ext cx="8405100" cy="3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1143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/>
          </a:p>
          <a:p>
            <a:pPr indent="-292100" lvl="0" marL="304800" rtl="0" algn="l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Amr Martini  Suggestions and support for         .                    the whole semester.</a:t>
            </a:r>
            <a:endParaRPr/>
          </a:p>
          <a:p>
            <a:pPr indent="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304800" rtl="0" algn="l">
              <a:spcBef>
                <a:spcPts val="0"/>
              </a:spcBef>
              <a:spcAft>
                <a:spcPts val="0"/>
              </a:spcAft>
              <a:buSzPts val="2900"/>
              <a:buChar char="▪"/>
            </a:pPr>
            <a:r>
              <a:rPr lang="en-US"/>
              <a:t>Prof. Chen   Advice on design review.</a:t>
            </a:r>
            <a:endParaRPr/>
          </a:p>
          <a:p>
            <a:pPr indent="0" lvl="0" marL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53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-US"/>
              <a:t>Acknowledgement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404090" y="1970712"/>
            <a:ext cx="83589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</a:pPr>
            <a:r>
              <a:rPr lang="en-US"/>
              <a:t>Chassis, PCB and Motor</a:t>
            </a:r>
            <a:endParaRPr/>
          </a:p>
        </p:txBody>
      </p:sp>
      <p:sp>
        <p:nvSpPr>
          <p:cNvPr id="87" name="Google Shape;87;p15"/>
          <p:cNvSpPr txBox="1"/>
          <p:nvPr>
            <p:ph idx="2" type="body"/>
          </p:nvPr>
        </p:nvSpPr>
        <p:spPr>
          <a:xfrm>
            <a:off x="404090" y="2536634"/>
            <a:ext cx="83589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Chengliang Li</a:t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697875" y="4721426"/>
            <a:ext cx="26472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3950" lIns="73950" spcFirstLastPara="1" rIns="73950" wrap="square" tIns="73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Chenliang Li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-US"/>
              <a:t>Chassis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 txBox="1"/>
          <p:nvPr>
            <p:ph idx="2" type="body"/>
          </p:nvPr>
        </p:nvSpPr>
        <p:spPr>
          <a:xfrm>
            <a:off x="404090" y="1077628"/>
            <a:ext cx="8358900" cy="3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300"/>
              <a:buNone/>
            </a:pPr>
            <a:r>
              <a:rPr lang="en-US" sz="2800"/>
              <a:t>We used an three wheels acrylic waffle board robot car chassis. </a:t>
            </a:r>
            <a:endParaRPr sz="2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2300"/>
              <a:buNone/>
            </a:pPr>
            <a:r>
              <a:t/>
            </a:r>
            <a:endParaRPr sz="2300"/>
          </a:p>
        </p:txBody>
      </p:sp>
      <p:sp>
        <p:nvSpPr>
          <p:cNvPr id="95" name="Google Shape;95;p16"/>
          <p:cNvSpPr txBox="1"/>
          <p:nvPr/>
        </p:nvSpPr>
        <p:spPr>
          <a:xfrm>
            <a:off x="697919" y="4539954"/>
            <a:ext cx="26472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3950" lIns="73950" spcFirstLastPara="1" rIns="73950" wrap="square" tIns="73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Chenliang Li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Font typeface="Arial"/>
              <a:buNone/>
            </a:pPr>
            <a:r>
              <a:rPr lang="en-US"/>
              <a:t>Chassis (real photo)</a:t>
            </a:r>
            <a:endParaRPr/>
          </a:p>
        </p:txBody>
      </p:sp>
      <p:sp>
        <p:nvSpPr>
          <p:cNvPr id="102" name="Google Shape;102;p17"/>
          <p:cNvSpPr txBox="1"/>
          <p:nvPr>
            <p:ph idx="2" type="body"/>
          </p:nvPr>
        </p:nvSpPr>
        <p:spPr>
          <a:xfrm>
            <a:off x="404090" y="1077628"/>
            <a:ext cx="8358900" cy="33600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b="0" l="32663" r="1455" t="0"/>
          <a:stretch/>
        </p:blipFill>
        <p:spPr>
          <a:xfrm>
            <a:off x="548184" y="1065361"/>
            <a:ext cx="4023813" cy="3345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4">
            <a:alphaModFix/>
          </a:blip>
          <a:srcRect b="25327" l="16495" r="7907" t="8852"/>
          <a:stretch/>
        </p:blipFill>
        <p:spPr>
          <a:xfrm>
            <a:off x="4721736" y="1058112"/>
            <a:ext cx="4041243" cy="335991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697919" y="4539954"/>
            <a:ext cx="26472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3950" lIns="73950" spcFirstLastPara="1" rIns="73950" wrap="square" tIns="73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Chenliang Li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-US"/>
              <a:t>Motor</a:t>
            </a:r>
            <a:endParaRPr/>
          </a:p>
        </p:txBody>
      </p:sp>
      <p:sp>
        <p:nvSpPr>
          <p:cNvPr id="111" name="Google Shape;111;p18"/>
          <p:cNvSpPr txBox="1"/>
          <p:nvPr>
            <p:ph idx="2" type="body"/>
          </p:nvPr>
        </p:nvSpPr>
        <p:spPr>
          <a:xfrm>
            <a:off x="404090" y="1077628"/>
            <a:ext cx="8358900" cy="3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300"/>
              <a:buNone/>
            </a:pPr>
            <a:r>
              <a:rPr lang="en-US" sz="2800"/>
              <a:t>The DC brushed motor we used to drive our robot is CHR-GM25-370, DC 12V, 330 RPM.</a:t>
            </a:r>
            <a:r>
              <a:rPr lang="en-US" sz="2300"/>
              <a:t> 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Drive the robot at 4.5cm/s  with 6.7kg weight </a:t>
            </a:r>
            <a:endParaRPr sz="2800"/>
          </a:p>
        </p:txBody>
      </p:sp>
      <p:sp>
        <p:nvSpPr>
          <p:cNvPr id="112" name="Google Shape;112;p18"/>
          <p:cNvSpPr txBox="1"/>
          <p:nvPr/>
        </p:nvSpPr>
        <p:spPr>
          <a:xfrm>
            <a:off x="697919" y="4539954"/>
            <a:ext cx="26472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3950" lIns="73950" spcFirstLastPara="1" rIns="73950" wrap="square" tIns="73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Chenliang Li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Font typeface="Arial"/>
              <a:buNone/>
            </a:pPr>
            <a:r>
              <a:rPr lang="en-US"/>
              <a:t>Motor (parameters and real photo)</a:t>
            </a:r>
            <a:endParaRPr/>
          </a:p>
        </p:txBody>
      </p:sp>
      <p:sp>
        <p:nvSpPr>
          <p:cNvPr id="119" name="Google Shape;119;p19"/>
          <p:cNvSpPr txBox="1"/>
          <p:nvPr>
            <p:ph idx="2" type="body"/>
          </p:nvPr>
        </p:nvSpPr>
        <p:spPr>
          <a:xfrm>
            <a:off x="404090" y="1077628"/>
            <a:ext cx="8358900" cy="33600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279" y="1042974"/>
            <a:ext cx="3759192" cy="3429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 rotWithShape="1">
          <a:blip r:embed="rId4">
            <a:alphaModFix/>
          </a:blip>
          <a:srcRect b="0" l="44226" r="9546" t="0"/>
          <a:stretch/>
        </p:blipFill>
        <p:spPr>
          <a:xfrm>
            <a:off x="5694706" y="1042975"/>
            <a:ext cx="2871675" cy="342923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697919" y="4539954"/>
            <a:ext cx="26472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3950" lIns="73950" spcFirstLastPara="1" rIns="73950" wrap="square" tIns="73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Chenliang Li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over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 Slides - Blue Tex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