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  <p:sldMasterId id="2147483659" r:id="rId2"/>
  </p:sldMasterIdLst>
  <p:notesMasterIdLst>
    <p:notesMasterId r:id="rId42"/>
  </p:notes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Arial Narrow" panose="020B060602020203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8554ADE-76D5-44A8-B12B-D70733F14273}">
  <a:tblStyle styleId="{38554ADE-76D5-44A8-B12B-D70733F142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5716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s.app.goo.gl/L5j9qSB3Cxwuy1kz5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8556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8a79dd59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8a79dd59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9622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8a79dd59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8a79dd59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3688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8a79dd59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8a79dd597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11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8a79dd59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8a79dd59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7148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8a79dd59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8a79dd59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1407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8a79dd597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8a79dd597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1857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8a79dd597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48a79dd597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964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8a79dd597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8a79dd597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1645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8a79dd597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8a79dd597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9313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8a79dd597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8a79dd597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228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3799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a3e4014b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a3e4014b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868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a3e4014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a3e4014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6007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8a79dd597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8a79dd597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68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8a79dd597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8a79dd597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451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a3e4014b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a3e4014b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409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a3e4014b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4a3e4014b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4712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4a3f23f3a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4a3f23f3a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u="sng" dirty="0" smtClean="0">
                <a:solidFill>
                  <a:schemeClr val="hlink"/>
                </a:solidFill>
                <a:hlinkClick r:id="rId3"/>
              </a:rPr>
              <a:t>https://photos.app.goo.gl/L5j9qSB3Cxwuy1kz5</a:t>
            </a:r>
            <a:endParaRPr lang="en-US" sz="2000" i="0" dirty="0" smtClean="0">
              <a:solidFill>
                <a:srgbClr val="13294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1610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48a79dd597_2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48a79dd597_2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614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4a42c616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4a42c616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6893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8a79dd59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8a79dd59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0683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82554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48a79dd597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48a79dd597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2320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a42c616f1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4a42c616f1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6019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48a79dd59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48a79dd59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23649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48a79dd597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48a79dd597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08548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48a79dd597_5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48a79dd597_5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00006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4a42c616f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4a42c616f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6551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48a79dd59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48a79dd597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29459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48a79dd59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48a79dd597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9954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48ae0329d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48ae0329d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8140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48a79dd597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48a79dd597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484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a38c8f3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a38c8f3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3841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8395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8a79dd597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8a79dd597_2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1748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8a79dd59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8a79dd59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7050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48a79dd59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48a79dd59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348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8a79dd5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8a79dd5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6070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w/ Text">
  <p:cSld name="Cover Slide w/ Tex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538789" y="546287"/>
            <a:ext cx="11238004" cy="655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847"/>
              </a:spcBef>
              <a:spcAft>
                <a:spcPts val="0"/>
              </a:spcAft>
              <a:buClr>
                <a:srgbClr val="13294B"/>
              </a:buClr>
              <a:buSzPts val="4236"/>
              <a:buFont typeface="Arial"/>
              <a:buNone/>
              <a:defRPr sz="4236" b="1" i="0" u="none" strike="noStrike" cap="non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2"/>
          </p:nvPr>
        </p:nvSpPr>
        <p:spPr>
          <a:xfrm>
            <a:off x="538789" y="1385357"/>
            <a:ext cx="11238004" cy="28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rgbClr val="E84A27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E84A2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3"/>
          </p:nvPr>
        </p:nvSpPr>
        <p:spPr>
          <a:xfrm>
            <a:off x="538789" y="1641905"/>
            <a:ext cx="11238004" cy="266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12"/>
              </a:spcBef>
              <a:spcAft>
                <a:spcPts val="0"/>
              </a:spcAft>
              <a:buClr>
                <a:srgbClr val="E84A27"/>
              </a:buClr>
              <a:buSzPts val="1059"/>
              <a:buFont typeface="Arial"/>
              <a:buNone/>
              <a:defRPr sz="1059" b="0" i="0" u="none" strike="noStrike" cap="none">
                <a:solidFill>
                  <a:srgbClr val="E84A2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">
  <p:cSld name="Title and Bulle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538787" y="1441077"/>
            <a:ext cx="11206788" cy="448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0276" algn="l" rtl="0">
              <a:spcBef>
                <a:spcPts val="635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  <a:defRPr sz="3176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rgbClr val="13294B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rgbClr val="13294B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rgbClr val="13294B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rgbClr val="13294B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847"/>
              </a:spcBef>
              <a:spcAft>
                <a:spcPts val="0"/>
              </a:spcAft>
              <a:buClr>
                <a:srgbClr val="13294B"/>
              </a:buClr>
              <a:buSzPts val="4236"/>
              <a:buFont typeface="Arial"/>
              <a:buNone/>
              <a:defRPr sz="4236" b="1" i="0" u="none" strike="noStrike" cap="non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Media">
  <p:cSld name="Title and Media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538788" y="1418908"/>
            <a:ext cx="11103088" cy="449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2"/>
              </a:spcBef>
              <a:spcAft>
                <a:spcPts val="0"/>
              </a:spcAft>
              <a:buClr>
                <a:srgbClr val="7F7F7F"/>
              </a:buClr>
              <a:buSzPts val="1412"/>
              <a:buFont typeface="Arial"/>
              <a:buNone/>
              <a:defRPr sz="1412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847"/>
              </a:spcBef>
              <a:spcAft>
                <a:spcPts val="0"/>
              </a:spcAft>
              <a:buClr>
                <a:srgbClr val="142958"/>
              </a:buClr>
              <a:buSzPts val="4236"/>
              <a:buFont typeface="Arial"/>
              <a:buNone/>
              <a:defRPr sz="4236" b="1" i="0" u="none" strike="noStrike" cap="none">
                <a:solidFill>
                  <a:srgbClr val="14295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847"/>
              </a:spcBef>
              <a:spcAft>
                <a:spcPts val="0"/>
              </a:spcAft>
              <a:buClr>
                <a:srgbClr val="13294B"/>
              </a:buClr>
              <a:buSzPts val="4236"/>
              <a:buFont typeface="Arial"/>
              <a:buNone/>
              <a:defRPr sz="4236" b="1" i="0" u="none" strike="noStrike" cap="non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538788" y="1436838"/>
            <a:ext cx="11145212" cy="4479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635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Arial"/>
              <a:buNone/>
              <a:defRPr sz="3176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Text and Media">
  <p:cSld name="Title with Text and Media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body" idx="1"/>
          </p:nvPr>
        </p:nvSpPr>
        <p:spPr>
          <a:xfrm>
            <a:off x="8051031" y="1418908"/>
            <a:ext cx="3590846" cy="447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ctr" rtl="0">
              <a:spcBef>
                <a:spcPts val="282"/>
              </a:spcBef>
              <a:spcAft>
                <a:spcPts val="0"/>
              </a:spcAft>
              <a:buClr>
                <a:srgbClr val="7F7F7F"/>
              </a:buClr>
              <a:buSzPts val="1412"/>
              <a:buFont typeface="Arial"/>
              <a:buNone/>
              <a:defRPr sz="1412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2"/>
          </p:nvPr>
        </p:nvSpPr>
        <p:spPr>
          <a:xfrm>
            <a:off x="538787" y="1436838"/>
            <a:ext cx="7219758" cy="44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635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Arial"/>
              <a:buNone/>
              <a:defRPr sz="3176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3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847"/>
              </a:spcBef>
              <a:spcAft>
                <a:spcPts val="0"/>
              </a:spcAft>
              <a:buClr>
                <a:srgbClr val="13294B"/>
              </a:buClr>
              <a:buSzPts val="4236"/>
              <a:buFont typeface="Arial"/>
              <a:buNone/>
              <a:defRPr sz="4236" b="1" i="0" u="none" strike="noStrike" cap="non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de-by-side Text">
  <p:cSld name="Side-by-side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538788" y="1436838"/>
            <a:ext cx="5421746" cy="4488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635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Arial"/>
              <a:buNone/>
              <a:defRPr sz="3176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6145262" y="1436838"/>
            <a:ext cx="5421746" cy="4488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635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Arial"/>
              <a:buNone/>
              <a:defRPr sz="3176" b="0" i="0" u="none" strike="noStrike" cap="non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3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847"/>
              </a:spcBef>
              <a:spcAft>
                <a:spcPts val="0"/>
              </a:spcAft>
              <a:buClr>
                <a:srgbClr val="13294B"/>
              </a:buClr>
              <a:buSzPts val="4236"/>
              <a:buFont typeface="Arial"/>
              <a:buNone/>
              <a:defRPr sz="4236" b="1" i="0" u="none" strike="noStrike" cap="non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/>
          <p:nvPr/>
        </p:nvSpPr>
        <p:spPr>
          <a:xfrm>
            <a:off x="0" y="2501153"/>
            <a:ext cx="12192000" cy="1798849"/>
          </a:xfrm>
          <a:prstGeom prst="rect">
            <a:avLst/>
          </a:prstGeom>
          <a:solidFill>
            <a:srgbClr val="13294B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6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538788" y="2627610"/>
            <a:ext cx="11145212" cy="55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847"/>
              </a:spcBef>
              <a:spcAft>
                <a:spcPts val="0"/>
              </a:spcAft>
              <a:buClr>
                <a:schemeClr val="lt1"/>
              </a:buClr>
              <a:buSzPts val="4236"/>
              <a:buFont typeface="Arial"/>
              <a:buNone/>
              <a:defRPr sz="4236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2"/>
          </p:nvPr>
        </p:nvSpPr>
        <p:spPr>
          <a:xfrm>
            <a:off x="538788" y="3382179"/>
            <a:ext cx="11145212" cy="634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635"/>
              </a:spcBef>
              <a:spcAft>
                <a:spcPts val="0"/>
              </a:spcAft>
              <a:buClr>
                <a:schemeClr val="lt1"/>
              </a:buClr>
              <a:buSzPts val="3176"/>
              <a:buFont typeface="Arial"/>
              <a:buNone/>
              <a:defRPr sz="3176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2272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5"/>
              <a:buFont typeface="Arial"/>
              <a:buChar char="–"/>
              <a:defRPr sz="273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9857" algn="l" rtl="0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sz="238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–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»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1853" algn="l" rtl="0">
              <a:spcBef>
                <a:spcPts val="388"/>
              </a:spcBef>
              <a:spcAft>
                <a:spcPts val="0"/>
              </a:spcAft>
              <a:buClr>
                <a:schemeClr val="dk1"/>
              </a:buClr>
              <a:buSzPts val="1941"/>
              <a:buFont typeface="Arial"/>
              <a:buChar char="•"/>
              <a:defRPr sz="194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88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theme" Target="../theme/theme1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2594" y="2378005"/>
            <a:ext cx="12194592" cy="2075321"/>
            <a:chOff x="-1069" y="2880073"/>
            <a:chExt cx="10056262" cy="1676400"/>
          </a:xfrm>
        </p:grpSpPr>
        <p:pic>
          <p:nvPicPr>
            <p:cNvPr id="7" name="Google Shape;7;p1"/>
            <p:cNvPicPr preferRelativeResize="0"/>
            <p:nvPr/>
          </p:nvPicPr>
          <p:blipFill rotWithShape="1">
            <a:blip r:embed="rId4">
              <a:alphaModFix/>
            </a:blip>
            <a:srcRect t="196"/>
            <a:stretch/>
          </p:blipFill>
          <p:spPr>
            <a:xfrm>
              <a:off x="-1069" y="2881477"/>
              <a:ext cx="2514600" cy="1673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8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13531" y="2880073"/>
              <a:ext cx="2514600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27062" y="2880073"/>
              <a:ext cx="2514600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0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540593" y="2881978"/>
              <a:ext cx="2514600" cy="16744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Google Shape;1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" y="4509947"/>
            <a:ext cx="12191997" cy="235930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/>
          <p:nvPr/>
        </p:nvSpPr>
        <p:spPr>
          <a:xfrm>
            <a:off x="11558" y="4878179"/>
            <a:ext cx="12180442" cy="1991073"/>
          </a:xfrm>
          <a:prstGeom prst="rect">
            <a:avLst/>
          </a:prstGeom>
          <a:solidFill>
            <a:srgbClr val="E84A26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3344" y="5447636"/>
            <a:ext cx="3928874" cy="131973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6328917"/>
            <a:ext cx="12192000" cy="529083"/>
          </a:xfrm>
          <a:prstGeom prst="rect">
            <a:avLst/>
          </a:prstGeom>
          <a:solidFill>
            <a:srgbClr val="E84A26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88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10">
            <a:alphaModFix/>
          </a:blip>
          <a:srcRect b="75362"/>
          <a:stretch/>
        </p:blipFill>
        <p:spPr>
          <a:xfrm>
            <a:off x="-1" y="6196209"/>
            <a:ext cx="12192001" cy="22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71920" y="6488214"/>
            <a:ext cx="1712038" cy="173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12">
            <a:alphaModFix/>
          </a:blip>
          <a:srcRect r="92703" b="63560"/>
          <a:stretch/>
        </p:blipFill>
        <p:spPr>
          <a:xfrm>
            <a:off x="440851" y="6387832"/>
            <a:ext cx="324770" cy="37457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82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s.app.goo.gl/L5j9qSB3Cxwuy1kz5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body" idx="1"/>
          </p:nvPr>
        </p:nvSpPr>
        <p:spPr>
          <a:xfrm>
            <a:off x="538789" y="546287"/>
            <a:ext cx="11238004" cy="655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Maximum Power Point Tracker for a Wind Turbine</a:t>
            </a:r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2"/>
          </p:nvPr>
        </p:nvSpPr>
        <p:spPr>
          <a:xfrm>
            <a:off x="69964" y="4692257"/>
            <a:ext cx="11238000" cy="2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1500"/>
              <a:buNone/>
            </a:pPr>
            <a:r>
              <a:rPr lang="en-US" sz="3200">
                <a:solidFill>
                  <a:srgbClr val="FFFFFF"/>
                </a:solidFill>
              </a:rPr>
              <a:t>Team #11</a:t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3"/>
          </p:nvPr>
        </p:nvSpPr>
        <p:spPr>
          <a:xfrm>
            <a:off x="476989" y="1201830"/>
            <a:ext cx="112380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1000"/>
              <a:buNone/>
            </a:pPr>
            <a:r>
              <a:rPr lang="en-US" sz="3200"/>
              <a:t>By: Alec Biesterfeld, Tyler Rasmussen, Ben Scrementi</a:t>
            </a:r>
            <a:endParaRPr sz="320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E84A27"/>
              </a:buClr>
              <a:buSzPts val="1000"/>
              <a:buNone/>
            </a:pPr>
            <a:r>
              <a:rPr lang="en-US" sz="3200"/>
              <a:t>TA: Evan Widloski</a:t>
            </a:r>
            <a:endParaRPr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Control System Board Schematic</a:t>
            </a:r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500" y="1474600"/>
            <a:ext cx="11621900" cy="3983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Software Control Algorithm</a:t>
            </a:r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8250" y="1307375"/>
            <a:ext cx="9435499" cy="487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>
            <a:spLocks noGrp="1"/>
          </p:cNvSpPr>
          <p:nvPr>
            <p:ph type="body" idx="1"/>
          </p:nvPr>
        </p:nvSpPr>
        <p:spPr>
          <a:xfrm>
            <a:off x="538788" y="1418908"/>
            <a:ext cx="11103000" cy="44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2"/>
              </a:spcBef>
              <a:spcAft>
                <a:spcPts val="0"/>
              </a:spcAft>
              <a:buNone/>
            </a:pPr>
            <a:r>
              <a:rPr lang="en-US" sz="2400" i="0">
                <a:solidFill>
                  <a:srgbClr val="13294B"/>
                </a:solidFill>
              </a:rPr>
              <a:t>Display Screens:</a:t>
            </a:r>
            <a:endParaRPr sz="2400" i="0">
              <a:solidFill>
                <a:srgbClr val="13294B"/>
              </a:solidFill>
            </a:endParaRPr>
          </a:p>
        </p:txBody>
      </p:sp>
      <p:sp>
        <p:nvSpPr>
          <p:cNvPr id="153" name="Google Shape;153;p24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System Display </a:t>
            </a:r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155" name="Google Shape;155;p24"/>
          <p:cNvPicPr preferRelativeResize="0"/>
          <p:nvPr/>
        </p:nvPicPr>
        <p:blipFill rotWithShape="1">
          <a:blip r:embed="rId3">
            <a:alphaModFix/>
          </a:blip>
          <a:srcRect l="38421" t="30869" r="6390" b="24994"/>
          <a:stretch/>
        </p:blipFill>
        <p:spPr>
          <a:xfrm>
            <a:off x="7155000" y="807300"/>
            <a:ext cx="4313724" cy="258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 rotWithShape="1">
          <a:blip r:embed="rId4">
            <a:alphaModFix/>
          </a:blip>
          <a:srcRect l="36206" t="34412" r="10914" b="22016"/>
          <a:stretch/>
        </p:blipFill>
        <p:spPr>
          <a:xfrm>
            <a:off x="4956950" y="3476125"/>
            <a:ext cx="4227425" cy="26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 rotWithShape="1">
          <a:blip r:embed="rId5">
            <a:alphaModFix/>
          </a:blip>
          <a:srcRect l="36915" t="38064" r="10566" b="22051"/>
          <a:stretch/>
        </p:blipFill>
        <p:spPr>
          <a:xfrm>
            <a:off x="538800" y="1931375"/>
            <a:ext cx="4313736" cy="245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>
            <a:spLocks noGrp="1"/>
          </p:cNvSpPr>
          <p:nvPr>
            <p:ph type="body" idx="1"/>
          </p:nvPr>
        </p:nvSpPr>
        <p:spPr>
          <a:xfrm>
            <a:off x="538802" y="1418900"/>
            <a:ext cx="5569500" cy="44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7071" lvl="0" indent="-313195" algn="l" rtl="0">
              <a:spcBef>
                <a:spcPts val="282"/>
              </a:spcBef>
              <a:spcAft>
                <a:spcPts val="0"/>
              </a:spcAft>
              <a:buClr>
                <a:srgbClr val="13294B"/>
              </a:buClr>
              <a:buSzPts val="2800"/>
              <a:buFont typeface="Noto Sans Symbols"/>
              <a:buChar char="▪"/>
            </a:pPr>
            <a:r>
              <a:rPr lang="en-US" sz="2800" i="0">
                <a:solidFill>
                  <a:srgbClr val="13294B"/>
                </a:solidFill>
              </a:rPr>
              <a:t>Anemometer</a:t>
            </a:r>
            <a:endParaRPr sz="2800" i="0">
              <a:solidFill>
                <a:srgbClr val="13294B"/>
              </a:solidFill>
            </a:endParaRPr>
          </a:p>
          <a:p>
            <a:pPr marL="730324" lvl="1" indent="-285021" algn="l" rtl="0">
              <a:spcBef>
                <a:spcPts val="282"/>
              </a:spcBef>
              <a:spcAft>
                <a:spcPts val="0"/>
              </a:spcAft>
              <a:buClr>
                <a:srgbClr val="13294B"/>
              </a:buClr>
              <a:buSzPts val="2800"/>
              <a:buChar char="–"/>
            </a:pPr>
            <a:r>
              <a:rPr lang="en-US" sz="280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Provide analog output voltage to ATMEGA328p ADC</a:t>
            </a:r>
            <a:endParaRPr sz="2800">
              <a:solidFill>
                <a:srgbClr val="1329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30324" lvl="1" indent="-285021" algn="l" rtl="0">
              <a:spcBef>
                <a:spcPts val="282"/>
              </a:spcBef>
              <a:spcAft>
                <a:spcPts val="0"/>
              </a:spcAft>
              <a:buClr>
                <a:srgbClr val="13294B"/>
              </a:buClr>
              <a:buSzPts val="2800"/>
              <a:buChar char="–"/>
            </a:pPr>
            <a:r>
              <a:rPr lang="en-US" sz="280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Use provided LUT to convert voltage to wind speed (m/s)</a:t>
            </a:r>
            <a:endParaRPr sz="2800" i="0">
              <a:solidFill>
                <a:srgbClr val="13294B"/>
              </a:solidFill>
            </a:endParaRPr>
          </a:p>
          <a:p>
            <a:pPr marL="0" lvl="0" indent="0" algn="l" rtl="0">
              <a:spcBef>
                <a:spcPts val="282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Anemometer (Wind Sensor)</a:t>
            </a:r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5425" y="1269050"/>
            <a:ext cx="3484549" cy="46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4450" y="4801346"/>
            <a:ext cx="3484550" cy="96262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/>
          <p:nvPr/>
        </p:nvSpPr>
        <p:spPr>
          <a:xfrm>
            <a:off x="7695000" y="3858300"/>
            <a:ext cx="1647000" cy="16200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6275" y="2525050"/>
            <a:ext cx="2757927" cy="146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 txBox="1">
            <a:spLocks noGrp="1"/>
          </p:cNvSpPr>
          <p:nvPr>
            <p:ph type="body" idx="1"/>
          </p:nvPr>
        </p:nvSpPr>
        <p:spPr>
          <a:xfrm>
            <a:off x="538788" y="1418908"/>
            <a:ext cx="11103000" cy="44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7071" marR="0" lvl="0" indent="-287795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13294B"/>
              </a:buClr>
              <a:buSzPts val="2400"/>
              <a:buFont typeface="Arial"/>
              <a:buChar char="▪"/>
            </a:pPr>
            <a:r>
              <a:rPr lang="en-US" sz="2400" i="0">
                <a:solidFill>
                  <a:srgbClr val="13294B"/>
                </a:solidFill>
              </a:rPr>
              <a:t>Hall Effect Sensor</a:t>
            </a:r>
            <a:endParaRPr sz="2400" i="0">
              <a:solidFill>
                <a:srgbClr val="13294B"/>
              </a:solidFill>
            </a:endParaRPr>
          </a:p>
          <a:p>
            <a:pPr marL="730324" marR="0" lvl="1" indent="-25962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13294B"/>
              </a:buClr>
              <a:buSzPts val="2400"/>
              <a:buFont typeface="Arial"/>
              <a:buChar char="–"/>
            </a:pPr>
            <a:r>
              <a:rPr lang="en-US" sz="2400" i="0">
                <a:solidFill>
                  <a:srgbClr val="13294B"/>
                </a:solidFill>
              </a:rPr>
              <a:t>Digital output high upon pass of a magnet</a:t>
            </a:r>
            <a:endParaRPr sz="2400" i="0">
              <a:solidFill>
                <a:srgbClr val="13294B"/>
              </a:solidFill>
            </a:endParaRPr>
          </a:p>
          <a:p>
            <a:pPr marL="730324" marR="0" lvl="1" indent="-25962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13294B"/>
              </a:buClr>
              <a:buSzPts val="2400"/>
              <a:buFont typeface="Arial"/>
              <a:buChar char="–"/>
            </a:pPr>
            <a:r>
              <a:rPr lang="en-US" sz="2400" i="0">
                <a:solidFill>
                  <a:srgbClr val="13294B"/>
                </a:solidFill>
              </a:rPr>
              <a:t>Used to calculate rotational speed</a:t>
            </a:r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Hall Effect (RPM) Sensor</a:t>
            </a:r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176" name="Google Shape;17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825" y="2680875"/>
            <a:ext cx="4688901" cy="33677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 txBox="1"/>
          <p:nvPr/>
        </p:nvSpPr>
        <p:spPr>
          <a:xfrm>
            <a:off x="6745550" y="3408175"/>
            <a:ext cx="612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LOW</a:t>
            </a:r>
            <a:endParaRPr/>
          </a:p>
        </p:txBody>
      </p:sp>
      <p:sp>
        <p:nvSpPr>
          <p:cNvPr id="178" name="Google Shape;178;p26"/>
          <p:cNvSpPr txBox="1"/>
          <p:nvPr/>
        </p:nvSpPr>
        <p:spPr>
          <a:xfrm>
            <a:off x="6745550" y="2740350"/>
            <a:ext cx="7239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HIGH</a:t>
            </a:r>
            <a:endParaRPr/>
          </a:p>
        </p:txBody>
      </p:sp>
      <p:sp>
        <p:nvSpPr>
          <p:cNvPr id="179" name="Google Shape;179;p26"/>
          <p:cNvSpPr txBox="1"/>
          <p:nvPr/>
        </p:nvSpPr>
        <p:spPr>
          <a:xfrm>
            <a:off x="7777700" y="3634825"/>
            <a:ext cx="40830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T1</a:t>
            </a:r>
            <a:endParaRPr/>
          </a:p>
        </p:txBody>
      </p:sp>
      <p:sp>
        <p:nvSpPr>
          <p:cNvPr id="180" name="Google Shape;180;p26"/>
          <p:cNvSpPr txBox="1"/>
          <p:nvPr/>
        </p:nvSpPr>
        <p:spPr>
          <a:xfrm>
            <a:off x="9185475" y="3634825"/>
            <a:ext cx="408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T2</a:t>
            </a:r>
            <a:endParaRPr/>
          </a:p>
        </p:txBody>
      </p:sp>
      <p:pic>
        <p:nvPicPr>
          <p:cNvPr id="181" name="Google Shape;18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5547" y="4247374"/>
            <a:ext cx="3630625" cy="99134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/>
          <p:nvPr/>
        </p:nvSpPr>
        <p:spPr>
          <a:xfrm>
            <a:off x="2722200" y="3667525"/>
            <a:ext cx="1269000" cy="12420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>
            <a:spLocks noGrp="1"/>
          </p:cNvSpPr>
          <p:nvPr>
            <p:ph type="body" idx="1"/>
          </p:nvPr>
        </p:nvSpPr>
        <p:spPr>
          <a:xfrm>
            <a:off x="538796" y="1418900"/>
            <a:ext cx="7778100" cy="44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2"/>
              </a:spcBef>
              <a:spcAft>
                <a:spcPts val="0"/>
              </a:spcAft>
              <a:buNone/>
            </a:pPr>
            <a:endParaRPr sz="2400" i="0">
              <a:solidFill>
                <a:srgbClr val="1329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7071" lvl="0" indent="-338595" algn="l" rtl="0">
              <a:spcBef>
                <a:spcPts val="282"/>
              </a:spcBef>
              <a:spcAft>
                <a:spcPts val="0"/>
              </a:spcAft>
              <a:buClr>
                <a:srgbClr val="13294B"/>
              </a:buClr>
              <a:buSzPts val="3200"/>
              <a:buFont typeface="Noto Sans Symbols"/>
              <a:buChar char="▪"/>
            </a:pPr>
            <a:r>
              <a:rPr lang="en-US" sz="3200" i="0">
                <a:solidFill>
                  <a:srgbClr val="13294B"/>
                </a:solidFill>
              </a:rPr>
              <a:t>Voltage Sensor</a:t>
            </a:r>
            <a:endParaRPr sz="3200" i="0">
              <a:solidFill>
                <a:srgbClr val="13294B"/>
              </a:solidFill>
            </a:endParaRPr>
          </a:p>
          <a:p>
            <a:pPr marL="730324" lvl="1" indent="-310421" algn="l" rtl="0">
              <a:spcBef>
                <a:spcPts val="282"/>
              </a:spcBef>
              <a:spcAft>
                <a:spcPts val="0"/>
              </a:spcAft>
              <a:buClr>
                <a:srgbClr val="13294B"/>
              </a:buClr>
              <a:buSzPts val="3200"/>
              <a:buChar char="–"/>
            </a:pPr>
            <a:r>
              <a:rPr lang="en-US" sz="320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10 kΩ and 3.3 kΩ for voltage divider</a:t>
            </a:r>
            <a:endParaRPr sz="3200">
              <a:solidFill>
                <a:srgbClr val="13294B"/>
              </a:solidFill>
            </a:endParaRPr>
          </a:p>
          <a:p>
            <a:pPr marL="730324" lvl="1" indent="-310421" algn="l" rtl="0">
              <a:spcBef>
                <a:spcPts val="282"/>
              </a:spcBef>
              <a:spcAft>
                <a:spcPts val="0"/>
              </a:spcAft>
              <a:buClr>
                <a:srgbClr val="13294B"/>
              </a:buClr>
              <a:buSzPts val="3200"/>
              <a:buChar char="–"/>
            </a:pPr>
            <a:r>
              <a:rPr lang="en-US" sz="320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Convert output voltage to 5 V logic</a:t>
            </a:r>
            <a:endParaRPr sz="3200">
              <a:solidFill>
                <a:srgbClr val="13294B"/>
              </a:solidFill>
            </a:endParaRPr>
          </a:p>
          <a:p>
            <a:pPr marL="0" lvl="0" indent="0" algn="l" rtl="0">
              <a:spcBef>
                <a:spcPts val="282"/>
              </a:spcBef>
              <a:spcAft>
                <a:spcPts val="0"/>
              </a:spcAft>
              <a:buNone/>
            </a:pPr>
            <a:endParaRPr sz="3200" i="0">
              <a:solidFill>
                <a:srgbClr val="13294B"/>
              </a:solidFill>
            </a:endParaRPr>
          </a:p>
          <a:p>
            <a:pPr marL="337071" lvl="0" indent="-338595" algn="l" rtl="0">
              <a:spcBef>
                <a:spcPts val="282"/>
              </a:spcBef>
              <a:spcAft>
                <a:spcPts val="0"/>
              </a:spcAft>
              <a:buClr>
                <a:srgbClr val="13294B"/>
              </a:buClr>
              <a:buSzPts val="3200"/>
              <a:buFont typeface="Noto Sans Symbols"/>
              <a:buChar char="▪"/>
            </a:pPr>
            <a:r>
              <a:rPr lang="en-US" sz="3200" i="0">
                <a:solidFill>
                  <a:srgbClr val="13294B"/>
                </a:solidFill>
              </a:rPr>
              <a:t>Current Sensor</a:t>
            </a:r>
            <a:endParaRPr sz="3200" i="0">
              <a:solidFill>
                <a:srgbClr val="13294B"/>
              </a:solidFill>
            </a:endParaRPr>
          </a:p>
          <a:p>
            <a:pPr marL="730324" lvl="1" indent="-310421" algn="l" rtl="0">
              <a:spcBef>
                <a:spcPts val="282"/>
              </a:spcBef>
              <a:spcAft>
                <a:spcPts val="0"/>
              </a:spcAft>
              <a:buClr>
                <a:srgbClr val="13294B"/>
              </a:buClr>
              <a:buSzPts val="3200"/>
              <a:buChar char="–"/>
            </a:pPr>
            <a:r>
              <a:rPr lang="en-US" sz="320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Four 15 Ω, 0.5W resistors for final demonstration</a:t>
            </a:r>
            <a:endParaRPr sz="3200">
              <a:solidFill>
                <a:srgbClr val="13294B"/>
              </a:solidFill>
            </a:endParaRPr>
          </a:p>
          <a:p>
            <a:pPr marL="730324" lvl="1" indent="-310421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200"/>
              <a:buChar char="–"/>
            </a:pPr>
            <a:r>
              <a:rPr lang="en-US" sz="320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ACS758 used for higher currents</a:t>
            </a:r>
            <a:r>
              <a:rPr lang="en-US" sz="3200">
                <a:solidFill>
                  <a:srgbClr val="13294B"/>
                </a:solidFill>
              </a:rPr>
              <a:t> </a:t>
            </a:r>
            <a:endParaRPr sz="3200" i="0">
              <a:solidFill>
                <a:srgbClr val="13294B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i="0"/>
          </a:p>
        </p:txBody>
      </p:sp>
      <p:sp>
        <p:nvSpPr>
          <p:cNvPr id="188" name="Google Shape;188;p27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Control System Sensor Units</a:t>
            </a:r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2877" y="4659298"/>
            <a:ext cx="2503500" cy="9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3900" y="2389225"/>
            <a:ext cx="3806636" cy="931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>
            <a:spLocks noGrp="1"/>
          </p:cNvSpPr>
          <p:nvPr>
            <p:ph type="body" idx="1"/>
          </p:nvPr>
        </p:nvSpPr>
        <p:spPr>
          <a:xfrm>
            <a:off x="789342" y="1623050"/>
            <a:ext cx="3917400" cy="44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7071" marR="0" lvl="0" indent="-338595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13294B"/>
              </a:buClr>
              <a:buSzPts val="3200"/>
              <a:buFont typeface="Noto Sans Symbols"/>
              <a:buChar char="▪"/>
            </a:pPr>
            <a:r>
              <a:rPr lang="en-US" sz="3200" i="0">
                <a:solidFill>
                  <a:srgbClr val="13294B"/>
                </a:solidFill>
              </a:rPr>
              <a:t>Atmega328p, 28 DIP package</a:t>
            </a:r>
            <a:endParaRPr sz="3200" i="0">
              <a:solidFill>
                <a:srgbClr val="13294B"/>
              </a:solidFill>
            </a:endParaRPr>
          </a:p>
          <a:p>
            <a:pPr marL="337071" marR="0" lvl="0" indent="-338595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13294B"/>
              </a:buClr>
              <a:buSzPts val="3200"/>
              <a:buFont typeface="Noto Sans Symbols"/>
              <a:buChar char="▪"/>
            </a:pPr>
            <a:r>
              <a:rPr lang="en-US" sz="3200" i="0">
                <a:solidFill>
                  <a:srgbClr val="13294B"/>
                </a:solidFill>
              </a:rPr>
              <a:t>Programmed using an Arduino bootloader and Arduino IDE</a:t>
            </a:r>
            <a:endParaRPr sz="3200" i="0">
              <a:solidFill>
                <a:srgbClr val="13294B"/>
              </a:solidFill>
            </a:endParaRPr>
          </a:p>
          <a:p>
            <a:pPr marL="337071" marR="0" lvl="0" indent="0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None/>
            </a:pPr>
            <a:endParaRPr sz="2400" i="0">
              <a:solidFill>
                <a:srgbClr val="13294B"/>
              </a:solidFill>
            </a:endParaRPr>
          </a:p>
        </p:txBody>
      </p:sp>
      <p:sp>
        <p:nvSpPr>
          <p:cNvPr id="197" name="Google Shape;197;p28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Microcontroller</a:t>
            </a:r>
            <a:endParaRPr/>
          </a:p>
        </p:txBody>
      </p:sp>
      <p:graphicFrame>
        <p:nvGraphicFramePr>
          <p:cNvPr id="198" name="Google Shape;198;p28"/>
          <p:cNvGraphicFramePr/>
          <p:nvPr/>
        </p:nvGraphicFramePr>
        <p:xfrm>
          <a:off x="6413125" y="877347"/>
          <a:ext cx="4358900" cy="5150730"/>
        </p:xfrm>
        <a:graphic>
          <a:graphicData uri="http://schemas.openxmlformats.org/drawingml/2006/table">
            <a:tbl>
              <a:tblPr>
                <a:noFill/>
                <a:tableStyleId>{38554ADE-76D5-44A8-B12B-D70733F14273}</a:tableStyleId>
              </a:tblPr>
              <a:tblGrid>
                <a:gridCol w="1242475"/>
                <a:gridCol w="1335475"/>
                <a:gridCol w="1780950"/>
              </a:tblGrid>
              <a:tr h="26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Pin Number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Pin Name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Design Function 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PD2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LCD Display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PD3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LCD Display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PD4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LCD  Display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PD5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LCD Display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PD6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LCD Display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PD7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RPM Sensor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PB0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LCD Display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PB1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DC/DC PWM Signal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PB2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LED warning light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ADC0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Voltage Sensor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ADC1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Current Sensor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9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ADC5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Wind Sensor</a:t>
                      </a:r>
                      <a:endParaRPr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199" name="Google Shape;199;p28"/>
          <p:cNvSpPr txBox="1"/>
          <p:nvPr/>
        </p:nvSpPr>
        <p:spPr>
          <a:xfrm>
            <a:off x="789350" y="50530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82">
                <a:solidFill>
                  <a:schemeClr val="lt1"/>
                </a:solidFill>
              </a:rPr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>
            <a:spLocks noGrp="1"/>
          </p:cNvSpPr>
          <p:nvPr>
            <p:ph type="body" idx="1"/>
          </p:nvPr>
        </p:nvSpPr>
        <p:spPr>
          <a:xfrm>
            <a:off x="386388" y="1342708"/>
            <a:ext cx="11103000" cy="44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7071" lvl="0" indent="-337071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Purpose</a:t>
            </a:r>
            <a:endParaRPr sz="3176" i="0">
              <a:solidFill>
                <a:srgbClr val="13294B"/>
              </a:solidFill>
            </a:endParaRPr>
          </a:p>
          <a:p>
            <a:pPr marL="730324" lvl="1" indent="-308897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Char char="–"/>
            </a:pPr>
            <a:r>
              <a:rPr lang="en-US" sz="3176">
                <a:solidFill>
                  <a:srgbClr val="13294B"/>
                </a:solidFill>
              </a:rPr>
              <a:t>Adjust the load presented to the turbine by changing its duty ratio</a:t>
            </a:r>
            <a:endParaRPr sz="3176">
              <a:solidFill>
                <a:srgbClr val="13294B"/>
              </a:solidFill>
            </a:endParaRPr>
          </a:p>
          <a:p>
            <a:pPr marL="337071" lvl="0" indent="-337071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Components</a:t>
            </a:r>
            <a:endParaRPr sz="3176" i="0">
              <a:solidFill>
                <a:srgbClr val="13294B"/>
              </a:solidFill>
            </a:endParaRPr>
          </a:p>
          <a:p>
            <a:pPr marL="730324" lvl="1" indent="-308897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Char char="–"/>
            </a:pPr>
            <a:r>
              <a:rPr lang="en-US" sz="3176">
                <a:solidFill>
                  <a:srgbClr val="13294B"/>
                </a:solidFill>
              </a:rPr>
              <a:t>Gate driver IC</a:t>
            </a:r>
            <a:endParaRPr sz="3176">
              <a:solidFill>
                <a:srgbClr val="13294B"/>
              </a:solidFill>
            </a:endParaRPr>
          </a:p>
          <a:p>
            <a:pPr marL="730324" lvl="1" indent="-308897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Char char="–"/>
            </a:pPr>
            <a:r>
              <a:rPr lang="en-US" sz="3176">
                <a:solidFill>
                  <a:srgbClr val="13294B"/>
                </a:solidFill>
              </a:rPr>
              <a:t>Boost Converter</a:t>
            </a:r>
            <a:endParaRPr sz="3176">
              <a:solidFill>
                <a:srgbClr val="13294B"/>
              </a:solidFill>
            </a:endParaRPr>
          </a:p>
        </p:txBody>
      </p:sp>
      <p:sp>
        <p:nvSpPr>
          <p:cNvPr id="205" name="Google Shape;205;p29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DC/DC Converter</a:t>
            </a:r>
            <a:endParaRPr/>
          </a:p>
        </p:txBody>
      </p:sp>
      <p:sp>
        <p:nvSpPr>
          <p:cNvPr id="206" name="Google Shape;206;p29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207" name="Google Shape;207;p29"/>
          <p:cNvPicPr preferRelativeResize="0"/>
          <p:nvPr/>
        </p:nvPicPr>
        <p:blipFill rotWithShape="1">
          <a:blip r:embed="rId3">
            <a:alphaModFix/>
          </a:blip>
          <a:srcRect t="20648" b="22057"/>
          <a:stretch/>
        </p:blipFill>
        <p:spPr>
          <a:xfrm>
            <a:off x="4021525" y="2464625"/>
            <a:ext cx="8004301" cy="343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0"/>
          <p:cNvSpPr txBox="1">
            <a:spLocks noGrp="1"/>
          </p:cNvSpPr>
          <p:nvPr>
            <p:ph type="body" idx="1"/>
          </p:nvPr>
        </p:nvSpPr>
        <p:spPr>
          <a:xfrm>
            <a:off x="538788" y="1418908"/>
            <a:ext cx="11103000" cy="44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7071" lvl="0" indent="-337071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Should be able to operate at up to 800W</a:t>
            </a:r>
            <a:endParaRPr sz="3176" i="0">
              <a:solidFill>
                <a:srgbClr val="13294B"/>
              </a:solidFill>
            </a:endParaRPr>
          </a:p>
          <a:p>
            <a:pPr marL="337071" lvl="0" indent="-341897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Should have an output voltage ripple of ±3% of the output voltage at 100W, ±10% at 800W</a:t>
            </a:r>
            <a:endParaRPr sz="3176" i="0">
              <a:solidFill>
                <a:srgbClr val="13294B"/>
              </a:solidFill>
            </a:endParaRPr>
          </a:p>
          <a:p>
            <a:pPr marL="337071" lvl="0" indent="-341897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Should be at least 80% efficient at up to 800W, 90% efficient at up to 100W </a:t>
            </a:r>
            <a:endParaRPr sz="3176" i="0">
              <a:solidFill>
                <a:srgbClr val="13294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76">
              <a:solidFill>
                <a:srgbClr val="13294B"/>
              </a:solidFill>
            </a:endParaRPr>
          </a:p>
        </p:txBody>
      </p:sp>
      <p:sp>
        <p:nvSpPr>
          <p:cNvPr id="213" name="Google Shape;213;p30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DC/DC Converter Requirements </a:t>
            </a:r>
            <a:endParaRPr/>
          </a:p>
        </p:txBody>
      </p:sp>
      <p:sp>
        <p:nvSpPr>
          <p:cNvPr id="214" name="Google Shape;214;p30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>
            <a:spLocks noGrp="1"/>
          </p:cNvSpPr>
          <p:nvPr>
            <p:ph type="body" idx="1"/>
          </p:nvPr>
        </p:nvSpPr>
        <p:spPr>
          <a:xfrm>
            <a:off x="544488" y="1383658"/>
            <a:ext cx="11103000" cy="44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7071" lvl="0" indent="-341897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Originally used a SEPIC converter in order to be able to adjust the voltage out of the turbine up or down</a:t>
            </a:r>
            <a:endParaRPr sz="3176" i="0">
              <a:solidFill>
                <a:srgbClr val="13294B"/>
              </a:solidFill>
            </a:endParaRPr>
          </a:p>
          <a:p>
            <a:pPr marL="730324" lvl="1" indent="-308897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Char char="–"/>
            </a:pPr>
            <a:r>
              <a:rPr lang="en-US" sz="3176">
                <a:solidFill>
                  <a:srgbClr val="13294B"/>
                </a:solidFill>
              </a:rPr>
              <a:t>Lower efficiency</a:t>
            </a:r>
            <a:endParaRPr sz="3176">
              <a:solidFill>
                <a:srgbClr val="13294B"/>
              </a:solidFill>
            </a:endParaRPr>
          </a:p>
          <a:p>
            <a:pPr marL="730324" lvl="1" indent="-308897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Char char="–"/>
            </a:pPr>
            <a:r>
              <a:rPr lang="en-US" sz="3176">
                <a:solidFill>
                  <a:srgbClr val="13294B"/>
                </a:solidFill>
              </a:rPr>
              <a:t>Didn’t work well at low switching frequencies</a:t>
            </a:r>
            <a:endParaRPr sz="3176">
              <a:solidFill>
                <a:srgbClr val="13294B"/>
              </a:solidFill>
            </a:endParaRPr>
          </a:p>
          <a:p>
            <a:pPr marL="730324" lvl="1" indent="-308897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Char char="–"/>
            </a:pPr>
            <a:r>
              <a:rPr lang="en-US" sz="3176">
                <a:solidFill>
                  <a:srgbClr val="13294B"/>
                </a:solidFill>
              </a:rPr>
              <a:t>Thermal issues</a:t>
            </a:r>
            <a:endParaRPr sz="3176">
              <a:solidFill>
                <a:srgbClr val="13294B"/>
              </a:solidFill>
            </a:endParaRPr>
          </a:p>
          <a:p>
            <a:pPr marL="337071" lvl="0" indent="-337071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Switched to a boost converter</a:t>
            </a:r>
            <a:endParaRPr sz="3176" i="0">
              <a:solidFill>
                <a:srgbClr val="13294B"/>
              </a:solidFill>
            </a:endParaRPr>
          </a:p>
          <a:p>
            <a:pPr marL="730324" lvl="1" indent="-308897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Char char="–"/>
            </a:pPr>
            <a:r>
              <a:rPr lang="en-US" sz="3176">
                <a:solidFill>
                  <a:srgbClr val="13294B"/>
                </a:solidFill>
              </a:rPr>
              <a:t>Higher efficiency</a:t>
            </a:r>
            <a:endParaRPr sz="3176">
              <a:solidFill>
                <a:srgbClr val="13294B"/>
              </a:solidFill>
            </a:endParaRPr>
          </a:p>
          <a:p>
            <a:pPr marL="730324" lvl="1" indent="-308897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Char char="–"/>
            </a:pPr>
            <a:r>
              <a:rPr lang="en-US" sz="3176">
                <a:solidFill>
                  <a:srgbClr val="13294B"/>
                </a:solidFill>
              </a:rPr>
              <a:t>Still able to adjust the turbine’s speed up or down </a:t>
            </a:r>
            <a:endParaRPr sz="3176">
              <a:solidFill>
                <a:srgbClr val="13294B"/>
              </a:solidFill>
            </a:endParaRPr>
          </a:p>
        </p:txBody>
      </p:sp>
      <p:sp>
        <p:nvSpPr>
          <p:cNvPr id="220" name="Google Shape;220;p31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Topology Selection	</a:t>
            </a:r>
            <a:endParaRPr/>
          </a:p>
        </p:txBody>
      </p:sp>
      <p:sp>
        <p:nvSpPr>
          <p:cNvPr id="221" name="Google Shape;221;p31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538787" y="1441077"/>
            <a:ext cx="11206788" cy="448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7072" lvl="0" indent="-337072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Maximum power tracking system for the WindTura 750 turbine</a:t>
            </a:r>
            <a:endParaRPr/>
          </a:p>
          <a:p>
            <a:pPr marL="337072" lvl="0" indent="-337072" algn="l" rtl="0">
              <a:spcBef>
                <a:spcPts val="620"/>
              </a:spcBef>
              <a:spcAft>
                <a:spcPts val="0"/>
              </a:spcAft>
              <a:buClr>
                <a:srgbClr val="13294B"/>
              </a:buClr>
              <a:buSzPts val="3100"/>
              <a:buFont typeface="Noto Sans Symbols"/>
              <a:buChar char="▪"/>
            </a:pPr>
            <a:r>
              <a:rPr lang="en-US"/>
              <a:t>Suitable for home-scale wind power systems</a:t>
            </a: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Introduction</a:t>
            </a:r>
            <a:endParaRPr/>
          </a:p>
        </p:txBody>
      </p:sp>
      <p:pic>
        <p:nvPicPr>
          <p:cNvPr id="78" name="Google Shape;78;p14"/>
          <p:cNvPicPr preferRelativeResize="0"/>
          <p:nvPr/>
        </p:nvPicPr>
        <p:blipFill rotWithShape="1">
          <a:blip r:embed="rId3">
            <a:alphaModFix/>
          </a:blip>
          <a:srcRect l="9299" t="17415" r="9478" b="17649"/>
          <a:stretch/>
        </p:blipFill>
        <p:spPr>
          <a:xfrm>
            <a:off x="3843300" y="3102850"/>
            <a:ext cx="4495600" cy="29618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752950" y="50468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82">
                <a:solidFill>
                  <a:schemeClr val="lt1"/>
                </a:solidFill>
              </a:rPr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2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LTSPICE Boost Simulation</a:t>
            </a:r>
            <a:endParaRPr/>
          </a:p>
        </p:txBody>
      </p:sp>
      <p:pic>
        <p:nvPicPr>
          <p:cNvPr id="227" name="Google Shape;22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000" y="1418888"/>
            <a:ext cx="10134600" cy="456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2"/>
          <p:cNvSpPr txBox="1"/>
          <p:nvPr/>
        </p:nvSpPr>
        <p:spPr>
          <a:xfrm>
            <a:off x="803825" y="50671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82">
                <a:solidFill>
                  <a:schemeClr val="lt1"/>
                </a:solidFill>
              </a:rPr>
              <a:t>20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>
            <a:spLocks noGrp="1"/>
          </p:cNvSpPr>
          <p:nvPr>
            <p:ph type="body" idx="1"/>
          </p:nvPr>
        </p:nvSpPr>
        <p:spPr>
          <a:xfrm>
            <a:off x="7563893" y="3645305"/>
            <a:ext cx="4385400" cy="153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7071" lvl="0" indent="-341897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                    = 24mV = .2% of minimum output voltage</a:t>
            </a:r>
            <a:endParaRPr/>
          </a:p>
        </p:txBody>
      </p:sp>
      <p:sp>
        <p:nvSpPr>
          <p:cNvPr id="234" name="Google Shape;234;p33"/>
          <p:cNvSpPr txBox="1">
            <a:spLocks noGrp="1"/>
          </p:cNvSpPr>
          <p:nvPr>
            <p:ph type="body" idx="2"/>
          </p:nvPr>
        </p:nvSpPr>
        <p:spPr>
          <a:xfrm>
            <a:off x="386388" y="3319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LTSPICE Boost Simulation</a:t>
            </a:r>
            <a:endParaRPr/>
          </a:p>
        </p:txBody>
      </p:sp>
      <p:pic>
        <p:nvPicPr>
          <p:cNvPr id="235" name="Google Shape;23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450" y="1431400"/>
            <a:ext cx="6924175" cy="403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2975" y="489950"/>
            <a:ext cx="4567250" cy="296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2925" y="3722680"/>
            <a:ext cx="2162175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3"/>
          <p:cNvSpPr txBox="1"/>
          <p:nvPr/>
        </p:nvSpPr>
        <p:spPr>
          <a:xfrm>
            <a:off x="783475" y="50977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82">
                <a:solidFill>
                  <a:schemeClr val="lt1"/>
                </a:solidFill>
              </a:rPr>
              <a:t>21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>
            <a:spLocks noGrp="1"/>
          </p:cNvSpPr>
          <p:nvPr>
            <p:ph type="body" idx="1"/>
          </p:nvPr>
        </p:nvSpPr>
        <p:spPr>
          <a:xfrm>
            <a:off x="538788" y="1418908"/>
            <a:ext cx="11103000" cy="44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2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DC/DC Converter Schematic</a:t>
            </a:r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246" name="Google Shape;24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25" y="1288075"/>
            <a:ext cx="12088574" cy="424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>
            <a:spLocks noGrp="1"/>
          </p:cNvSpPr>
          <p:nvPr>
            <p:ph type="body" idx="1"/>
          </p:nvPr>
        </p:nvSpPr>
        <p:spPr>
          <a:xfrm>
            <a:off x="544500" y="4650750"/>
            <a:ext cx="5284200" cy="143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76" i="0">
              <a:solidFill>
                <a:srgbClr val="13294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76" i="0">
              <a:solidFill>
                <a:srgbClr val="13294B"/>
              </a:solidFill>
            </a:endParaRPr>
          </a:p>
        </p:txBody>
      </p:sp>
      <p:sp>
        <p:nvSpPr>
          <p:cNvPr id="252" name="Google Shape;252;p35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Gate Resistor Selection	</a:t>
            </a:r>
            <a:endParaRPr/>
          </a:p>
        </p:txBody>
      </p:sp>
      <p:sp>
        <p:nvSpPr>
          <p:cNvPr id="253" name="Google Shape;253;p35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254" name="Google Shape;254;p35"/>
          <p:cNvPicPr preferRelativeResize="0"/>
          <p:nvPr/>
        </p:nvPicPr>
        <p:blipFill rotWithShape="1">
          <a:blip r:embed="rId3">
            <a:alphaModFix/>
          </a:blip>
          <a:srcRect l="12679" t="17849" b="16816"/>
          <a:stretch/>
        </p:blipFill>
        <p:spPr>
          <a:xfrm>
            <a:off x="307450" y="1433950"/>
            <a:ext cx="5521174" cy="321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5"/>
          <p:cNvPicPr preferRelativeResize="0"/>
          <p:nvPr/>
        </p:nvPicPr>
        <p:blipFill rotWithShape="1">
          <a:blip r:embed="rId4">
            <a:alphaModFix/>
          </a:blip>
          <a:srcRect l="15016" t="17982" b="16908"/>
          <a:stretch/>
        </p:blipFill>
        <p:spPr>
          <a:xfrm>
            <a:off x="6292325" y="1433950"/>
            <a:ext cx="5391778" cy="32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5"/>
          <p:cNvSpPr txBox="1"/>
          <p:nvPr/>
        </p:nvSpPr>
        <p:spPr>
          <a:xfrm>
            <a:off x="820975" y="2796250"/>
            <a:ext cx="1127400" cy="6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6AA84F"/>
                </a:solidFill>
              </a:rPr>
              <a:t>V</a:t>
            </a:r>
            <a:r>
              <a:rPr lang="en-US" sz="2400" b="1" baseline="-25000">
                <a:solidFill>
                  <a:srgbClr val="6AA84F"/>
                </a:solidFill>
              </a:rPr>
              <a:t>OUT</a:t>
            </a:r>
            <a:endParaRPr sz="2400" b="1">
              <a:solidFill>
                <a:srgbClr val="6AA84F"/>
              </a:solidFill>
            </a:endParaRPr>
          </a:p>
        </p:txBody>
      </p:sp>
      <p:sp>
        <p:nvSpPr>
          <p:cNvPr id="257" name="Google Shape;257;p35"/>
          <p:cNvSpPr txBox="1"/>
          <p:nvPr/>
        </p:nvSpPr>
        <p:spPr>
          <a:xfrm>
            <a:off x="6595275" y="2862575"/>
            <a:ext cx="1127400" cy="6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6AA84F"/>
                </a:solidFill>
              </a:rPr>
              <a:t>V</a:t>
            </a:r>
            <a:r>
              <a:rPr lang="en-US" sz="2400" b="1" baseline="-25000">
                <a:solidFill>
                  <a:srgbClr val="6AA84F"/>
                </a:solidFill>
              </a:rPr>
              <a:t>OUT</a:t>
            </a:r>
            <a:endParaRPr sz="2400" b="1">
              <a:solidFill>
                <a:srgbClr val="6AA84F"/>
              </a:solidFill>
            </a:endParaRPr>
          </a:p>
        </p:txBody>
      </p:sp>
      <p:sp>
        <p:nvSpPr>
          <p:cNvPr id="258" name="Google Shape;258;p35"/>
          <p:cNvSpPr txBox="1"/>
          <p:nvPr/>
        </p:nvSpPr>
        <p:spPr>
          <a:xfrm>
            <a:off x="400325" y="1587450"/>
            <a:ext cx="968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BF9000"/>
                </a:solidFill>
              </a:rPr>
              <a:t>V</a:t>
            </a:r>
            <a:r>
              <a:rPr lang="en-US" sz="2400" b="1" baseline="-25000">
                <a:solidFill>
                  <a:srgbClr val="BF9000"/>
                </a:solidFill>
              </a:rPr>
              <a:t>GATE</a:t>
            </a:r>
            <a:endParaRPr sz="2400" b="1" baseline="-25000">
              <a:solidFill>
                <a:srgbClr val="BF9000"/>
              </a:solidFill>
            </a:endParaRPr>
          </a:p>
        </p:txBody>
      </p:sp>
      <p:sp>
        <p:nvSpPr>
          <p:cNvPr id="259" name="Google Shape;259;p35"/>
          <p:cNvSpPr txBox="1"/>
          <p:nvPr/>
        </p:nvSpPr>
        <p:spPr>
          <a:xfrm>
            <a:off x="6292325" y="1587450"/>
            <a:ext cx="968400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BF9000"/>
                </a:solidFill>
              </a:rPr>
              <a:t>V</a:t>
            </a:r>
            <a:r>
              <a:rPr lang="en-US" sz="2400" b="1" baseline="-25000">
                <a:solidFill>
                  <a:srgbClr val="BF9000"/>
                </a:solidFill>
              </a:rPr>
              <a:t>GATE</a:t>
            </a:r>
            <a:endParaRPr sz="2400" b="1" baseline="-25000">
              <a:solidFill>
                <a:srgbClr val="BF9000"/>
              </a:solidFill>
            </a:endParaRPr>
          </a:p>
        </p:txBody>
      </p:sp>
      <p:sp>
        <p:nvSpPr>
          <p:cNvPr id="260" name="Google Shape;260;p35"/>
          <p:cNvSpPr txBox="1">
            <a:spLocks noGrp="1"/>
          </p:cNvSpPr>
          <p:nvPr>
            <p:ph type="body" idx="1"/>
          </p:nvPr>
        </p:nvSpPr>
        <p:spPr>
          <a:xfrm>
            <a:off x="307450" y="4650750"/>
            <a:ext cx="5284200" cy="143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2400" i="0">
                <a:solidFill>
                  <a:srgbClr val="000000"/>
                </a:solidFill>
              </a:rPr>
              <a:t>R</a:t>
            </a:r>
            <a:r>
              <a:rPr lang="en-US" sz="2400" i="0" baseline="-25000">
                <a:solidFill>
                  <a:srgbClr val="000000"/>
                </a:solidFill>
              </a:rPr>
              <a:t>G</a:t>
            </a:r>
            <a:r>
              <a:rPr lang="en-US" sz="2400" i="0">
                <a:solidFill>
                  <a:srgbClr val="000000"/>
                </a:solidFill>
              </a:rPr>
              <a:t>=110 </a:t>
            </a:r>
            <a:r>
              <a:rPr lang="en-US" sz="2400" i="0">
                <a:solidFill>
                  <a:srgbClr val="000000"/>
                </a:solidFill>
                <a:highlight>
                  <a:srgbClr val="FFFFFF"/>
                </a:highlight>
              </a:rPr>
              <a:t>Ω</a:t>
            </a:r>
            <a:endParaRPr sz="2400" i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2400" i="0">
                <a:solidFill>
                  <a:srgbClr val="000000"/>
                </a:solidFill>
                <a:highlight>
                  <a:srgbClr val="FFFFFF"/>
                </a:highlight>
              </a:rPr>
              <a:t>2V Voltage Spike</a:t>
            </a:r>
            <a:endParaRPr sz="2400" i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2400" i="0">
                <a:solidFill>
                  <a:srgbClr val="000000"/>
                </a:solidFill>
                <a:highlight>
                  <a:srgbClr val="FFFFFF"/>
                </a:highlight>
              </a:rPr>
              <a:t>η = 88.7% at 75W</a:t>
            </a:r>
            <a:endParaRPr sz="2400" i="0">
              <a:solidFill>
                <a:srgbClr val="000000"/>
              </a:solidFill>
            </a:endParaRPr>
          </a:p>
        </p:txBody>
      </p:sp>
      <p:sp>
        <p:nvSpPr>
          <p:cNvPr id="261" name="Google Shape;261;p35"/>
          <p:cNvSpPr txBox="1">
            <a:spLocks noGrp="1"/>
          </p:cNvSpPr>
          <p:nvPr>
            <p:ph type="body" idx="1"/>
          </p:nvPr>
        </p:nvSpPr>
        <p:spPr>
          <a:xfrm>
            <a:off x="6130775" y="4650750"/>
            <a:ext cx="5284200" cy="143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2400" i="0">
                <a:solidFill>
                  <a:srgbClr val="000000"/>
                </a:solidFill>
              </a:rPr>
              <a:t>R</a:t>
            </a:r>
            <a:r>
              <a:rPr lang="en-US" sz="2400" i="0" baseline="-25000">
                <a:solidFill>
                  <a:srgbClr val="000000"/>
                </a:solidFill>
              </a:rPr>
              <a:t>G</a:t>
            </a:r>
            <a:r>
              <a:rPr lang="en-US" sz="2400" i="0">
                <a:solidFill>
                  <a:srgbClr val="000000"/>
                </a:solidFill>
              </a:rPr>
              <a:t>=220 </a:t>
            </a:r>
            <a:r>
              <a:rPr lang="en-US" sz="2400" i="0">
                <a:solidFill>
                  <a:srgbClr val="000000"/>
                </a:solidFill>
                <a:highlight>
                  <a:srgbClr val="FFFFFF"/>
                </a:highlight>
              </a:rPr>
              <a:t>Ω</a:t>
            </a:r>
            <a:endParaRPr sz="2400" i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2400" i="0">
                <a:solidFill>
                  <a:srgbClr val="000000"/>
                </a:solidFill>
                <a:highlight>
                  <a:srgbClr val="FFFFFF"/>
                </a:highlight>
              </a:rPr>
              <a:t>1V Voltage Spike</a:t>
            </a:r>
            <a:endParaRPr sz="2400" i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 sz="2400" i="0">
                <a:solidFill>
                  <a:srgbClr val="000000"/>
                </a:solidFill>
                <a:highlight>
                  <a:srgbClr val="FFFFFF"/>
                </a:highlight>
              </a:rPr>
              <a:t>η = 86.6% at 70W</a:t>
            </a:r>
            <a:endParaRPr sz="2400" i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6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Boost Converter Results</a:t>
            </a:r>
            <a:endParaRPr/>
          </a:p>
        </p:txBody>
      </p:sp>
      <p:graphicFrame>
        <p:nvGraphicFramePr>
          <p:cNvPr id="267" name="Google Shape;267;p36"/>
          <p:cNvGraphicFramePr/>
          <p:nvPr>
            <p:extLst>
              <p:ext uri="{D42A27DB-BD31-4B8C-83A1-F6EECF244321}">
                <p14:modId xmlns:p14="http://schemas.microsoft.com/office/powerpoint/2010/main" val="3774069435"/>
              </p:ext>
            </p:extLst>
          </p:nvPr>
        </p:nvGraphicFramePr>
        <p:xfrm>
          <a:off x="7241375" y="255750"/>
          <a:ext cx="4304950" cy="5851860"/>
        </p:xfrm>
        <a:graphic>
          <a:graphicData uri="http://schemas.openxmlformats.org/drawingml/2006/table">
            <a:tbl>
              <a:tblPr>
                <a:noFill/>
                <a:tableStyleId>{38554ADE-76D5-44A8-B12B-D70733F14273}</a:tableStyleId>
              </a:tblPr>
              <a:tblGrid>
                <a:gridCol w="2537225"/>
                <a:gridCol w="1767725"/>
              </a:tblGrid>
              <a:tr h="409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13294B"/>
                          </a:solidFill>
                        </a:rPr>
                        <a:t>R</a:t>
                      </a:r>
                      <a:r>
                        <a:rPr lang="en-US" sz="2400" baseline="-25000" dirty="0">
                          <a:solidFill>
                            <a:srgbClr val="13294B"/>
                          </a:solidFill>
                        </a:rPr>
                        <a:t>LOAD</a:t>
                      </a:r>
                      <a:endParaRPr sz="2400" baseline="-25000" dirty="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7Ω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409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Duty Ratio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29%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409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V</a:t>
                      </a:r>
                      <a:r>
                        <a:rPr lang="en-US" sz="2400" baseline="-25000">
                          <a:solidFill>
                            <a:srgbClr val="13294B"/>
                          </a:solidFill>
                        </a:rPr>
                        <a:t>IN</a:t>
                      </a:r>
                      <a:endParaRPr sz="2400" baseline="-250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19.63V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P</a:t>
                      </a:r>
                      <a:r>
                        <a:rPr lang="en-US" sz="2400" baseline="-25000">
                          <a:solidFill>
                            <a:srgbClr val="13294B"/>
                          </a:solidFill>
                        </a:rPr>
                        <a:t>IN</a:t>
                      </a:r>
                      <a:endParaRPr sz="2400" baseline="-250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98.1W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V</a:t>
                      </a:r>
                      <a:r>
                        <a:rPr lang="en-US" sz="2400" baseline="-25000">
                          <a:solidFill>
                            <a:srgbClr val="13294B"/>
                          </a:solidFill>
                        </a:rPr>
                        <a:t>OUT</a:t>
                      </a:r>
                      <a:endParaRPr sz="2400" baseline="-250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25.1V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13294B"/>
                          </a:solidFill>
                        </a:rPr>
                        <a:t>P</a:t>
                      </a:r>
                      <a:r>
                        <a:rPr lang="en-US" sz="2400" b="1" baseline="-25000">
                          <a:solidFill>
                            <a:srgbClr val="13294B"/>
                          </a:solidFill>
                        </a:rPr>
                        <a:t>OUT</a:t>
                      </a:r>
                      <a:endParaRPr sz="2400" b="1" baseline="-250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13294B"/>
                          </a:solidFill>
                        </a:rPr>
                        <a:t>90.1W</a:t>
                      </a:r>
                      <a:endParaRPr sz="2400" b="1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13294B"/>
                          </a:solidFill>
                        </a:rPr>
                        <a:t>Efficiency</a:t>
                      </a:r>
                      <a:endParaRPr sz="2400" b="1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13294B"/>
                          </a:solidFill>
                        </a:rPr>
                        <a:t>91.8%</a:t>
                      </a:r>
                      <a:endParaRPr sz="2400" b="1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Required Efficiency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90%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V</a:t>
                      </a:r>
                      <a:r>
                        <a:rPr lang="en-US" sz="2400" baseline="-25000">
                          <a:solidFill>
                            <a:srgbClr val="13294B"/>
                          </a:solidFill>
                        </a:rPr>
                        <a:t>OUT</a:t>
                      </a: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 Spikes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3.5V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Required Ripple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 smtClean="0">
                          <a:solidFill>
                            <a:srgbClr val="13294B"/>
                          </a:solidFill>
                        </a:rPr>
                        <a:t>&lt; 0.75V</a:t>
                      </a:r>
                      <a:endParaRPr sz="2400" dirty="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268" name="Google Shape;268;p36"/>
          <p:cNvPicPr preferRelativeResize="0"/>
          <p:nvPr/>
        </p:nvPicPr>
        <p:blipFill rotWithShape="1">
          <a:blip r:embed="rId3">
            <a:alphaModFix/>
          </a:blip>
          <a:srcRect l="5159" t="3687" b="22554"/>
          <a:stretch/>
        </p:blipFill>
        <p:spPr>
          <a:xfrm>
            <a:off x="538800" y="1650150"/>
            <a:ext cx="6218324" cy="37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6"/>
          <p:cNvSpPr txBox="1"/>
          <p:nvPr/>
        </p:nvSpPr>
        <p:spPr>
          <a:xfrm>
            <a:off x="793650" y="51083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82">
                <a:solidFill>
                  <a:schemeClr val="lt1"/>
                </a:solidFill>
              </a:rPr>
              <a:t>24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7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Boost Converter Results</a:t>
            </a:r>
            <a:endParaRPr/>
          </a:p>
        </p:txBody>
      </p:sp>
      <p:pic>
        <p:nvPicPr>
          <p:cNvPr id="275" name="Google Shape;275;p37"/>
          <p:cNvPicPr preferRelativeResize="0"/>
          <p:nvPr/>
        </p:nvPicPr>
        <p:blipFill rotWithShape="1">
          <a:blip r:embed="rId3">
            <a:alphaModFix/>
          </a:blip>
          <a:srcRect l="2305" t="4879"/>
          <a:stretch/>
        </p:blipFill>
        <p:spPr>
          <a:xfrm>
            <a:off x="538800" y="1510650"/>
            <a:ext cx="6159616" cy="44979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6" name="Google Shape;276;p37"/>
          <p:cNvGraphicFramePr/>
          <p:nvPr/>
        </p:nvGraphicFramePr>
        <p:xfrm>
          <a:off x="7157525" y="198600"/>
          <a:ext cx="4541200" cy="5851860"/>
        </p:xfrm>
        <a:graphic>
          <a:graphicData uri="http://schemas.openxmlformats.org/drawingml/2006/table">
            <a:tbl>
              <a:tblPr>
                <a:noFill/>
                <a:tableStyleId>{38554ADE-76D5-44A8-B12B-D70733F14273}</a:tableStyleId>
              </a:tblPr>
              <a:tblGrid>
                <a:gridCol w="2513600"/>
                <a:gridCol w="2027600"/>
              </a:tblGrid>
              <a:tr h="409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R</a:t>
                      </a:r>
                      <a:r>
                        <a:rPr lang="en-US" sz="2400" baseline="-25000">
                          <a:solidFill>
                            <a:srgbClr val="13294B"/>
                          </a:solidFill>
                        </a:rPr>
                        <a:t>LOAD</a:t>
                      </a:r>
                      <a:endParaRPr sz="2400" baseline="-250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8.33Ω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409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Duty Ratio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33.5%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409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V</a:t>
                      </a:r>
                      <a:r>
                        <a:rPr lang="en-US" sz="2400" baseline="-25000">
                          <a:solidFill>
                            <a:srgbClr val="13294B"/>
                          </a:solidFill>
                        </a:rPr>
                        <a:t>IN</a:t>
                      </a:r>
                      <a:endParaRPr sz="2400" baseline="-250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38.2V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P</a:t>
                      </a:r>
                      <a:r>
                        <a:rPr lang="en-US" sz="2400" baseline="-25000">
                          <a:solidFill>
                            <a:srgbClr val="13294B"/>
                          </a:solidFill>
                        </a:rPr>
                        <a:t>IN</a:t>
                      </a:r>
                      <a:endParaRPr sz="2400" baseline="-250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337.6W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V</a:t>
                      </a:r>
                      <a:r>
                        <a:rPr lang="en-US" sz="2400" baseline="-25000">
                          <a:solidFill>
                            <a:srgbClr val="13294B"/>
                          </a:solidFill>
                        </a:rPr>
                        <a:t>OUT</a:t>
                      </a:r>
                      <a:endParaRPr sz="2400" baseline="-250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50.94V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13294B"/>
                          </a:solidFill>
                        </a:rPr>
                        <a:t>P</a:t>
                      </a:r>
                      <a:r>
                        <a:rPr lang="en-US" sz="2400" b="1" baseline="-25000">
                          <a:solidFill>
                            <a:srgbClr val="13294B"/>
                          </a:solidFill>
                        </a:rPr>
                        <a:t>OUT</a:t>
                      </a:r>
                      <a:endParaRPr sz="2400" b="1" baseline="-250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13294B"/>
                          </a:solidFill>
                        </a:rPr>
                        <a:t>309.4W</a:t>
                      </a:r>
                      <a:endParaRPr sz="2400" b="1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13294B"/>
                          </a:solidFill>
                        </a:rPr>
                        <a:t>Efficiency</a:t>
                      </a:r>
                      <a:endParaRPr sz="2400" b="1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13294B"/>
                          </a:solidFill>
                        </a:rPr>
                        <a:t>91.63%</a:t>
                      </a:r>
                      <a:endParaRPr sz="2400" b="1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Required Efficiency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85%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V</a:t>
                      </a:r>
                      <a:r>
                        <a:rPr lang="en-US" sz="2400" baseline="-25000">
                          <a:solidFill>
                            <a:srgbClr val="13294B"/>
                          </a:solidFill>
                        </a:rPr>
                        <a:t>OUT</a:t>
                      </a: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 Spikes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14V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Required Ripple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&lt; 2.5V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277" name="Google Shape;277;p37"/>
          <p:cNvSpPr txBox="1"/>
          <p:nvPr/>
        </p:nvSpPr>
        <p:spPr>
          <a:xfrm>
            <a:off x="793650" y="50512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82">
                <a:solidFill>
                  <a:schemeClr val="lt1"/>
                </a:solidFill>
              </a:rPr>
              <a:t>25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8"/>
          <p:cNvSpPr txBox="1">
            <a:spLocks noGrp="1"/>
          </p:cNvSpPr>
          <p:nvPr>
            <p:ph type="body" idx="2"/>
          </p:nvPr>
        </p:nvSpPr>
        <p:spPr>
          <a:xfrm>
            <a:off x="228588" y="-12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Dynamometer Testing	</a:t>
            </a:r>
            <a:endParaRPr/>
          </a:p>
        </p:txBody>
      </p:sp>
      <p:sp>
        <p:nvSpPr>
          <p:cNvPr id="285" name="Google Shape;285;p38"/>
          <p:cNvSpPr txBox="1"/>
          <p:nvPr/>
        </p:nvSpPr>
        <p:spPr>
          <a:xfrm>
            <a:off x="803850" y="50773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82">
                <a:solidFill>
                  <a:schemeClr val="lt1"/>
                </a:solidFill>
              </a:rPr>
              <a:t>26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4152198" y="3275112"/>
            <a:ext cx="38876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1100"/>
              <a:defRPr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https://photos.app.goo.gl/L5j9qSB3Cxwuy1kz5</a:t>
            </a:r>
            <a:endParaRPr lang="en-US" sz="2800" dirty="0">
              <a:solidFill>
                <a:srgbClr val="13294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 txBox="1">
            <a:spLocks noGrp="1"/>
          </p:cNvSpPr>
          <p:nvPr>
            <p:ph type="body" idx="1"/>
          </p:nvPr>
        </p:nvSpPr>
        <p:spPr>
          <a:xfrm>
            <a:off x="538800" y="1418900"/>
            <a:ext cx="5252700" cy="44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7071" lvl="0" indent="-343421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200"/>
              <a:buFont typeface="Noto Sans Symbols"/>
              <a:buChar char="▪"/>
            </a:pPr>
            <a:r>
              <a:rPr lang="en-US" sz="3200" i="0" dirty="0">
                <a:solidFill>
                  <a:srgbClr val="13294B"/>
                </a:solidFill>
              </a:rPr>
              <a:t>For a </a:t>
            </a:r>
            <a:r>
              <a:rPr lang="en-US" sz="3200" i="0" dirty="0" smtClean="0">
                <a:solidFill>
                  <a:srgbClr val="13294B"/>
                </a:solidFill>
              </a:rPr>
              <a:t>14 Ω </a:t>
            </a:r>
            <a:r>
              <a:rPr lang="en-US" sz="3200" i="0" dirty="0">
                <a:solidFill>
                  <a:srgbClr val="13294B"/>
                </a:solidFill>
              </a:rPr>
              <a:t>load and </a:t>
            </a:r>
            <a:r>
              <a:rPr lang="en-US" sz="3200" i="0" dirty="0" smtClean="0">
                <a:solidFill>
                  <a:srgbClr val="13294B"/>
                </a:solidFill>
              </a:rPr>
              <a:t>5.5 Nm </a:t>
            </a:r>
            <a:r>
              <a:rPr lang="en-US" sz="3200" i="0" dirty="0">
                <a:solidFill>
                  <a:srgbClr val="13294B"/>
                </a:solidFill>
              </a:rPr>
              <a:t>of torque from the dynamometer, data was collected at different duty ratios</a:t>
            </a:r>
            <a:endParaRPr sz="3200" i="0" dirty="0">
              <a:solidFill>
                <a:srgbClr val="13294B"/>
              </a:solidFill>
            </a:endParaRPr>
          </a:p>
          <a:p>
            <a:pPr marL="337071" lvl="0" indent="-343421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200"/>
              <a:buFont typeface="Noto Sans Symbols"/>
              <a:buChar char="▪"/>
            </a:pPr>
            <a:r>
              <a:rPr lang="en-US" sz="3200" i="0" dirty="0">
                <a:solidFill>
                  <a:srgbClr val="13294B"/>
                </a:solidFill>
              </a:rPr>
              <a:t>Testing limited by dynamometer’s current limit</a:t>
            </a:r>
            <a:endParaRPr sz="3200" dirty="0"/>
          </a:p>
        </p:txBody>
      </p:sp>
      <p:sp>
        <p:nvSpPr>
          <p:cNvPr id="291" name="Google Shape;291;p39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Dynamometer Testing</a:t>
            </a: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graphicFrame>
        <p:nvGraphicFramePr>
          <p:cNvPr id="293" name="Google Shape;293;p39"/>
          <p:cNvGraphicFramePr/>
          <p:nvPr/>
        </p:nvGraphicFramePr>
        <p:xfrm>
          <a:off x="5682050" y="893505"/>
          <a:ext cx="6002050" cy="4333795"/>
        </p:xfrm>
        <a:graphic>
          <a:graphicData uri="http://schemas.openxmlformats.org/drawingml/2006/table">
            <a:tbl>
              <a:tblPr>
                <a:noFill/>
                <a:tableStyleId>{38554ADE-76D5-44A8-B12B-D70733F14273}</a:tableStyleId>
              </a:tblPr>
              <a:tblGrid>
                <a:gridCol w="1687625"/>
                <a:gridCol w="1364800"/>
                <a:gridCol w="1462950"/>
                <a:gridCol w="1486675"/>
              </a:tblGrid>
              <a:tr h="549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Duty Ratio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20%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25%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35%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5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RPM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434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380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268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5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P</a:t>
                      </a:r>
                      <a:r>
                        <a:rPr lang="en-US" sz="2400" baseline="-25000">
                          <a:solidFill>
                            <a:srgbClr val="13294B"/>
                          </a:solidFill>
                        </a:rPr>
                        <a:t>IN</a:t>
                      </a:r>
                      <a:endParaRPr sz="2400" baseline="-250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216.0W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181.8W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122.4W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549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V</a:t>
                      </a:r>
                      <a:r>
                        <a:rPr lang="en-US" sz="2400" baseline="-25000">
                          <a:solidFill>
                            <a:srgbClr val="13294B"/>
                          </a:solidFill>
                        </a:rPr>
                        <a:t>OUT</a:t>
                      </a:r>
                      <a:endParaRPr sz="2400" baseline="-250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50.8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47.2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37.5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58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P</a:t>
                      </a:r>
                      <a:r>
                        <a:rPr lang="en-US" sz="2400" baseline="-25000">
                          <a:solidFill>
                            <a:srgbClr val="13294B"/>
                          </a:solidFill>
                        </a:rPr>
                        <a:t>OUT</a:t>
                      </a:r>
                      <a:endParaRPr sz="2400" baseline="-250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187.7W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156.9W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13294B"/>
                          </a:solidFill>
                        </a:rPr>
                        <a:t>101.4W</a:t>
                      </a:r>
                      <a:endParaRPr sz="2400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5533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13294B"/>
                          </a:solidFill>
                        </a:rPr>
                        <a:t>Efficiency</a:t>
                      </a:r>
                      <a:endParaRPr sz="2400" b="1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13294B"/>
                          </a:solidFill>
                        </a:rPr>
                        <a:t>86.9%</a:t>
                      </a:r>
                      <a:endParaRPr sz="2400" b="1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13294B"/>
                          </a:solidFill>
                        </a:rPr>
                        <a:t>86.3%</a:t>
                      </a:r>
                      <a:endParaRPr sz="2400" b="1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13294B"/>
                          </a:solidFill>
                        </a:rPr>
                        <a:t>82.84%</a:t>
                      </a:r>
                      <a:endParaRPr sz="2400" b="1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905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13294B"/>
                          </a:solidFill>
                        </a:rPr>
                        <a:t>Required Efficiency</a:t>
                      </a:r>
                      <a:endParaRPr sz="2400" b="1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13294B"/>
                          </a:solidFill>
                        </a:rPr>
                        <a:t>80%</a:t>
                      </a:r>
                      <a:endParaRPr sz="2400" b="1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13294B"/>
                          </a:solidFill>
                        </a:rPr>
                        <a:t>80%</a:t>
                      </a:r>
                      <a:endParaRPr sz="2400" b="1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>
                          <a:solidFill>
                            <a:srgbClr val="13294B"/>
                          </a:solidFill>
                        </a:rPr>
                        <a:t>80%</a:t>
                      </a:r>
                      <a:endParaRPr sz="2400" b="1">
                        <a:solidFill>
                          <a:srgbClr val="13294B"/>
                        </a:solidFill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0"/>
          <p:cNvSpPr txBox="1">
            <a:spLocks noGrp="1"/>
          </p:cNvSpPr>
          <p:nvPr>
            <p:ph type="body" idx="1"/>
          </p:nvPr>
        </p:nvSpPr>
        <p:spPr>
          <a:xfrm>
            <a:off x="538793" y="1342700"/>
            <a:ext cx="4942200" cy="44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7071" lvl="0" indent="-330721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000"/>
              <a:buFont typeface="Noto Sans Symbols"/>
              <a:buChar char="▪"/>
            </a:pPr>
            <a:r>
              <a:rPr lang="en-US" sz="3000" i="0">
                <a:solidFill>
                  <a:srgbClr val="13294B"/>
                </a:solidFill>
              </a:rPr>
              <a:t>Used an industrial fan to simulate wind</a:t>
            </a:r>
            <a:endParaRPr sz="3000" i="0">
              <a:solidFill>
                <a:srgbClr val="13294B"/>
              </a:solidFill>
            </a:endParaRPr>
          </a:p>
          <a:p>
            <a:pPr marL="337071" lvl="0" indent="-330721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000"/>
              <a:buFont typeface="Noto Sans Symbols"/>
              <a:buChar char="▪"/>
            </a:pPr>
            <a:r>
              <a:rPr lang="en-US" sz="3000" i="0">
                <a:solidFill>
                  <a:srgbClr val="13294B"/>
                </a:solidFill>
              </a:rPr>
              <a:t>Connected to 100 Ω load and power meter  </a:t>
            </a:r>
            <a:endParaRPr sz="3000" i="0">
              <a:solidFill>
                <a:srgbClr val="13294B"/>
              </a:solidFill>
            </a:endParaRPr>
          </a:p>
          <a:p>
            <a:pPr marL="337071" lvl="0" indent="-330721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000"/>
              <a:buFont typeface="Noto Sans Symbols"/>
              <a:buChar char="▪"/>
            </a:pPr>
            <a:r>
              <a:rPr lang="en-US" sz="3000" i="0">
                <a:solidFill>
                  <a:srgbClr val="13294B"/>
                </a:solidFill>
              </a:rPr>
              <a:t>Max output ~ 350mW</a:t>
            </a:r>
            <a:endParaRPr sz="3000" i="0">
              <a:solidFill>
                <a:srgbClr val="13294B"/>
              </a:solidFill>
            </a:endParaRPr>
          </a:p>
        </p:txBody>
      </p:sp>
      <p:sp>
        <p:nvSpPr>
          <p:cNvPr id="299" name="Google Shape;299;p40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Fan Testing	</a:t>
            </a:r>
            <a:endParaRPr/>
          </a:p>
        </p:txBody>
      </p:sp>
      <p:pic>
        <p:nvPicPr>
          <p:cNvPr id="300" name="Google Shape;300;p40"/>
          <p:cNvPicPr preferRelativeResize="0"/>
          <p:nvPr/>
        </p:nvPicPr>
        <p:blipFill rotWithShape="1">
          <a:blip r:embed="rId3">
            <a:alphaModFix/>
          </a:blip>
          <a:srcRect r="16874"/>
          <a:stretch/>
        </p:blipFill>
        <p:spPr>
          <a:xfrm>
            <a:off x="5680750" y="357400"/>
            <a:ext cx="6163550" cy="555939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0"/>
          <p:cNvSpPr txBox="1"/>
          <p:nvPr/>
        </p:nvSpPr>
        <p:spPr>
          <a:xfrm>
            <a:off x="763125" y="50977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82">
                <a:solidFill>
                  <a:schemeClr val="lt1"/>
                </a:solidFill>
              </a:rPr>
              <a:t>28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1"/>
          <p:cNvSpPr txBox="1">
            <a:spLocks noGrp="1"/>
          </p:cNvSpPr>
          <p:nvPr>
            <p:ph type="body" idx="1"/>
          </p:nvPr>
        </p:nvSpPr>
        <p:spPr>
          <a:xfrm>
            <a:off x="9202851" y="1418900"/>
            <a:ext cx="2744700" cy="44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2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1"/>
          <p:cNvSpPr txBox="1">
            <a:spLocks noGrp="1"/>
          </p:cNvSpPr>
          <p:nvPr>
            <p:ph type="body" idx="2"/>
          </p:nvPr>
        </p:nvSpPr>
        <p:spPr>
          <a:xfrm>
            <a:off x="517638" y="-12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Fan Testing Results</a:t>
            </a:r>
            <a:endParaRPr/>
          </a:p>
        </p:txBody>
      </p:sp>
      <p:sp>
        <p:nvSpPr>
          <p:cNvPr id="308" name="Google Shape;308;p41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pic>
        <p:nvPicPr>
          <p:cNvPr id="309" name="Google Shape;309;p41"/>
          <p:cNvPicPr preferRelativeResize="0"/>
          <p:nvPr/>
        </p:nvPicPr>
        <p:blipFill rotWithShape="1">
          <a:blip r:embed="rId3">
            <a:alphaModFix/>
          </a:blip>
          <a:srcRect b="3799"/>
          <a:stretch/>
        </p:blipFill>
        <p:spPr>
          <a:xfrm>
            <a:off x="336300" y="827012"/>
            <a:ext cx="8866541" cy="536678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1"/>
          <p:cNvSpPr txBox="1"/>
          <p:nvPr/>
        </p:nvSpPr>
        <p:spPr>
          <a:xfrm>
            <a:off x="6682500" y="1418900"/>
            <a:ext cx="20925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Peak at 48%</a:t>
            </a:r>
            <a:endParaRPr sz="2400"/>
          </a:p>
        </p:txBody>
      </p:sp>
      <p:cxnSp>
        <p:nvCxnSpPr>
          <p:cNvPr id="311" name="Google Shape;311;p41"/>
          <p:cNvCxnSpPr/>
          <p:nvPr/>
        </p:nvCxnSpPr>
        <p:spPr>
          <a:xfrm flipH="1">
            <a:off x="6102000" y="1709150"/>
            <a:ext cx="580500" cy="272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2" name="Google Shape;312;p41"/>
          <p:cNvSpPr txBox="1"/>
          <p:nvPr/>
        </p:nvSpPr>
        <p:spPr>
          <a:xfrm>
            <a:off x="3638250" y="3679050"/>
            <a:ext cx="20925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Peak at 36%</a:t>
            </a:r>
            <a:endParaRPr sz="2400"/>
          </a:p>
        </p:txBody>
      </p:sp>
      <p:cxnSp>
        <p:nvCxnSpPr>
          <p:cNvPr id="313" name="Google Shape;313;p41"/>
          <p:cNvCxnSpPr/>
          <p:nvPr/>
        </p:nvCxnSpPr>
        <p:spPr>
          <a:xfrm rot="10800000" flipH="1">
            <a:off x="4630500" y="3040350"/>
            <a:ext cx="371400" cy="760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538787" y="1441077"/>
            <a:ext cx="11206788" cy="448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7072" lvl="0" indent="-343422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200"/>
              <a:buFont typeface="Noto Sans Symbols"/>
              <a:buChar char="▪"/>
            </a:pPr>
            <a:r>
              <a:rPr lang="en-US" sz="3200"/>
              <a:t>Track maximum power at various wind speeds using a digital controller to adjust the load presented to a turbine</a:t>
            </a:r>
            <a:endParaRPr sz="3200"/>
          </a:p>
          <a:p>
            <a:pPr marL="337071" lvl="0" indent="-343421" algn="l" rtl="0">
              <a:spcBef>
                <a:spcPts val="620"/>
              </a:spcBef>
              <a:spcAft>
                <a:spcPts val="0"/>
              </a:spcAft>
              <a:buClr>
                <a:srgbClr val="13294B"/>
              </a:buClr>
              <a:buSzPts val="3200"/>
              <a:buFont typeface="Noto Sans Symbols"/>
              <a:buChar char="▪"/>
            </a:pPr>
            <a:r>
              <a:rPr lang="en-US" sz="3200"/>
              <a:t>Dissipate up to 750W to a resistive load</a:t>
            </a:r>
            <a:endParaRPr sz="3200"/>
          </a:p>
          <a:p>
            <a:pPr marL="337071" lvl="0" indent="-343421" algn="l" rtl="0">
              <a:spcBef>
                <a:spcPts val="620"/>
              </a:spcBef>
              <a:spcAft>
                <a:spcPts val="0"/>
              </a:spcAft>
              <a:buSzPts val="3200"/>
              <a:buChar char="▪"/>
            </a:pPr>
            <a:r>
              <a:rPr lang="en-US" sz="3200"/>
              <a:t>Low-cost and accessible solution (&lt;$200)</a:t>
            </a:r>
            <a:endParaRPr sz="3200"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200"/>
              <a:buNone/>
            </a:pPr>
            <a:r>
              <a:rPr lang="en-US"/>
              <a:t>Objectives</a:t>
            </a:r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2"/>
          <p:cNvSpPr txBox="1">
            <a:spLocks noGrp="1"/>
          </p:cNvSpPr>
          <p:nvPr>
            <p:ph type="body" idx="1"/>
          </p:nvPr>
        </p:nvSpPr>
        <p:spPr>
          <a:xfrm>
            <a:off x="7986292" y="1410375"/>
            <a:ext cx="3655500" cy="450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82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2"/>
          <p:cNvSpPr txBox="1">
            <a:spLocks noGrp="1"/>
          </p:cNvSpPr>
          <p:nvPr>
            <p:ph type="body" idx="2"/>
          </p:nvPr>
        </p:nvSpPr>
        <p:spPr>
          <a:xfrm>
            <a:off x="523338" y="2047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Fan Testing Results</a:t>
            </a:r>
            <a:endParaRPr/>
          </a:p>
        </p:txBody>
      </p:sp>
      <p:sp>
        <p:nvSpPr>
          <p:cNvPr id="320" name="Google Shape;320;p42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321" name="Google Shape;32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811" y="1036600"/>
            <a:ext cx="9896376" cy="50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2"/>
          <p:cNvSpPr txBox="1"/>
          <p:nvPr/>
        </p:nvSpPr>
        <p:spPr>
          <a:xfrm>
            <a:off x="3928500" y="4078200"/>
            <a:ext cx="24705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High Fan Speed</a:t>
            </a:r>
            <a:endParaRPr sz="2400"/>
          </a:p>
        </p:txBody>
      </p:sp>
      <p:sp>
        <p:nvSpPr>
          <p:cNvPr id="323" name="Google Shape;323;p42"/>
          <p:cNvSpPr txBox="1"/>
          <p:nvPr/>
        </p:nvSpPr>
        <p:spPr>
          <a:xfrm>
            <a:off x="7253400" y="4059900"/>
            <a:ext cx="24705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Low Fan Speed</a:t>
            </a:r>
            <a:endParaRPr sz="2400"/>
          </a:p>
        </p:txBody>
      </p:sp>
      <p:sp>
        <p:nvSpPr>
          <p:cNvPr id="324" name="Google Shape;324;p42"/>
          <p:cNvSpPr txBox="1"/>
          <p:nvPr/>
        </p:nvSpPr>
        <p:spPr>
          <a:xfrm>
            <a:off x="9058050" y="661950"/>
            <a:ext cx="28083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Stabilizes between 36-44%</a:t>
            </a:r>
            <a:endParaRPr sz="2400"/>
          </a:p>
        </p:txBody>
      </p:sp>
      <p:cxnSp>
        <p:nvCxnSpPr>
          <p:cNvPr id="325" name="Google Shape;325;p42"/>
          <p:cNvCxnSpPr/>
          <p:nvPr/>
        </p:nvCxnSpPr>
        <p:spPr>
          <a:xfrm flipH="1">
            <a:off x="9112200" y="1590300"/>
            <a:ext cx="175800" cy="931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6" name="Google Shape;326;p42"/>
          <p:cNvSpPr txBox="1"/>
          <p:nvPr/>
        </p:nvSpPr>
        <p:spPr>
          <a:xfrm>
            <a:off x="2505150" y="1582600"/>
            <a:ext cx="41448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Stabilizes between 40-48%</a:t>
            </a:r>
            <a:endParaRPr sz="2400"/>
          </a:p>
        </p:txBody>
      </p:sp>
      <p:cxnSp>
        <p:nvCxnSpPr>
          <p:cNvPr id="327" name="Google Shape;327;p42"/>
          <p:cNvCxnSpPr/>
          <p:nvPr/>
        </p:nvCxnSpPr>
        <p:spPr>
          <a:xfrm>
            <a:off x="6326850" y="1922950"/>
            <a:ext cx="323100" cy="2136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3"/>
          <p:cNvSpPr txBox="1">
            <a:spLocks noGrp="1"/>
          </p:cNvSpPr>
          <p:nvPr>
            <p:ph type="body" idx="2"/>
          </p:nvPr>
        </p:nvSpPr>
        <p:spPr>
          <a:xfrm>
            <a:off x="517638" y="-12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Fan Testing Results</a:t>
            </a:r>
            <a:endParaRPr/>
          </a:p>
        </p:txBody>
      </p:sp>
      <p:sp>
        <p:nvSpPr>
          <p:cNvPr id="333" name="Google Shape;333;p43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334" name="Google Shape;334;p43"/>
          <p:cNvPicPr preferRelativeResize="0"/>
          <p:nvPr/>
        </p:nvPicPr>
        <p:blipFill rotWithShape="1">
          <a:blip r:embed="rId3">
            <a:alphaModFix/>
          </a:blip>
          <a:srcRect b="3799"/>
          <a:stretch/>
        </p:blipFill>
        <p:spPr>
          <a:xfrm>
            <a:off x="336300" y="827012"/>
            <a:ext cx="8866541" cy="5366787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3"/>
          <p:cNvSpPr txBox="1"/>
          <p:nvPr/>
        </p:nvSpPr>
        <p:spPr>
          <a:xfrm>
            <a:off x="6682500" y="1418900"/>
            <a:ext cx="20925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Peak at 48%</a:t>
            </a:r>
            <a:endParaRPr sz="2400"/>
          </a:p>
        </p:txBody>
      </p:sp>
      <p:cxnSp>
        <p:nvCxnSpPr>
          <p:cNvPr id="336" name="Google Shape;336;p43"/>
          <p:cNvCxnSpPr/>
          <p:nvPr/>
        </p:nvCxnSpPr>
        <p:spPr>
          <a:xfrm flipH="1">
            <a:off x="6102000" y="1709150"/>
            <a:ext cx="580500" cy="272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7" name="Google Shape;337;p43"/>
          <p:cNvSpPr txBox="1"/>
          <p:nvPr/>
        </p:nvSpPr>
        <p:spPr>
          <a:xfrm>
            <a:off x="2335500" y="3377600"/>
            <a:ext cx="20925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Peak at 36%</a:t>
            </a:r>
            <a:endParaRPr sz="2400"/>
          </a:p>
        </p:txBody>
      </p:sp>
      <p:cxnSp>
        <p:nvCxnSpPr>
          <p:cNvPr id="338" name="Google Shape;338;p43"/>
          <p:cNvCxnSpPr/>
          <p:nvPr/>
        </p:nvCxnSpPr>
        <p:spPr>
          <a:xfrm rot="10800000" flipH="1">
            <a:off x="4104000" y="2980800"/>
            <a:ext cx="783000" cy="513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9" name="Google Shape;339;p43"/>
          <p:cNvCxnSpPr/>
          <p:nvPr/>
        </p:nvCxnSpPr>
        <p:spPr>
          <a:xfrm rot="10800000">
            <a:off x="5647800" y="1725300"/>
            <a:ext cx="13500" cy="7830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" name="Google Shape;340;p43"/>
          <p:cNvCxnSpPr/>
          <p:nvPr/>
        </p:nvCxnSpPr>
        <p:spPr>
          <a:xfrm rot="10800000">
            <a:off x="5408700" y="2781300"/>
            <a:ext cx="13500" cy="7830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1" name="Google Shape;341;p43"/>
          <p:cNvSpPr txBox="1"/>
          <p:nvPr/>
        </p:nvSpPr>
        <p:spPr>
          <a:xfrm>
            <a:off x="4590000" y="3592200"/>
            <a:ext cx="20925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Converged around 42%  </a:t>
            </a:r>
            <a:endParaRPr sz="2400"/>
          </a:p>
        </p:txBody>
      </p:sp>
      <p:sp>
        <p:nvSpPr>
          <p:cNvPr id="342" name="Google Shape;342;p43"/>
          <p:cNvSpPr txBox="1"/>
          <p:nvPr/>
        </p:nvSpPr>
        <p:spPr>
          <a:xfrm>
            <a:off x="3568800" y="1184400"/>
            <a:ext cx="20925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Converged around 43.5%  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4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Boost Converter Simulation</a:t>
            </a:r>
            <a:endParaRPr/>
          </a:p>
        </p:txBody>
      </p:sp>
      <p:sp>
        <p:nvSpPr>
          <p:cNvPr id="348" name="Google Shape;348;p44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pic>
        <p:nvPicPr>
          <p:cNvPr id="349" name="Google Shape;34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50" y="1954106"/>
            <a:ext cx="12192001" cy="3363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5"/>
          <p:cNvSpPr txBox="1">
            <a:spLocks noGrp="1"/>
          </p:cNvSpPr>
          <p:nvPr>
            <p:ph type="body" idx="2"/>
          </p:nvPr>
        </p:nvSpPr>
        <p:spPr>
          <a:xfrm>
            <a:off x="99688" y="45663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Block Diagram of System</a:t>
            </a:r>
            <a:endParaRPr/>
          </a:p>
        </p:txBody>
      </p:sp>
      <p:sp>
        <p:nvSpPr>
          <p:cNvPr id="355" name="Google Shape;355;p45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pic>
        <p:nvPicPr>
          <p:cNvPr id="356" name="Google Shape;35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824" y="4827525"/>
            <a:ext cx="1481000" cy="9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1050" y="4928400"/>
            <a:ext cx="2989675" cy="9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0950" y="4976176"/>
            <a:ext cx="1481000" cy="88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127950"/>
            <a:ext cx="12192000" cy="3502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6"/>
          <p:cNvSpPr txBox="1">
            <a:spLocks noGrp="1"/>
          </p:cNvSpPr>
          <p:nvPr>
            <p:ph type="body" idx="1"/>
          </p:nvPr>
        </p:nvSpPr>
        <p:spPr>
          <a:xfrm>
            <a:off x="7104818" y="1339875"/>
            <a:ext cx="4536900" cy="4576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7071" lvl="0" indent="-341897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Step input had an amplitude of 1 and a 1 second step size</a:t>
            </a:r>
            <a:endParaRPr sz="3176" i="0">
              <a:solidFill>
                <a:srgbClr val="13294B"/>
              </a:solidFill>
            </a:endParaRPr>
          </a:p>
          <a:p>
            <a:pPr marL="337071" lvl="0" indent="-341897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The step input was meant to represent mechanical input from turbine</a:t>
            </a:r>
            <a:endParaRPr sz="3176" i="0">
              <a:solidFill>
                <a:srgbClr val="13294B"/>
              </a:solidFill>
            </a:endParaRPr>
          </a:p>
        </p:txBody>
      </p:sp>
      <p:sp>
        <p:nvSpPr>
          <p:cNvPr id="365" name="Google Shape;365;p46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Step Response without Boost Converter</a:t>
            </a:r>
            <a:endParaRPr/>
          </a:p>
        </p:txBody>
      </p:sp>
      <p:sp>
        <p:nvSpPr>
          <p:cNvPr id="366" name="Google Shape;366;p46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pic>
        <p:nvPicPr>
          <p:cNvPr id="367" name="Google Shape;36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725" y="1471024"/>
            <a:ext cx="6719100" cy="4089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7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Project Costs</a:t>
            </a:r>
            <a:endParaRPr/>
          </a:p>
        </p:txBody>
      </p:sp>
      <p:pic>
        <p:nvPicPr>
          <p:cNvPr id="373" name="Google Shape;373;p47"/>
          <p:cNvPicPr preferRelativeResize="0"/>
          <p:nvPr/>
        </p:nvPicPr>
        <p:blipFill rotWithShape="1">
          <a:blip r:embed="rId3">
            <a:alphaModFix/>
          </a:blip>
          <a:srcRect r="6244"/>
          <a:stretch/>
        </p:blipFill>
        <p:spPr>
          <a:xfrm>
            <a:off x="4846500" y="219600"/>
            <a:ext cx="6837600" cy="588742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7"/>
          <p:cNvSpPr txBox="1"/>
          <p:nvPr/>
        </p:nvSpPr>
        <p:spPr>
          <a:xfrm>
            <a:off x="632900" y="1650000"/>
            <a:ext cx="4551000" cy="3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37071" lvl="0" indent="-337071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>
                <a:solidFill>
                  <a:srgbClr val="13294B"/>
                </a:solidFill>
              </a:rPr>
              <a:t>Goal: Less than $200</a:t>
            </a:r>
            <a:endParaRPr sz="3176">
              <a:solidFill>
                <a:srgbClr val="13294B"/>
              </a:solidFill>
            </a:endParaRPr>
          </a:p>
          <a:p>
            <a:pPr marL="33707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47"/>
          <p:cNvSpPr txBox="1"/>
          <p:nvPr/>
        </p:nvSpPr>
        <p:spPr>
          <a:xfrm>
            <a:off x="732125" y="50671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2">
                <a:solidFill>
                  <a:schemeClr val="lt1"/>
                </a:solidFill>
              </a:rPr>
              <a:t>35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8"/>
          <p:cNvSpPr txBox="1">
            <a:spLocks noGrp="1"/>
          </p:cNvSpPr>
          <p:nvPr>
            <p:ph type="body" idx="1"/>
          </p:nvPr>
        </p:nvSpPr>
        <p:spPr>
          <a:xfrm>
            <a:off x="538800" y="1418900"/>
            <a:ext cx="11368200" cy="44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7071" marR="0" lvl="0" indent="-3418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50" i="0" dirty="0">
                <a:solidFill>
                  <a:srgbClr val="13294B"/>
                </a:solidFill>
              </a:rPr>
              <a:t>Effective </a:t>
            </a:r>
            <a:r>
              <a:rPr lang="en-US" sz="3150" i="0" dirty="0" smtClean="0">
                <a:solidFill>
                  <a:srgbClr val="13294B"/>
                </a:solidFill>
              </a:rPr>
              <a:t>maximum </a:t>
            </a:r>
            <a:r>
              <a:rPr lang="en-US" sz="3150" i="0" dirty="0">
                <a:solidFill>
                  <a:srgbClr val="13294B"/>
                </a:solidFill>
              </a:rPr>
              <a:t>power point tracking demonstrated in a </a:t>
            </a:r>
            <a:r>
              <a:rPr lang="en-US" sz="3176" i="0" dirty="0">
                <a:solidFill>
                  <a:srgbClr val="13294B"/>
                </a:solidFill>
              </a:rPr>
              <a:t>laboratory setting</a:t>
            </a:r>
            <a:endParaRPr sz="3176" i="0" dirty="0">
              <a:solidFill>
                <a:srgbClr val="13294B"/>
              </a:solidFill>
            </a:endParaRPr>
          </a:p>
          <a:p>
            <a:pPr marL="337071" marR="0" lvl="0" indent="-3418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 dirty="0">
                <a:solidFill>
                  <a:srgbClr val="13294B"/>
                </a:solidFill>
              </a:rPr>
              <a:t>Power electronics proven to be able to operate above 300 W</a:t>
            </a:r>
            <a:endParaRPr sz="3176" i="0" dirty="0">
              <a:solidFill>
                <a:srgbClr val="13294B"/>
              </a:solidFill>
            </a:endParaRPr>
          </a:p>
          <a:p>
            <a:pPr marL="337071" marR="0" lvl="0" indent="-3418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 dirty="0">
                <a:solidFill>
                  <a:srgbClr val="13294B"/>
                </a:solidFill>
              </a:rPr>
              <a:t>Successful interface with the </a:t>
            </a:r>
            <a:r>
              <a:rPr lang="en-US" sz="3176" i="0" dirty="0" err="1" smtClean="0">
                <a:solidFill>
                  <a:srgbClr val="13294B"/>
                </a:solidFill>
              </a:rPr>
              <a:t>WindTura</a:t>
            </a:r>
            <a:r>
              <a:rPr lang="en-US" sz="3176" i="0" dirty="0" smtClean="0">
                <a:solidFill>
                  <a:srgbClr val="13294B"/>
                </a:solidFill>
              </a:rPr>
              <a:t> </a:t>
            </a:r>
            <a:r>
              <a:rPr lang="en-US" sz="3176" i="0" dirty="0">
                <a:solidFill>
                  <a:srgbClr val="13294B"/>
                </a:solidFill>
              </a:rPr>
              <a:t>750 turbine system</a:t>
            </a:r>
            <a:endParaRPr sz="3176" i="0" dirty="0">
              <a:solidFill>
                <a:srgbClr val="13294B"/>
              </a:solidFill>
            </a:endParaRPr>
          </a:p>
        </p:txBody>
      </p:sp>
      <p:sp>
        <p:nvSpPr>
          <p:cNvPr id="381" name="Google Shape;381;p48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Conclusions</a:t>
            </a:r>
            <a:endParaRPr/>
          </a:p>
        </p:txBody>
      </p:sp>
      <p:sp>
        <p:nvSpPr>
          <p:cNvPr id="382" name="Google Shape;382;p48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9"/>
          <p:cNvSpPr txBox="1">
            <a:spLocks noGrp="1"/>
          </p:cNvSpPr>
          <p:nvPr>
            <p:ph type="body" idx="1"/>
          </p:nvPr>
        </p:nvSpPr>
        <p:spPr>
          <a:xfrm>
            <a:off x="538788" y="1418908"/>
            <a:ext cx="11103000" cy="44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7071" marR="0" lvl="0" indent="-3418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Improved testing conditions (wind tunnel, outside in relatively high winds)</a:t>
            </a:r>
            <a:endParaRPr sz="3176" i="0">
              <a:solidFill>
                <a:srgbClr val="13294B"/>
              </a:solidFill>
            </a:endParaRPr>
          </a:p>
          <a:p>
            <a:pPr marL="337071" marR="0" lvl="0" indent="-3418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Tune the response time of the power tracking system</a:t>
            </a:r>
            <a:endParaRPr sz="3176" i="0">
              <a:solidFill>
                <a:srgbClr val="13294B"/>
              </a:solidFill>
            </a:endParaRPr>
          </a:p>
          <a:p>
            <a:pPr marL="337071" marR="0" lvl="0" indent="-3418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Integration of a battery in order to create a complete off-grid power solution</a:t>
            </a:r>
            <a:endParaRPr sz="3150" i="0">
              <a:solidFill>
                <a:srgbClr val="13294B"/>
              </a:solidFill>
            </a:endParaRPr>
          </a:p>
        </p:txBody>
      </p:sp>
      <p:sp>
        <p:nvSpPr>
          <p:cNvPr id="388" name="Google Shape;388;p49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Future Work</a:t>
            </a:r>
            <a:endParaRPr/>
          </a:p>
        </p:txBody>
      </p:sp>
      <p:sp>
        <p:nvSpPr>
          <p:cNvPr id="389" name="Google Shape;389;p49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0"/>
          <p:cNvSpPr txBox="1">
            <a:spLocks noGrp="1"/>
          </p:cNvSpPr>
          <p:nvPr>
            <p:ph type="body" idx="1"/>
          </p:nvPr>
        </p:nvSpPr>
        <p:spPr>
          <a:xfrm>
            <a:off x="538788" y="1418908"/>
            <a:ext cx="11103000" cy="44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7071" marR="0" lvl="0" indent="-3418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Evan Widloski</a:t>
            </a:r>
            <a:endParaRPr sz="3176" i="0">
              <a:solidFill>
                <a:srgbClr val="13294B"/>
              </a:solidFill>
            </a:endParaRPr>
          </a:p>
          <a:p>
            <a:pPr marL="337071" marR="0" lvl="0" indent="-3418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Prof. Haran</a:t>
            </a:r>
            <a:endParaRPr sz="3176" i="0">
              <a:solidFill>
                <a:srgbClr val="13294B"/>
              </a:solidFill>
            </a:endParaRPr>
          </a:p>
          <a:p>
            <a:pPr marL="337071" marR="0" lvl="0" indent="-3418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Kevin Colravy</a:t>
            </a:r>
            <a:endParaRPr sz="3176" i="0">
              <a:solidFill>
                <a:srgbClr val="13294B"/>
              </a:solidFill>
            </a:endParaRPr>
          </a:p>
          <a:p>
            <a:pPr marL="337071" marR="0" lvl="0" indent="-3418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Prof. Raginsky</a:t>
            </a:r>
            <a:endParaRPr sz="3176" i="0">
              <a:solidFill>
                <a:srgbClr val="13294B"/>
              </a:solidFill>
            </a:endParaRPr>
          </a:p>
          <a:p>
            <a:pPr marL="337071" marR="0" lvl="0" indent="-3418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176"/>
              <a:buFont typeface="Noto Sans Symbols"/>
              <a:buChar char="▪"/>
            </a:pPr>
            <a:r>
              <a:rPr lang="en-US" sz="3176" i="0">
                <a:solidFill>
                  <a:srgbClr val="13294B"/>
                </a:solidFill>
              </a:rPr>
              <a:t>Prof. Banerjee</a:t>
            </a:r>
            <a:endParaRPr sz="3176" i="0">
              <a:solidFill>
                <a:srgbClr val="13294B"/>
              </a:solidFill>
            </a:endParaRPr>
          </a:p>
        </p:txBody>
      </p:sp>
      <p:sp>
        <p:nvSpPr>
          <p:cNvPr id="395" name="Google Shape;395;p50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Acknowledgements</a:t>
            </a:r>
            <a:endParaRPr/>
          </a:p>
        </p:txBody>
      </p:sp>
      <p:sp>
        <p:nvSpPr>
          <p:cNvPr id="396" name="Google Shape;396;p50"/>
          <p:cNvSpPr txBox="1"/>
          <p:nvPr/>
        </p:nvSpPr>
        <p:spPr>
          <a:xfrm>
            <a:off x="875050" y="50977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82">
                <a:solidFill>
                  <a:schemeClr val="lt1"/>
                </a:solidFill>
              </a:rPr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1"/>
          <p:cNvSpPr txBox="1">
            <a:spLocks noGrp="1"/>
          </p:cNvSpPr>
          <p:nvPr>
            <p:ph type="body" idx="1"/>
          </p:nvPr>
        </p:nvSpPr>
        <p:spPr>
          <a:xfrm>
            <a:off x="538788" y="2627610"/>
            <a:ext cx="11145300" cy="556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Questions?</a:t>
            </a:r>
            <a:endParaRPr/>
          </a:p>
        </p:txBody>
      </p:sp>
      <p:sp>
        <p:nvSpPr>
          <p:cNvPr id="402" name="Google Shape;402;p51"/>
          <p:cNvSpPr txBox="1">
            <a:spLocks noGrp="1"/>
          </p:cNvSpPr>
          <p:nvPr>
            <p:ph type="body" idx="2"/>
          </p:nvPr>
        </p:nvSpPr>
        <p:spPr>
          <a:xfrm>
            <a:off x="538788" y="3382179"/>
            <a:ext cx="11145300" cy="63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35"/>
              </a:spcBef>
              <a:spcAft>
                <a:spcPts val="0"/>
              </a:spcAft>
              <a:buNone/>
            </a:pPr>
            <a:r>
              <a:rPr lang="en-US"/>
              <a:t>Thanks for listening!</a:t>
            </a:r>
            <a:endParaRPr/>
          </a:p>
        </p:txBody>
      </p:sp>
      <p:sp>
        <p:nvSpPr>
          <p:cNvPr id="403" name="Google Shape;403;p51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body" idx="1"/>
          </p:nvPr>
        </p:nvSpPr>
        <p:spPr>
          <a:xfrm>
            <a:off x="538787" y="1441077"/>
            <a:ext cx="11206800" cy="448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1800" algn="l" rtl="0">
              <a:spcBef>
                <a:spcPts val="635"/>
              </a:spcBef>
              <a:spcAft>
                <a:spcPts val="0"/>
              </a:spcAft>
              <a:buSzPts val="3200"/>
              <a:buChar char="▪"/>
            </a:pPr>
            <a:r>
              <a:rPr lang="en-US" sz="3200"/>
              <a:t>Adjust load presented to the system via power converters</a:t>
            </a:r>
            <a:endParaRPr sz="3200"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sz="3200"/>
              <a:t>At smaller loads, turbine spins slower</a:t>
            </a:r>
            <a:endParaRPr sz="3200"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sz="3200"/>
              <a:t>At higher loads, turbine spins faster</a:t>
            </a:r>
            <a:endParaRPr sz="3200"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sz="3200"/>
              <a:t>Optimal speed controlled by the duty cycle of the converter</a:t>
            </a:r>
            <a:endParaRPr sz="3200"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What is Maximum Power Point Tracking (MPPT)?</a:t>
            </a:r>
            <a:endParaRPr/>
          </a:p>
        </p:txBody>
      </p:sp>
      <p:sp>
        <p:nvSpPr>
          <p:cNvPr id="93" name="Google Shape;93;p16"/>
          <p:cNvSpPr txBox="1"/>
          <p:nvPr/>
        </p:nvSpPr>
        <p:spPr>
          <a:xfrm>
            <a:off x="763125" y="50366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82">
                <a:solidFill>
                  <a:schemeClr val="lt1"/>
                </a:solidFill>
              </a:rPr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body" idx="2"/>
          </p:nvPr>
        </p:nvSpPr>
        <p:spPr>
          <a:xfrm>
            <a:off x="712488" y="128538"/>
            <a:ext cx="111453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42958"/>
              </a:buClr>
              <a:buSzPts val="4200"/>
              <a:buNone/>
            </a:pPr>
            <a:r>
              <a:rPr lang="en-US"/>
              <a:t>System Overview</a:t>
            </a:r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876" y="929023"/>
            <a:ext cx="9208524" cy="499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l="3801" t="19919" r="2556" b="7007"/>
          <a:stretch/>
        </p:blipFill>
        <p:spPr>
          <a:xfrm>
            <a:off x="1625188" y="665551"/>
            <a:ext cx="8972527" cy="5251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/>
        </p:nvSpPr>
        <p:spPr>
          <a:xfrm>
            <a:off x="150125" y="2569350"/>
            <a:ext cx="2129400" cy="813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3294B"/>
                </a:solidFill>
              </a:rPr>
              <a:t>To Turbine</a:t>
            </a:r>
            <a:endParaRPr sz="3000">
              <a:solidFill>
                <a:srgbClr val="13294B"/>
              </a:solidFill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10165025" y="665550"/>
            <a:ext cx="1760100" cy="813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3294B"/>
                </a:solidFill>
              </a:rPr>
              <a:t>To Load</a:t>
            </a:r>
            <a:endParaRPr sz="3000">
              <a:solidFill>
                <a:srgbClr val="13294B"/>
              </a:solidFill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7657750" y="5103800"/>
            <a:ext cx="2940000" cy="813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3294B"/>
                </a:solidFill>
              </a:rPr>
              <a:t>To Wall Outlet</a:t>
            </a:r>
            <a:endParaRPr sz="3000">
              <a:solidFill>
                <a:srgbClr val="13294B"/>
              </a:solidFill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2196150" y="665550"/>
            <a:ext cx="2129400" cy="104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13294B"/>
                </a:solidFill>
              </a:rPr>
              <a:t>To Sensors on Turbine</a:t>
            </a:r>
            <a:endParaRPr sz="3000">
              <a:solidFill>
                <a:srgbClr val="13294B"/>
              </a:solidFill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773300" y="5103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82">
                <a:solidFill>
                  <a:schemeClr val="lt1"/>
                </a:solidFill>
              </a:rPr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538772" y="1441075"/>
            <a:ext cx="5561700" cy="448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1800" algn="l" rtl="0">
              <a:spcBef>
                <a:spcPts val="635"/>
              </a:spcBef>
              <a:spcAft>
                <a:spcPts val="0"/>
              </a:spcAft>
              <a:buSzPts val="3200"/>
              <a:buChar char="▪"/>
            </a:pPr>
            <a:r>
              <a:rPr lang="en-US" sz="3200"/>
              <a:t>3 Phase, Full-Wave Rectifier</a:t>
            </a:r>
            <a:endParaRPr sz="3200"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▪"/>
            </a:pPr>
            <a:r>
              <a:rPr lang="en-US" sz="3200"/>
              <a:t>Function:</a:t>
            </a:r>
            <a:endParaRPr sz="3200"/>
          </a:p>
          <a:p>
            <a:pPr marL="914400" lvl="1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–"/>
            </a:pPr>
            <a:r>
              <a:rPr lang="en-US" sz="3200"/>
              <a:t>Receive input from a three-phase PMA</a:t>
            </a:r>
            <a:endParaRPr sz="3200"/>
          </a:p>
          <a:p>
            <a:pPr marL="914400" lvl="1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–"/>
            </a:pPr>
            <a:r>
              <a:rPr lang="en-US" sz="3200"/>
              <a:t>Supply a DC voltage to the DC/DC subsystem</a:t>
            </a:r>
            <a:endParaRPr sz="3200"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AC/DC Converter Subsystem</a:t>
            </a:r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6425" y="1490425"/>
            <a:ext cx="5171276" cy="387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AC/DC Schematic</a:t>
            </a:r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0725" y="1354350"/>
            <a:ext cx="8130624" cy="455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body" idx="1"/>
          </p:nvPr>
        </p:nvSpPr>
        <p:spPr>
          <a:xfrm>
            <a:off x="538799" y="1418900"/>
            <a:ext cx="4935600" cy="449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7071" lvl="0" indent="-287795" algn="l" rtl="0">
              <a:spcBef>
                <a:spcPts val="282"/>
              </a:spcBef>
              <a:spcAft>
                <a:spcPts val="0"/>
              </a:spcAft>
              <a:buClr>
                <a:srgbClr val="13294B"/>
              </a:buClr>
              <a:buSzPts val="2400"/>
              <a:buFont typeface="Arial"/>
              <a:buChar char="▪"/>
            </a:pPr>
            <a:r>
              <a:rPr lang="en-US" sz="2400" i="0">
                <a:solidFill>
                  <a:srgbClr val="13294B"/>
                </a:solidFill>
              </a:rPr>
              <a:t>Functions:</a:t>
            </a:r>
            <a:endParaRPr sz="2400" i="0">
              <a:solidFill>
                <a:srgbClr val="13294B"/>
              </a:solidFill>
            </a:endParaRPr>
          </a:p>
          <a:p>
            <a:pPr marL="730324" lvl="1" indent="-259621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400"/>
              <a:buChar char="–"/>
            </a:pPr>
            <a:r>
              <a:rPr lang="en-US" sz="240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Process sensor input</a:t>
            </a:r>
            <a:endParaRPr sz="2400">
              <a:solidFill>
                <a:srgbClr val="1329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30324" lvl="1" indent="-259621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400"/>
              <a:buChar char="–"/>
            </a:pPr>
            <a:r>
              <a:rPr lang="en-US" sz="240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Calculate system parameters</a:t>
            </a:r>
            <a:endParaRPr sz="2400">
              <a:solidFill>
                <a:srgbClr val="1329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30324" lvl="1" indent="-259621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400"/>
              <a:buChar char="–"/>
            </a:pPr>
            <a:r>
              <a:rPr lang="en-US" sz="240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Algorithmically determine the optimal duty cycle</a:t>
            </a:r>
            <a:endParaRPr sz="2400">
              <a:solidFill>
                <a:srgbClr val="1329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30324" lvl="1" indent="-259621" algn="l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400"/>
              <a:buChar char="–"/>
            </a:pPr>
            <a:r>
              <a:rPr lang="en-US" sz="240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Output system parameters to the display</a:t>
            </a:r>
            <a:endParaRPr sz="2400">
              <a:solidFill>
                <a:srgbClr val="13294B"/>
              </a:solidFill>
            </a:endParaRPr>
          </a:p>
          <a:p>
            <a:pPr marL="337071" marR="0" lvl="0" indent="-2877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400"/>
              <a:buFont typeface="Arial"/>
              <a:buChar char="▪"/>
            </a:pPr>
            <a:r>
              <a:rPr lang="en-US" sz="2400" i="0">
                <a:solidFill>
                  <a:srgbClr val="13294B"/>
                </a:solidFill>
              </a:rPr>
              <a:t>Components:</a:t>
            </a:r>
            <a:endParaRPr sz="2400" i="0">
              <a:solidFill>
                <a:srgbClr val="13294B"/>
              </a:solidFill>
            </a:endParaRPr>
          </a:p>
          <a:p>
            <a:pPr marL="730324" marR="0" lvl="1" indent="-25962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400"/>
              <a:buChar char="–"/>
            </a:pPr>
            <a:r>
              <a:rPr lang="en-US" sz="2400" i="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Sensor units</a:t>
            </a:r>
            <a:endParaRPr sz="2400" i="0">
              <a:solidFill>
                <a:srgbClr val="1329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30324" marR="0" lvl="1" indent="-25962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400"/>
              <a:buChar char="–"/>
            </a:pPr>
            <a:r>
              <a:rPr lang="en-US" sz="2400" i="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Microcontroller</a:t>
            </a:r>
            <a:endParaRPr sz="2400" i="0">
              <a:solidFill>
                <a:srgbClr val="1329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30324" marR="0" lvl="1" indent="-25962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2400"/>
              <a:buChar char="–"/>
            </a:pPr>
            <a:r>
              <a:rPr lang="en-US" sz="2400" i="0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rPr>
              <a:t>System Display</a:t>
            </a:r>
            <a:endParaRPr sz="2400">
              <a:solidFill>
                <a:srgbClr val="1329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2"/>
          </p:nvPr>
        </p:nvSpPr>
        <p:spPr>
          <a:xfrm>
            <a:off x="538788" y="560538"/>
            <a:ext cx="11145300" cy="64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47"/>
              </a:spcBef>
              <a:spcAft>
                <a:spcPts val="0"/>
              </a:spcAft>
              <a:buNone/>
            </a:pPr>
            <a:r>
              <a:rPr lang="en-US"/>
              <a:t>Controller Subsystem</a:t>
            </a:r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5800" y="1610450"/>
            <a:ext cx="5488299" cy="411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over Slid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Slides - Blue Tex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905</Words>
  <Application>Microsoft Office PowerPoint</Application>
  <PresentationFormat>Widescreen</PresentationFormat>
  <Paragraphs>291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Calibri</vt:lpstr>
      <vt:lpstr>Noto Sans Symbols</vt:lpstr>
      <vt:lpstr>Arial Narrow</vt:lpstr>
      <vt:lpstr>Arial</vt:lpstr>
      <vt:lpstr>1_Cover Slide</vt:lpstr>
      <vt:lpstr>Content Slides - Blue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Alec Biesterfeld</dc:creator>
  <cp:lastModifiedBy>Alec Biesterfeld</cp:lastModifiedBy>
  <cp:revision>5</cp:revision>
  <dcterms:modified xsi:type="dcterms:W3CDTF">2018-12-10T08:22:12Z</dcterms:modified>
</cp:coreProperties>
</file>