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6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y="7772400" cx="10363200"/>
  <p:notesSz cx="6858000" cy="9144000"/>
  <p:embeddedFontLst>
    <p:embeddedFont>
      <p:font typeface="Arial Narrow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font" Target="fonts/ArialNarrow-bold.fntdata"/><Relationship Id="rId12" Type="http://schemas.openxmlformats.org/officeDocument/2006/relationships/slide" Target="slides/slide8.xml"/><Relationship Id="rId34" Type="http://schemas.openxmlformats.org/officeDocument/2006/relationships/font" Target="fonts/ArialNarrow-regular.fntdata"/><Relationship Id="rId15" Type="http://schemas.openxmlformats.org/officeDocument/2006/relationships/slide" Target="slides/slide11.xml"/><Relationship Id="rId37" Type="http://schemas.openxmlformats.org/officeDocument/2006/relationships/font" Target="fonts/ArialNarrow-boldItalic.fntdata"/><Relationship Id="rId14" Type="http://schemas.openxmlformats.org/officeDocument/2006/relationships/slide" Target="slides/slide10.xml"/><Relationship Id="rId36" Type="http://schemas.openxmlformats.org/officeDocument/2006/relationships/font" Target="fonts/ArialNarrow-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3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4a443bb320_0_5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4a443bb320_0_5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a4c5ca60d_0_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a4c5ca60d_0_5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is a test picture for the 1.2 V converter under the load (0.4 A, which is max usage of the microcontroller based on the manual).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a4c5ca60d_0_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a4c5ca60d_0_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TPS2420 device protects loads, minimizes inrush current, and safely shuts down in the event of a fault.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a4c5ca60d_0_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4a4c5ca60d_0_4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4a52435e58_1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4a52435e58_1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How swap trying to turn on, load is over 1 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Either this or the video of 1A bench test with explanation why the output is not the way it is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4a52435e58_1_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4a52435e58_1_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say where is the microcontroller where is the can transceiver and where is the can bus</a:t>
            </a:r>
            <a:endParaRPr/>
          </a:p>
        </p:txBody>
      </p:sp>
      <p:sp>
        <p:nvSpPr>
          <p:cNvPr id="188" name="Google Shape;188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4a4c5ca60d_2_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4a4c5ca60d_2_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a4c5ca60d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4a4c5ca60d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Engineering explanation why the I2C and CAN failed. The lower level data packets are handled by Serial Peripheral interface(SPI) on the </a:t>
            </a:r>
            <a:r>
              <a:rPr lang="en-US"/>
              <a:t>microcontroller</a:t>
            </a:r>
            <a:r>
              <a:rPr lang="en-US"/>
              <a:t> side which could not </a:t>
            </a:r>
            <a:r>
              <a:rPr lang="en-US"/>
              <a:t>recognize</a:t>
            </a:r>
            <a:r>
              <a:rPr lang="en-US"/>
              <a:t> the data block. One </a:t>
            </a:r>
            <a:r>
              <a:rPr lang="en-US"/>
              <a:t>possibility</a:t>
            </a:r>
            <a:r>
              <a:rPr lang="en-US"/>
              <a:t> is that the clock is not </a:t>
            </a:r>
            <a:r>
              <a:rPr lang="en-US"/>
              <a:t>synchronized. Another </a:t>
            </a:r>
            <a:r>
              <a:rPr lang="en-US"/>
              <a:t>possibility</a:t>
            </a:r>
            <a:r>
              <a:rPr lang="en-US"/>
              <a:t> is that the data length in our I2C or CAN communication </a:t>
            </a:r>
            <a:r>
              <a:rPr lang="en-US"/>
              <a:t>exceeds</a:t>
            </a:r>
            <a:r>
              <a:rPr lang="en-US"/>
              <a:t> the SPI’s data length</a:t>
            </a:r>
            <a:endParaRPr/>
          </a:p>
        </p:txBody>
      </p:sp>
      <p:sp>
        <p:nvSpPr>
          <p:cNvPr id="230" name="Google Shape;230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 FRAM? </a:t>
            </a:r>
            <a:r>
              <a:rPr lang="en-US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low power consumption, is not affected by magnetic-fields and is radiation resistant </a:t>
            </a:r>
            <a:endParaRPr/>
          </a:p>
        </p:txBody>
      </p:sp>
      <p:sp>
        <p:nvSpPr>
          <p:cNvPr id="237" name="Google Shape;237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 we need watchdog? When satellite operating in outer space, no human </a:t>
            </a:r>
            <a:r>
              <a:rPr lang="en-US"/>
              <a:t>interference.</a:t>
            </a:r>
            <a:r>
              <a:rPr lang="en-US"/>
              <a:t> </a:t>
            </a:r>
            <a:endParaRPr/>
          </a:p>
        </p:txBody>
      </p:sp>
      <p:sp>
        <p:nvSpPr>
          <p:cNvPr id="251" name="Google Shape;251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Development board nrst led lights up to indicate microcontroller performed reboot</a:t>
            </a:r>
            <a:endParaRPr/>
          </a:p>
        </p:txBody>
      </p:sp>
      <p:sp>
        <p:nvSpPr>
          <p:cNvPr id="258" name="Google Shape;258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4a53694f49_0_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4a53694f49_0_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SCI can transmits data between PC. It could not read </a:t>
            </a:r>
            <a:r>
              <a:rPr lang="en-US"/>
              <a:t>microcontroller</a:t>
            </a:r>
            <a:r>
              <a:rPr lang="en-US"/>
              <a:t> </a:t>
            </a:r>
            <a:r>
              <a:rPr lang="en-US"/>
              <a:t>register or address’s</a:t>
            </a:r>
            <a:r>
              <a:rPr lang="en-US"/>
              <a:t> values and transmitting it to PC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4a443bb320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4a443bb320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4a4c5ca60d_0_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4a4c5ca60d_0_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4a4c5ca60d_0_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4a4c5ca60d_0_3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a443bb320_0_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a443bb320_0_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High performance microcontroller - talk about why this particular model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a4c5ca60d_0_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4a4c5ca60d_0_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Overview of the original design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a4c5ca60d_0_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4a4c5ca60d_0_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need a better picture. Take one later with CAN bus soldered on the board. Also, add there stuff is in the picture (hot swap, converters, etc)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a443bb320_0_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4a443bb320_0_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4a443bb320_0_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4a443bb320_0_3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4a443bb320_0_4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4a443bb320_0_4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4a443bb320_0_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4a443bb320_0_5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6.jpg"/><Relationship Id="rId7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ver Slide w/ Text" showMasterSp="0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" y="5111279"/>
            <a:ext cx="10363199" cy="267388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9825" y="5528609"/>
            <a:ext cx="10353376" cy="2256550"/>
          </a:xfrm>
          <a:prstGeom prst="rect">
            <a:avLst/>
          </a:prstGeom>
          <a:solidFill>
            <a:srgbClr val="E84A26"/>
          </a:solidFill>
          <a:ln>
            <a:noFill/>
          </a:ln>
          <a:effectLst>
            <a:outerShdw blurRad="381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3">
            <a:alphaModFix/>
          </a:blip>
          <a:srcRect b="0" l="0" r="0" t="196"/>
          <a:stretch/>
        </p:blipFill>
        <p:spPr>
          <a:xfrm>
            <a:off x="-2941" y="3290596"/>
            <a:ext cx="2608874" cy="1772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05932" y="3289108"/>
            <a:ext cx="2608874" cy="1775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13698" y="3289108"/>
            <a:ext cx="2608873" cy="1775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754326" y="3291127"/>
            <a:ext cx="2608874" cy="17735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33167" y="6388906"/>
            <a:ext cx="4202606" cy="97060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"/>
          <p:cNvSpPr txBox="1"/>
          <p:nvPr>
            <p:ph idx="1" type="body"/>
          </p:nvPr>
        </p:nvSpPr>
        <p:spPr>
          <a:xfrm>
            <a:off x="457970" y="619125"/>
            <a:ext cx="9552305" cy="742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/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13294B"/>
              </a:buClr>
              <a:buSzPts val="4800"/>
              <a:buFont typeface="Arial Narrow"/>
              <a:buNone/>
              <a:defRPr b="1" sz="4800"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429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2" type="body"/>
          </p:nvPr>
        </p:nvSpPr>
        <p:spPr>
          <a:xfrm>
            <a:off x="457971" y="1570071"/>
            <a:ext cx="9552304" cy="327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/>
          <a:lstStyle>
            <a:lvl1pPr indent="-3429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23" name="Google Shape;23;p2"/>
          <p:cNvSpPr txBox="1"/>
          <p:nvPr>
            <p:ph idx="3" type="body"/>
          </p:nvPr>
        </p:nvSpPr>
        <p:spPr>
          <a:xfrm>
            <a:off x="457971" y="1860824"/>
            <a:ext cx="9552304" cy="301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/>
          <a:lstStyle>
            <a:lvl1pPr indent="-3429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24" name="Google Shape;24;p2"/>
          <p:cNvSpPr txBox="1"/>
          <p:nvPr>
            <p:ph idx="12" type="sldNum"/>
          </p:nvPr>
        </p:nvSpPr>
        <p:spPr>
          <a:xfrm>
            <a:off x="5008880" y="6994313"/>
            <a:ext cx="2418080" cy="4191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ext" showMasterSp="0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/>
          <p:nvPr/>
        </p:nvSpPr>
        <p:spPr>
          <a:xfrm>
            <a:off x="0" y="7118190"/>
            <a:ext cx="10363200" cy="654211"/>
          </a:xfrm>
          <a:prstGeom prst="rect">
            <a:avLst/>
          </a:prstGeom>
          <a:solidFill>
            <a:srgbClr val="E84A26"/>
          </a:solidFill>
          <a:ln>
            <a:noFill/>
          </a:ln>
          <a:effectLst>
            <a:outerShdw blurRad="381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" name="Google Shape;27;p3"/>
          <p:cNvPicPr preferRelativeResize="0"/>
          <p:nvPr/>
        </p:nvPicPr>
        <p:blipFill rotWithShape="1">
          <a:blip r:embed="rId2">
            <a:alphaModFix/>
          </a:blip>
          <a:srcRect b="75362" l="0" r="0" t="0"/>
          <a:stretch/>
        </p:blipFill>
        <p:spPr>
          <a:xfrm>
            <a:off x="-2" y="7020569"/>
            <a:ext cx="10363202" cy="253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87472" y="7361421"/>
            <a:ext cx="1691358" cy="171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"/>
          <p:cNvPicPr preferRelativeResize="0"/>
          <p:nvPr/>
        </p:nvPicPr>
        <p:blipFill rotWithShape="1">
          <a:blip r:embed="rId4">
            <a:alphaModFix/>
          </a:blip>
          <a:srcRect b="63558" l="0" r="92703" t="0"/>
          <a:stretch/>
        </p:blipFill>
        <p:spPr>
          <a:xfrm>
            <a:off x="464947" y="7237048"/>
            <a:ext cx="364558" cy="420458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3"/>
          <p:cNvSpPr txBox="1"/>
          <p:nvPr>
            <p:ph idx="1" type="body"/>
          </p:nvPr>
        </p:nvSpPr>
        <p:spPr>
          <a:xfrm>
            <a:off x="457968" y="635280"/>
            <a:ext cx="9473432" cy="726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/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13294B"/>
              </a:buClr>
              <a:buSzPts val="4800"/>
              <a:buFont typeface="Arial Narrow"/>
              <a:buNone/>
              <a:defRPr b="1" sz="4800"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429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31" name="Google Shape;31;p3"/>
          <p:cNvSpPr txBox="1"/>
          <p:nvPr>
            <p:ph idx="2" type="body"/>
          </p:nvPr>
        </p:nvSpPr>
        <p:spPr>
          <a:xfrm>
            <a:off x="457968" y="1628415"/>
            <a:ext cx="9473432" cy="5077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/>
          <a:lstStyle>
            <a:lvl1pPr indent="-3429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32" name="Google Shape;32;p3"/>
          <p:cNvSpPr txBox="1"/>
          <p:nvPr>
            <p:ph idx="12" type="sldNum"/>
          </p:nvPr>
        </p:nvSpPr>
        <p:spPr>
          <a:xfrm>
            <a:off x="829504" y="7330725"/>
            <a:ext cx="245403" cy="226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ullets">
  <p:cSld name="Title and Bulle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/>
          <p:nvPr>
            <p:ph idx="1" type="body"/>
          </p:nvPr>
        </p:nvSpPr>
        <p:spPr>
          <a:xfrm>
            <a:off x="457968" y="1633220"/>
            <a:ext cx="9525771" cy="5082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/>
          <a:lstStyle>
            <a:lvl1pPr indent="-3429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2" type="body"/>
          </p:nvPr>
        </p:nvSpPr>
        <p:spPr>
          <a:xfrm>
            <a:off x="457968" y="635280"/>
            <a:ext cx="9473432" cy="7268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/>
          <a:lstStyle>
            <a:lvl1pPr indent="-3429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2" type="sldNum"/>
          </p:nvPr>
        </p:nvSpPr>
        <p:spPr>
          <a:xfrm>
            <a:off x="829504" y="7330725"/>
            <a:ext cx="245403" cy="226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with Text and Media" showMasterSp="0">
  <p:cSld name="Title with Text and Media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/>
          <p:nvPr/>
        </p:nvSpPr>
        <p:spPr>
          <a:xfrm>
            <a:off x="0" y="7118190"/>
            <a:ext cx="10363200" cy="654211"/>
          </a:xfrm>
          <a:prstGeom prst="rect">
            <a:avLst/>
          </a:prstGeom>
          <a:solidFill>
            <a:srgbClr val="E84A26"/>
          </a:solidFill>
          <a:ln>
            <a:noFill/>
          </a:ln>
          <a:effectLst>
            <a:outerShdw blurRad="381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" name="Google Shape;39;p5"/>
          <p:cNvPicPr preferRelativeResize="0"/>
          <p:nvPr/>
        </p:nvPicPr>
        <p:blipFill rotWithShape="1">
          <a:blip r:embed="rId2">
            <a:alphaModFix/>
          </a:blip>
          <a:srcRect b="75362" l="0" r="0" t="0"/>
          <a:stretch/>
        </p:blipFill>
        <p:spPr>
          <a:xfrm>
            <a:off x="-2" y="7020569"/>
            <a:ext cx="10363202" cy="253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87472" y="7361421"/>
            <a:ext cx="1691358" cy="171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5"/>
          <p:cNvPicPr preferRelativeResize="0"/>
          <p:nvPr/>
        </p:nvPicPr>
        <p:blipFill rotWithShape="1">
          <a:blip r:embed="rId4">
            <a:alphaModFix/>
          </a:blip>
          <a:srcRect b="63558" l="0" r="92703" t="0"/>
          <a:stretch/>
        </p:blipFill>
        <p:spPr>
          <a:xfrm>
            <a:off x="464947" y="7237048"/>
            <a:ext cx="364558" cy="420458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5"/>
          <p:cNvSpPr txBox="1"/>
          <p:nvPr>
            <p:ph idx="1" type="body"/>
          </p:nvPr>
        </p:nvSpPr>
        <p:spPr>
          <a:xfrm>
            <a:off x="6843376" y="1608096"/>
            <a:ext cx="3052221" cy="5067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/>
          <a:lstStyle>
            <a:lvl1pPr indent="-228600" lvl="0" marL="4572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buSzPts val="1600"/>
              <a:buFont typeface="Arial"/>
              <a:buNone/>
              <a:defRPr i="1" sz="1600">
                <a:solidFill>
                  <a:srgbClr val="808080"/>
                </a:solidFill>
              </a:defRPr>
            </a:lvl1pPr>
            <a:lvl2pPr indent="-330200" lvl="1" marL="91440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buSzPts val="1600"/>
              <a:buFont typeface="Arial"/>
              <a:buChar char="●"/>
              <a:defRPr i="1" sz="1600">
                <a:solidFill>
                  <a:srgbClr val="808080"/>
                </a:solidFill>
              </a:defRPr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43" name="Google Shape;43;p5"/>
          <p:cNvSpPr txBox="1"/>
          <p:nvPr>
            <p:ph idx="2" type="body"/>
          </p:nvPr>
        </p:nvSpPr>
        <p:spPr>
          <a:xfrm>
            <a:off x="457970" y="1628415"/>
            <a:ext cx="6136795" cy="5046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/>
          <a:lstStyle>
            <a:lvl1pPr indent="-3429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3" type="body"/>
          </p:nvPr>
        </p:nvSpPr>
        <p:spPr>
          <a:xfrm>
            <a:off x="457968" y="635280"/>
            <a:ext cx="9473432" cy="7268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/>
          <a:lstStyle>
            <a:lvl1pPr indent="-3429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45" name="Google Shape;45;p5"/>
          <p:cNvSpPr txBox="1"/>
          <p:nvPr>
            <p:ph idx="12" type="sldNum"/>
          </p:nvPr>
        </p:nvSpPr>
        <p:spPr>
          <a:xfrm>
            <a:off x="829504" y="7330725"/>
            <a:ext cx="245403" cy="226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ide-by-side Text" showMasterSp="0">
  <p:cSld name="Side-by-side 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/>
          <p:nvPr/>
        </p:nvSpPr>
        <p:spPr>
          <a:xfrm>
            <a:off x="0" y="7118190"/>
            <a:ext cx="10363200" cy="654211"/>
          </a:xfrm>
          <a:prstGeom prst="rect">
            <a:avLst/>
          </a:prstGeom>
          <a:solidFill>
            <a:srgbClr val="E84A26"/>
          </a:solidFill>
          <a:ln>
            <a:noFill/>
          </a:ln>
          <a:effectLst>
            <a:outerShdw blurRad="381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" name="Google Shape;48;p6"/>
          <p:cNvPicPr preferRelativeResize="0"/>
          <p:nvPr/>
        </p:nvPicPr>
        <p:blipFill rotWithShape="1">
          <a:blip r:embed="rId2">
            <a:alphaModFix/>
          </a:blip>
          <a:srcRect b="75362" l="0" r="0" t="0"/>
          <a:stretch/>
        </p:blipFill>
        <p:spPr>
          <a:xfrm>
            <a:off x="-2" y="7020569"/>
            <a:ext cx="10363202" cy="253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87472" y="7361421"/>
            <a:ext cx="1691358" cy="171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6"/>
          <p:cNvPicPr preferRelativeResize="0"/>
          <p:nvPr/>
        </p:nvPicPr>
        <p:blipFill rotWithShape="1">
          <a:blip r:embed="rId4">
            <a:alphaModFix/>
          </a:blip>
          <a:srcRect b="63558" l="0" r="92703" t="0"/>
          <a:stretch/>
        </p:blipFill>
        <p:spPr>
          <a:xfrm>
            <a:off x="464947" y="7237048"/>
            <a:ext cx="364558" cy="420458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6"/>
          <p:cNvSpPr txBox="1"/>
          <p:nvPr>
            <p:ph idx="1" type="body"/>
          </p:nvPr>
        </p:nvSpPr>
        <p:spPr>
          <a:xfrm>
            <a:off x="457970" y="1628415"/>
            <a:ext cx="4608485" cy="50873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/>
          <a:lstStyle>
            <a:lvl1pPr indent="-228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None/>
              <a:defRPr/>
            </a:lvl1pPr>
            <a:lvl2pPr indent="-3429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52" name="Google Shape;52;p6"/>
          <p:cNvSpPr txBox="1"/>
          <p:nvPr>
            <p:ph idx="2" type="body"/>
          </p:nvPr>
        </p:nvSpPr>
        <p:spPr>
          <a:xfrm>
            <a:off x="5223474" y="1628415"/>
            <a:ext cx="4608485" cy="50873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/>
          <a:lstStyle>
            <a:lvl1pPr indent="-3429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3" type="body"/>
          </p:nvPr>
        </p:nvSpPr>
        <p:spPr>
          <a:xfrm>
            <a:off x="457968" y="635280"/>
            <a:ext cx="9473432" cy="7268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/>
          <a:lstStyle>
            <a:lvl1pPr indent="-3429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54" name="Google Shape;54;p6"/>
          <p:cNvSpPr txBox="1"/>
          <p:nvPr>
            <p:ph idx="12" type="sldNum"/>
          </p:nvPr>
        </p:nvSpPr>
        <p:spPr>
          <a:xfrm>
            <a:off x="829504" y="7330725"/>
            <a:ext cx="245403" cy="226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Media" showMasterSp="0">
  <p:cSld name="Title and Media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/>
          <p:nvPr/>
        </p:nvSpPr>
        <p:spPr>
          <a:xfrm>
            <a:off x="0" y="7118190"/>
            <a:ext cx="10363200" cy="654211"/>
          </a:xfrm>
          <a:prstGeom prst="rect">
            <a:avLst/>
          </a:prstGeom>
          <a:solidFill>
            <a:srgbClr val="E84A26"/>
          </a:solidFill>
          <a:ln>
            <a:noFill/>
          </a:ln>
          <a:effectLst>
            <a:outerShdw blurRad="381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Google Shape;57;p7"/>
          <p:cNvPicPr preferRelativeResize="0"/>
          <p:nvPr/>
        </p:nvPicPr>
        <p:blipFill rotWithShape="1">
          <a:blip r:embed="rId2">
            <a:alphaModFix/>
          </a:blip>
          <a:srcRect b="75362" l="0" r="0" t="0"/>
          <a:stretch/>
        </p:blipFill>
        <p:spPr>
          <a:xfrm>
            <a:off x="-2" y="7020569"/>
            <a:ext cx="10363202" cy="253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87472" y="7361421"/>
            <a:ext cx="1691358" cy="171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7"/>
          <p:cNvPicPr preferRelativeResize="0"/>
          <p:nvPr/>
        </p:nvPicPr>
        <p:blipFill rotWithShape="1">
          <a:blip r:embed="rId4">
            <a:alphaModFix/>
          </a:blip>
          <a:srcRect b="63558" l="0" r="92703" t="0"/>
          <a:stretch/>
        </p:blipFill>
        <p:spPr>
          <a:xfrm>
            <a:off x="464947" y="7237048"/>
            <a:ext cx="364558" cy="420458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7"/>
          <p:cNvSpPr txBox="1"/>
          <p:nvPr>
            <p:ph idx="1" type="body"/>
          </p:nvPr>
        </p:nvSpPr>
        <p:spPr>
          <a:xfrm>
            <a:off x="457970" y="1608096"/>
            <a:ext cx="9437625" cy="5097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/>
          <a:lstStyle>
            <a:lvl1pPr indent="-2286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08080"/>
              </a:buClr>
              <a:buSzPts val="1600"/>
              <a:buFont typeface="Arial"/>
              <a:buNone/>
              <a:defRPr i="1" sz="1600">
                <a:solidFill>
                  <a:srgbClr val="808080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61" name="Google Shape;61;p7"/>
          <p:cNvSpPr txBox="1"/>
          <p:nvPr>
            <p:ph idx="2" type="body"/>
          </p:nvPr>
        </p:nvSpPr>
        <p:spPr>
          <a:xfrm>
            <a:off x="457968" y="635280"/>
            <a:ext cx="9473432" cy="7268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/>
          <a:lstStyle>
            <a:lvl1pPr indent="-3429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62" name="Google Shape;62;p7"/>
          <p:cNvSpPr txBox="1"/>
          <p:nvPr>
            <p:ph idx="12" type="sldNum"/>
          </p:nvPr>
        </p:nvSpPr>
        <p:spPr>
          <a:xfrm>
            <a:off x="829504" y="7330725"/>
            <a:ext cx="245403" cy="226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showMasterSp="0">
  <p:cSld name="Section Header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/>
          <p:nvPr/>
        </p:nvSpPr>
        <p:spPr>
          <a:xfrm>
            <a:off x="0" y="7118190"/>
            <a:ext cx="10363200" cy="654211"/>
          </a:xfrm>
          <a:prstGeom prst="rect">
            <a:avLst/>
          </a:prstGeom>
          <a:solidFill>
            <a:srgbClr val="E84A26"/>
          </a:solidFill>
          <a:ln>
            <a:noFill/>
          </a:ln>
          <a:effectLst>
            <a:outerShdw blurRad="381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" name="Google Shape;65;p8"/>
          <p:cNvPicPr preferRelativeResize="0"/>
          <p:nvPr/>
        </p:nvPicPr>
        <p:blipFill rotWithShape="1">
          <a:blip r:embed="rId2">
            <a:alphaModFix/>
          </a:blip>
          <a:srcRect b="75362" l="0" r="0" t="0"/>
          <a:stretch/>
        </p:blipFill>
        <p:spPr>
          <a:xfrm>
            <a:off x="-2" y="7020569"/>
            <a:ext cx="10363202" cy="253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87472" y="7361421"/>
            <a:ext cx="1691358" cy="171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8"/>
          <p:cNvPicPr preferRelativeResize="0"/>
          <p:nvPr/>
        </p:nvPicPr>
        <p:blipFill rotWithShape="1">
          <a:blip r:embed="rId4">
            <a:alphaModFix/>
          </a:blip>
          <a:srcRect b="63558" l="0" r="92703" t="0"/>
          <a:stretch/>
        </p:blipFill>
        <p:spPr>
          <a:xfrm>
            <a:off x="464947" y="7237048"/>
            <a:ext cx="364558" cy="420458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8"/>
          <p:cNvSpPr/>
          <p:nvPr/>
        </p:nvSpPr>
        <p:spPr>
          <a:xfrm>
            <a:off x="0" y="2834639"/>
            <a:ext cx="10363200" cy="2038696"/>
          </a:xfrm>
          <a:prstGeom prst="rect">
            <a:avLst/>
          </a:prstGeom>
          <a:solidFill>
            <a:srgbClr val="13294B"/>
          </a:solidFill>
          <a:ln>
            <a:noFill/>
          </a:ln>
          <a:effectLst>
            <a:outerShdw blurRad="381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8"/>
          <p:cNvSpPr txBox="1"/>
          <p:nvPr>
            <p:ph idx="1" type="body"/>
          </p:nvPr>
        </p:nvSpPr>
        <p:spPr>
          <a:xfrm>
            <a:off x="457968" y="2977964"/>
            <a:ext cx="9473432" cy="630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/>
          <a:lstStyle>
            <a:lvl1pPr indent="-228600" lvl="0" marL="457200" algn="l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 Narrow"/>
              <a:buNone/>
              <a:defRPr b="1" sz="4800">
                <a:solidFill>
                  <a:srgbClr val="FFFFF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429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70" name="Google Shape;70;p8"/>
          <p:cNvSpPr txBox="1"/>
          <p:nvPr>
            <p:ph idx="2" type="body"/>
          </p:nvPr>
        </p:nvSpPr>
        <p:spPr>
          <a:xfrm>
            <a:off x="457968" y="3833136"/>
            <a:ext cx="9473432" cy="718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/>
          <a:lstStyle>
            <a:lvl1pPr indent="-3429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1pPr>
            <a:lvl2pPr indent="-342900" lvl="1" marL="914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2pPr>
            <a:lvl3pPr indent="-342900" lvl="2" marL="1371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3pPr>
            <a:lvl4pPr indent="-342900" lvl="3" marL="1828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6pPr>
            <a:lvl7pPr indent="-342900" lvl="6" marL="32004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8pPr>
            <a:lvl9pPr indent="-342900" lvl="8" marL="411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1800"/>
              <a:buChar char="●"/>
              <a:defRPr/>
            </a:lvl9pPr>
          </a:lstStyle>
          <a:p/>
        </p:txBody>
      </p:sp>
      <p:sp>
        <p:nvSpPr>
          <p:cNvPr id="71" name="Google Shape;71;p8"/>
          <p:cNvSpPr txBox="1"/>
          <p:nvPr>
            <p:ph idx="12" type="sldNum"/>
          </p:nvPr>
        </p:nvSpPr>
        <p:spPr>
          <a:xfrm>
            <a:off x="829504" y="7330725"/>
            <a:ext cx="245403" cy="226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showMasterSp="0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"/>
          <p:cNvSpPr/>
          <p:nvPr/>
        </p:nvSpPr>
        <p:spPr>
          <a:xfrm>
            <a:off x="0" y="7118190"/>
            <a:ext cx="10363200" cy="654211"/>
          </a:xfrm>
          <a:prstGeom prst="rect">
            <a:avLst/>
          </a:prstGeom>
          <a:solidFill>
            <a:srgbClr val="E84A26"/>
          </a:solidFill>
          <a:ln>
            <a:noFill/>
          </a:ln>
          <a:effectLst>
            <a:outerShdw blurRad="381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" name="Google Shape;74;p9"/>
          <p:cNvPicPr preferRelativeResize="0"/>
          <p:nvPr/>
        </p:nvPicPr>
        <p:blipFill rotWithShape="1">
          <a:blip r:embed="rId2">
            <a:alphaModFix/>
          </a:blip>
          <a:srcRect b="75362" l="0" r="0" t="0"/>
          <a:stretch/>
        </p:blipFill>
        <p:spPr>
          <a:xfrm>
            <a:off x="-2" y="7020569"/>
            <a:ext cx="10363202" cy="253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87472" y="7361421"/>
            <a:ext cx="1691358" cy="171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9"/>
          <p:cNvPicPr preferRelativeResize="0"/>
          <p:nvPr/>
        </p:nvPicPr>
        <p:blipFill rotWithShape="1">
          <a:blip r:embed="rId4">
            <a:alphaModFix/>
          </a:blip>
          <a:srcRect b="63558" l="0" r="92703" t="0"/>
          <a:stretch/>
        </p:blipFill>
        <p:spPr>
          <a:xfrm>
            <a:off x="464947" y="7237048"/>
            <a:ext cx="364558" cy="420458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9"/>
          <p:cNvSpPr txBox="1"/>
          <p:nvPr>
            <p:ph idx="12" type="sldNum"/>
          </p:nvPr>
        </p:nvSpPr>
        <p:spPr>
          <a:xfrm>
            <a:off x="829504" y="7330725"/>
            <a:ext cx="245403" cy="226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6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7118190"/>
            <a:ext cx="10363200" cy="654211"/>
          </a:xfrm>
          <a:prstGeom prst="rect">
            <a:avLst/>
          </a:prstGeom>
          <a:solidFill>
            <a:srgbClr val="E84A26"/>
          </a:solidFill>
          <a:ln>
            <a:noFill/>
          </a:ln>
          <a:effectLst>
            <a:outerShdw blurRad="381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/>
          </a:blip>
          <a:srcRect b="75362" l="0" r="0" t="0"/>
          <a:stretch/>
        </p:blipFill>
        <p:spPr>
          <a:xfrm>
            <a:off x="-2" y="7020569"/>
            <a:ext cx="10363202" cy="2535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87472" y="7361421"/>
            <a:ext cx="1691358" cy="171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1"/>
          <p:cNvPicPr preferRelativeResize="0"/>
          <p:nvPr/>
        </p:nvPicPr>
        <p:blipFill rotWithShape="1">
          <a:blip r:embed="rId3">
            <a:alphaModFix/>
          </a:blip>
          <a:srcRect b="63558" l="0" r="92703" t="0"/>
          <a:stretch/>
        </p:blipFill>
        <p:spPr>
          <a:xfrm>
            <a:off x="464947" y="7237048"/>
            <a:ext cx="364558" cy="42045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1"/>
          <p:cNvSpPr txBox="1"/>
          <p:nvPr>
            <p:ph idx="1" type="body"/>
          </p:nvPr>
        </p:nvSpPr>
        <p:spPr>
          <a:xfrm>
            <a:off x="457968" y="1633220"/>
            <a:ext cx="9525771" cy="5082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/>
          <a:lstStyle>
            <a:lvl1pPr indent="-45085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3500"/>
              <a:buFont typeface="Noto Sans Symbols"/>
              <a:buChar char="●"/>
              <a:defRPr b="0" i="0" sz="35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085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3500"/>
              <a:buFont typeface="Noto Sans Symbols"/>
              <a:buChar char="●"/>
              <a:defRPr b="0" i="0" sz="35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085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3500"/>
              <a:buFont typeface="Noto Sans Symbols"/>
              <a:buChar char="●"/>
              <a:defRPr b="0" i="0" sz="35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085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3500"/>
              <a:buFont typeface="Noto Sans Symbols"/>
              <a:buChar char="●"/>
              <a:defRPr b="0" i="0" sz="35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085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3500"/>
              <a:buFont typeface="Noto Sans Symbols"/>
              <a:buChar char="•"/>
              <a:defRPr b="0" i="0" sz="35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0850" lvl="5" marL="2743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3500"/>
              <a:buFont typeface="Noto Sans Symbols"/>
              <a:buChar char="●"/>
              <a:defRPr b="0" i="0" sz="35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0850" lvl="6" marL="3200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3500"/>
              <a:buFont typeface="Noto Sans Symbols"/>
              <a:buChar char="●"/>
              <a:defRPr b="0" i="0" sz="35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0850" lvl="7" marL="3657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3500"/>
              <a:buFont typeface="Noto Sans Symbols"/>
              <a:buChar char="●"/>
              <a:defRPr b="0" i="0" sz="35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0850" lvl="8" marL="4114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3500"/>
              <a:buFont typeface="Noto Sans Symbols"/>
              <a:buChar char="●"/>
              <a:defRPr b="0" i="0" sz="3500" u="none" cap="none" strike="noStrike">
                <a:solidFill>
                  <a:srgbClr val="13294B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829504" y="7330725"/>
            <a:ext cx="245403" cy="226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  <a:defRPr b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</a:endParaRPr>
          </a:p>
        </p:txBody>
      </p:sp>
      <p:sp>
        <p:nvSpPr>
          <p:cNvPr id="12" name="Google Shape;12;p1"/>
          <p:cNvSpPr txBox="1"/>
          <p:nvPr>
            <p:ph type="title"/>
          </p:nvPr>
        </p:nvSpPr>
        <p:spPr>
          <a:xfrm>
            <a:off x="518159" y="284691"/>
            <a:ext cx="9326881" cy="13485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Calibri"/>
              <a:buNone/>
              <a:defRPr b="0" i="0" sz="4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youtube.com/watch?v=s7VJ30dT8L0" TargetMode="External"/><Relationship Id="rId4" Type="http://schemas.openxmlformats.org/officeDocument/2006/relationships/image" Target="../media/image1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2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0"/>
          <p:cNvSpPr txBox="1"/>
          <p:nvPr>
            <p:ph idx="4294967295" type="subTitle"/>
          </p:nvPr>
        </p:nvSpPr>
        <p:spPr>
          <a:xfrm>
            <a:off x="457971" y="619125"/>
            <a:ext cx="9552304" cy="742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4464"/>
              <a:buFont typeface="Noto Sans Symbols"/>
              <a:buNone/>
            </a:pPr>
            <a:r>
              <a:rPr b="1" i="0" lang="en-US" sz="4800" u="none" cap="none" strike="noStrike">
                <a:solidFill>
                  <a:srgbClr val="1329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Power Board For IlliniSat-3</a:t>
            </a:r>
            <a:endParaRPr sz="4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3" name="Google Shape;83;p10"/>
          <p:cNvSpPr txBox="1"/>
          <p:nvPr>
            <p:ph idx="2" type="body"/>
          </p:nvPr>
        </p:nvSpPr>
        <p:spPr>
          <a:xfrm>
            <a:off x="457971" y="1570071"/>
            <a:ext cx="9552304" cy="327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Group #35: Robert Maksimowicz, Dongze Lu</a:t>
            </a:r>
            <a:endParaRPr sz="24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A27"/>
              </a:buClr>
              <a:buSzPts val="1649"/>
              <a:buFont typeface="Arial"/>
              <a:buNone/>
            </a:pPr>
            <a:r>
              <a:t/>
            </a:r>
            <a:endParaRPr sz="2400">
              <a:solidFill>
                <a:srgbClr val="E84A2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4" name="Google Shape;84;p10"/>
          <p:cNvSpPr txBox="1"/>
          <p:nvPr>
            <p:ph idx="3" type="body"/>
          </p:nvPr>
        </p:nvSpPr>
        <p:spPr>
          <a:xfrm>
            <a:off x="457971" y="1860824"/>
            <a:ext cx="9552304" cy="301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rgbClr val="6666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ECE 445 Fall 2018</a:t>
            </a:r>
            <a:endParaRPr sz="2400">
              <a:solidFill>
                <a:srgbClr val="6666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4A27"/>
              </a:buClr>
              <a:buSzPts val="1200"/>
              <a:buFont typeface="Arial"/>
              <a:buNone/>
            </a:pPr>
            <a:r>
              <a:t/>
            </a:r>
            <a:endParaRPr sz="2400">
              <a:solidFill>
                <a:srgbClr val="E84A2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 txBox="1"/>
          <p:nvPr>
            <p:ph idx="1" type="body"/>
          </p:nvPr>
        </p:nvSpPr>
        <p:spPr>
          <a:xfrm>
            <a:off x="457968" y="635280"/>
            <a:ext cx="9473400" cy="7269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TPS 62002 (3.3 V to 1.2 V)</a:t>
            </a:r>
            <a:endParaRPr/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4" name="Google Shape;144;p19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362" y="1604925"/>
            <a:ext cx="8638626" cy="5336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 txBox="1"/>
          <p:nvPr>
            <p:ph idx="1" type="body"/>
          </p:nvPr>
        </p:nvSpPr>
        <p:spPr>
          <a:xfrm>
            <a:off x="457968" y="635280"/>
            <a:ext cx="9473400" cy="7269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0"/>
          <p:cNvSpPr txBox="1"/>
          <p:nvPr>
            <p:ph idx="2" type="body"/>
          </p:nvPr>
        </p:nvSpPr>
        <p:spPr>
          <a:xfrm>
            <a:off x="457968" y="1628415"/>
            <a:ext cx="9473400" cy="50772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1" name="Google Shape;15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75" y="412375"/>
            <a:ext cx="10363200" cy="6217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 txBox="1"/>
          <p:nvPr>
            <p:ph idx="1" type="body"/>
          </p:nvPr>
        </p:nvSpPr>
        <p:spPr>
          <a:xfrm>
            <a:off x="457968" y="635280"/>
            <a:ext cx="9473400" cy="7269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-US"/>
              <a:t>Hot Swap Controllers</a:t>
            </a:r>
            <a:endParaRPr/>
          </a:p>
        </p:txBody>
      </p:sp>
      <p:sp>
        <p:nvSpPr>
          <p:cNvPr id="157" name="Google Shape;157;p21"/>
          <p:cNvSpPr txBox="1"/>
          <p:nvPr>
            <p:ph idx="2" type="body"/>
          </p:nvPr>
        </p:nvSpPr>
        <p:spPr>
          <a:xfrm>
            <a:off x="457968" y="1628415"/>
            <a:ext cx="9473400" cy="50772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Used in systems where module will have to be removed or added while the system remains up and running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Servers, network switches, etc.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TPS2420 provides highly integrated load protection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Programmable current limit threshold sets the maximum current allowed into the load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/>
          <p:nvPr>
            <p:ph idx="2" type="body"/>
          </p:nvPr>
        </p:nvSpPr>
        <p:spPr>
          <a:xfrm>
            <a:off x="0" y="6716023"/>
            <a:ext cx="9473400" cy="2952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800"/>
              <a:t>http://www.ti.com/lit/ds/symlink/tps2420.pdf</a:t>
            </a:r>
            <a:endParaRPr sz="800"/>
          </a:p>
        </p:txBody>
      </p:sp>
      <p:pic>
        <p:nvPicPr>
          <p:cNvPr id="163" name="Google Shape;16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1"/>
            <a:ext cx="10363198" cy="4662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3500" y="4662797"/>
            <a:ext cx="6842249" cy="220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3"/>
          <p:cNvSpPr txBox="1"/>
          <p:nvPr>
            <p:ph idx="1" type="body"/>
          </p:nvPr>
        </p:nvSpPr>
        <p:spPr>
          <a:xfrm>
            <a:off x="457968" y="635280"/>
            <a:ext cx="9473400" cy="7269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23"/>
          <p:cNvSpPr txBox="1"/>
          <p:nvPr>
            <p:ph idx="2" type="body"/>
          </p:nvPr>
        </p:nvSpPr>
        <p:spPr>
          <a:xfrm>
            <a:off x="457968" y="1628415"/>
            <a:ext cx="9473400" cy="50772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1" name="Google Shape;17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87700"/>
            <a:ext cx="10363200" cy="6217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"/>
          <p:cNvSpPr txBox="1"/>
          <p:nvPr>
            <p:ph idx="1" type="body"/>
          </p:nvPr>
        </p:nvSpPr>
        <p:spPr>
          <a:xfrm>
            <a:off x="444893" y="315405"/>
            <a:ext cx="9473400" cy="7269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-US"/>
              <a:t>Video Presentation</a:t>
            </a:r>
            <a:endParaRPr/>
          </a:p>
        </p:txBody>
      </p:sp>
      <p:sp>
        <p:nvSpPr>
          <p:cNvPr id="177" name="Google Shape;177;p24"/>
          <p:cNvSpPr txBox="1"/>
          <p:nvPr>
            <p:ph idx="2" type="body"/>
          </p:nvPr>
        </p:nvSpPr>
        <p:spPr>
          <a:xfrm>
            <a:off x="457968" y="1628415"/>
            <a:ext cx="9473400" cy="50772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https://www.youtube.com/watch?v=s7VJ30dT8L0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975" y="2403625"/>
            <a:ext cx="7715250" cy="110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5"/>
          <p:cNvSpPr txBox="1"/>
          <p:nvPr>
            <p:ph idx="1" type="body"/>
          </p:nvPr>
        </p:nvSpPr>
        <p:spPr>
          <a:xfrm>
            <a:off x="215868" y="265780"/>
            <a:ext cx="9473400" cy="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4416"/>
              <a:buFont typeface="Noto Sans Symbols"/>
              <a:buNone/>
            </a:pPr>
            <a:r>
              <a:rPr lang="en-US" sz="4416">
                <a:latin typeface="Times New Roman"/>
                <a:ea typeface="Times New Roman"/>
                <a:cs typeface="Times New Roman"/>
                <a:sym typeface="Times New Roman"/>
              </a:rPr>
              <a:t>Control Unit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4" name="Google Shape;184;p25"/>
          <p:cNvSpPr txBox="1"/>
          <p:nvPr>
            <p:ph idx="12" type="sldNum"/>
          </p:nvPr>
        </p:nvSpPr>
        <p:spPr>
          <a:xfrm>
            <a:off x="829504" y="7330725"/>
            <a:ext cx="174772" cy="226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id="185" name="Google Shape;18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92675"/>
            <a:ext cx="10363201" cy="5761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6"/>
          <p:cNvSpPr txBox="1"/>
          <p:nvPr>
            <p:ph idx="1" type="body"/>
          </p:nvPr>
        </p:nvSpPr>
        <p:spPr>
          <a:xfrm>
            <a:off x="164925" y="1620475"/>
            <a:ext cx="3734100" cy="182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3500"/>
              <a:buFont typeface="Arial"/>
              <a:buNone/>
            </a:pPr>
            <a:r>
              <a:rPr i="0" lang="en-US" sz="3000" u="none" cap="none" strike="noStrike">
                <a:solidFill>
                  <a:srgbClr val="1329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Requirement</a:t>
            </a: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2126" lvl="0" marL="381976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13294B"/>
              </a:buClr>
              <a:buSzPts val="2400"/>
              <a:buFont typeface="Times New Roman"/>
              <a:buChar char="●"/>
            </a:pPr>
            <a:r>
              <a:rPr i="0" lang="en-US" sz="2400" u="none" cap="none" strike="noStrike">
                <a:solidFill>
                  <a:srgbClr val="1329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Must be able to 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encode</a:t>
            </a:r>
            <a:r>
              <a:rPr i="0" lang="en-US" sz="2400" u="none" cap="none" strike="noStrike">
                <a:solidFill>
                  <a:srgbClr val="1329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lang="en-US" sz="2400">
                <a:latin typeface="Times New Roman"/>
                <a:ea typeface="Times New Roman"/>
                <a:cs typeface="Times New Roman"/>
                <a:sym typeface="Times New Roman"/>
              </a:rPr>
              <a:t>decode</a:t>
            </a:r>
            <a:r>
              <a:rPr i="0" lang="en-US" sz="2400" u="none" cap="none" strike="noStrike">
                <a:solidFill>
                  <a:srgbClr val="1329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data packets on CAN bus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1" name="Google Shape;191;p26"/>
          <p:cNvSpPr txBox="1"/>
          <p:nvPr>
            <p:ph idx="2" type="body"/>
          </p:nvPr>
        </p:nvSpPr>
        <p:spPr>
          <a:xfrm>
            <a:off x="457968" y="635280"/>
            <a:ext cx="9473432" cy="7268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4416"/>
              <a:buFont typeface="Noto Sans Symbols"/>
              <a:buNone/>
            </a:pPr>
            <a:r>
              <a:rPr b="1" lang="en-US" sz="4416">
                <a:latin typeface="Times New Roman"/>
                <a:ea typeface="Times New Roman"/>
                <a:cs typeface="Times New Roman"/>
                <a:sym typeface="Times New Roman"/>
              </a:rPr>
              <a:t>CAN Transceiver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2" name="Google Shape;19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0400" y="1696050"/>
            <a:ext cx="6676024" cy="5007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"/>
          <p:cNvSpPr txBox="1"/>
          <p:nvPr>
            <p:ph idx="1" type="body"/>
          </p:nvPr>
        </p:nvSpPr>
        <p:spPr>
          <a:xfrm>
            <a:off x="101193" y="100130"/>
            <a:ext cx="9473400" cy="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4416"/>
              <a:buFont typeface="Noto Sans Symbols"/>
              <a:buNone/>
            </a:pPr>
            <a:r>
              <a:rPr lang="en-US" sz="4416">
                <a:latin typeface="Times New Roman"/>
                <a:ea typeface="Times New Roman"/>
                <a:cs typeface="Times New Roman"/>
                <a:sym typeface="Times New Roman"/>
              </a:rPr>
              <a:t>CAN Transceiver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8" name="Google Shape;198;p27"/>
          <p:cNvSpPr txBox="1"/>
          <p:nvPr>
            <p:ph idx="12" type="sldNum"/>
          </p:nvPr>
        </p:nvSpPr>
        <p:spPr>
          <a:xfrm>
            <a:off x="829504" y="7330725"/>
            <a:ext cx="174772" cy="226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id="199" name="Google Shape;199;p27"/>
          <p:cNvPicPr preferRelativeResize="0"/>
          <p:nvPr/>
        </p:nvPicPr>
        <p:blipFill rotWithShape="1">
          <a:blip r:embed="rId3">
            <a:alphaModFix/>
          </a:blip>
          <a:srcRect b="5926" l="0" r="0" t="0"/>
          <a:stretch/>
        </p:blipFill>
        <p:spPr>
          <a:xfrm>
            <a:off x="0" y="961500"/>
            <a:ext cx="10363200" cy="584938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Google Shape;200;p27"/>
          <p:cNvCxnSpPr/>
          <p:nvPr/>
        </p:nvCxnSpPr>
        <p:spPr>
          <a:xfrm flipH="1">
            <a:off x="2542025" y="1975100"/>
            <a:ext cx="18300" cy="29811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1" name="Google Shape;201;p27"/>
          <p:cNvCxnSpPr/>
          <p:nvPr/>
        </p:nvCxnSpPr>
        <p:spPr>
          <a:xfrm flipH="1">
            <a:off x="719775" y="1975100"/>
            <a:ext cx="18300" cy="29811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2" name="Google Shape;202;p27"/>
          <p:cNvCxnSpPr/>
          <p:nvPr/>
        </p:nvCxnSpPr>
        <p:spPr>
          <a:xfrm flipH="1">
            <a:off x="7510275" y="2078725"/>
            <a:ext cx="18300" cy="29811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3" name="Google Shape;203;p27"/>
          <p:cNvCxnSpPr/>
          <p:nvPr/>
        </p:nvCxnSpPr>
        <p:spPr>
          <a:xfrm flipH="1">
            <a:off x="9381725" y="2157975"/>
            <a:ext cx="18300" cy="29811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4" name="Google Shape;204;p27"/>
          <p:cNvSpPr txBox="1"/>
          <p:nvPr/>
        </p:nvSpPr>
        <p:spPr>
          <a:xfrm>
            <a:off x="1027450" y="4011175"/>
            <a:ext cx="1225200" cy="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3F3F3"/>
                </a:solidFill>
              </a:rPr>
              <a:t>Header</a:t>
            </a:r>
            <a:endParaRPr sz="2400">
              <a:solidFill>
                <a:srgbClr val="F3F3F3"/>
              </a:solidFill>
            </a:endParaRPr>
          </a:p>
        </p:txBody>
      </p:sp>
      <p:sp>
        <p:nvSpPr>
          <p:cNvPr id="205" name="Google Shape;205;p27"/>
          <p:cNvSpPr txBox="1"/>
          <p:nvPr/>
        </p:nvSpPr>
        <p:spPr>
          <a:xfrm>
            <a:off x="4500450" y="4011175"/>
            <a:ext cx="1225200" cy="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3F3F3"/>
                </a:solidFill>
              </a:rPr>
              <a:t>DATA</a:t>
            </a:r>
            <a:endParaRPr sz="2400">
              <a:solidFill>
                <a:srgbClr val="F3F3F3"/>
              </a:solidFill>
            </a:endParaRPr>
          </a:p>
        </p:txBody>
      </p:sp>
      <p:sp>
        <p:nvSpPr>
          <p:cNvPr id="206" name="Google Shape;206;p27"/>
          <p:cNvSpPr txBox="1"/>
          <p:nvPr/>
        </p:nvSpPr>
        <p:spPr>
          <a:xfrm>
            <a:off x="7665775" y="4011175"/>
            <a:ext cx="1716000" cy="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3F3F3"/>
                </a:solidFill>
              </a:rPr>
              <a:t>Checksum</a:t>
            </a:r>
            <a:endParaRPr sz="2400">
              <a:solidFill>
                <a:srgbClr val="F3F3F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3F3F3"/>
                </a:solidFill>
              </a:rPr>
              <a:t>and ACK</a:t>
            </a:r>
            <a:endParaRPr sz="2400">
              <a:solidFill>
                <a:srgbClr val="F3F3F3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8"/>
          <p:cNvSpPr txBox="1"/>
          <p:nvPr>
            <p:ph idx="1" type="body"/>
          </p:nvPr>
        </p:nvSpPr>
        <p:spPr>
          <a:xfrm>
            <a:off x="133468" y="100130"/>
            <a:ext cx="9473400" cy="7269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4416"/>
              <a:buFont typeface="Noto Sans Symbols"/>
              <a:buNone/>
            </a:pPr>
            <a:r>
              <a:rPr lang="en-US" sz="4416">
                <a:latin typeface="Times New Roman"/>
                <a:ea typeface="Times New Roman"/>
                <a:cs typeface="Times New Roman"/>
                <a:sym typeface="Times New Roman"/>
              </a:rPr>
              <a:t>CAN Transceiver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2" name="Google Shape;212;p28"/>
          <p:cNvPicPr preferRelativeResize="0"/>
          <p:nvPr/>
        </p:nvPicPr>
        <p:blipFill rotWithShape="1">
          <a:blip r:embed="rId3">
            <a:alphaModFix/>
          </a:blip>
          <a:srcRect b="5820" l="0" r="0" t="0"/>
          <a:stretch/>
        </p:blipFill>
        <p:spPr>
          <a:xfrm>
            <a:off x="0" y="903475"/>
            <a:ext cx="10363200" cy="585625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3" name="Google Shape;213;p28"/>
          <p:cNvCxnSpPr/>
          <p:nvPr/>
        </p:nvCxnSpPr>
        <p:spPr>
          <a:xfrm flipH="1">
            <a:off x="2889475" y="2103125"/>
            <a:ext cx="18300" cy="27798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4" name="Google Shape;214;p28"/>
          <p:cNvCxnSpPr/>
          <p:nvPr/>
        </p:nvCxnSpPr>
        <p:spPr>
          <a:xfrm flipH="1">
            <a:off x="4065975" y="2103125"/>
            <a:ext cx="18300" cy="27798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5" name="Google Shape;215;p28"/>
          <p:cNvCxnSpPr/>
          <p:nvPr/>
        </p:nvCxnSpPr>
        <p:spPr>
          <a:xfrm flipH="1">
            <a:off x="6431250" y="2103125"/>
            <a:ext cx="18300" cy="27798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6" name="Google Shape;216;p28"/>
          <p:cNvCxnSpPr/>
          <p:nvPr/>
        </p:nvCxnSpPr>
        <p:spPr>
          <a:xfrm flipH="1">
            <a:off x="7315175" y="2103125"/>
            <a:ext cx="18300" cy="2779800"/>
          </a:xfrm>
          <a:prstGeom prst="straightConnector1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7" name="Google Shape;217;p28"/>
          <p:cNvSpPr txBox="1"/>
          <p:nvPr/>
        </p:nvSpPr>
        <p:spPr>
          <a:xfrm>
            <a:off x="2840775" y="4962125"/>
            <a:ext cx="1225200" cy="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3F3F3"/>
                </a:solidFill>
              </a:rPr>
              <a:t>Header</a:t>
            </a:r>
            <a:endParaRPr sz="2400">
              <a:solidFill>
                <a:srgbClr val="F3F3F3"/>
              </a:solidFill>
            </a:endParaRPr>
          </a:p>
        </p:txBody>
      </p:sp>
      <p:sp>
        <p:nvSpPr>
          <p:cNvPr id="218" name="Google Shape;218;p28"/>
          <p:cNvSpPr txBox="1"/>
          <p:nvPr/>
        </p:nvSpPr>
        <p:spPr>
          <a:xfrm>
            <a:off x="4569000" y="4962125"/>
            <a:ext cx="1225200" cy="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3F3F3"/>
                </a:solidFill>
              </a:rPr>
              <a:t>DATA</a:t>
            </a:r>
            <a:endParaRPr sz="2400">
              <a:solidFill>
                <a:srgbClr val="F3F3F3"/>
              </a:solidFill>
            </a:endParaRPr>
          </a:p>
        </p:txBody>
      </p:sp>
      <p:sp>
        <p:nvSpPr>
          <p:cNvPr id="219" name="Google Shape;219;p28"/>
          <p:cNvSpPr txBox="1"/>
          <p:nvPr/>
        </p:nvSpPr>
        <p:spPr>
          <a:xfrm>
            <a:off x="6147875" y="4882925"/>
            <a:ext cx="1716000" cy="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3F3F3"/>
                </a:solidFill>
              </a:rPr>
              <a:t>Checksum</a:t>
            </a:r>
            <a:endParaRPr sz="2400">
              <a:solidFill>
                <a:srgbClr val="F3F3F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3F3F3"/>
                </a:solidFill>
              </a:rPr>
              <a:t>and ACK</a:t>
            </a:r>
            <a:endParaRPr sz="2400">
              <a:solidFill>
                <a:srgbClr val="F3F3F3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/>
          <p:nvPr>
            <p:ph idx="1" type="body"/>
          </p:nvPr>
        </p:nvSpPr>
        <p:spPr>
          <a:xfrm>
            <a:off x="457968" y="635280"/>
            <a:ext cx="9473400" cy="7269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-US"/>
              <a:t>CubeSat Brief History</a:t>
            </a:r>
            <a:endParaRPr/>
          </a:p>
        </p:txBody>
      </p:sp>
      <p:sp>
        <p:nvSpPr>
          <p:cNvPr id="90" name="Google Shape;90;p11"/>
          <p:cNvSpPr txBox="1"/>
          <p:nvPr>
            <p:ph idx="2" type="body"/>
          </p:nvPr>
        </p:nvSpPr>
        <p:spPr>
          <a:xfrm>
            <a:off x="457975" y="1628426"/>
            <a:ext cx="5696400" cy="51249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A class of nanosatellites that use standard size and form factor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Grew over the years into academia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Low-cost platform for science investigators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Only about 50% of launches are successful</a:t>
            </a:r>
            <a:endParaRPr/>
          </a:p>
        </p:txBody>
      </p:sp>
      <p:pic>
        <p:nvPicPr>
          <p:cNvPr id="91" name="Google Shape;91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6300" y="1796850"/>
            <a:ext cx="4390325" cy="3976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9"/>
          <p:cNvSpPr txBox="1"/>
          <p:nvPr>
            <p:ph idx="1" type="body"/>
          </p:nvPr>
        </p:nvSpPr>
        <p:spPr>
          <a:xfrm>
            <a:off x="457968" y="635280"/>
            <a:ext cx="9473432" cy="726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4416"/>
              <a:buFont typeface="Noto Sans Symbols"/>
              <a:buNone/>
            </a:pPr>
            <a:r>
              <a:rPr lang="en-US" sz="4416">
                <a:latin typeface="Times New Roman"/>
                <a:ea typeface="Times New Roman"/>
                <a:cs typeface="Times New Roman"/>
                <a:sym typeface="Times New Roman"/>
              </a:rPr>
              <a:t>Microcontroller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5" name="Google Shape;225;p29"/>
          <p:cNvSpPr txBox="1"/>
          <p:nvPr>
            <p:ph idx="2" type="body"/>
          </p:nvPr>
        </p:nvSpPr>
        <p:spPr>
          <a:xfrm>
            <a:off x="457975" y="1628429"/>
            <a:ext cx="9473400" cy="50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3500"/>
              <a:buFont typeface="Arial"/>
              <a:buNone/>
            </a:pPr>
            <a:r>
              <a:rPr i="0" lang="en-US" sz="3500" u="none" cap="none" strike="noStrike">
                <a:solidFill>
                  <a:srgbClr val="1329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Requirements:</a:t>
            </a:r>
            <a:endParaRPr i="0" sz="3500" u="none" cap="none" strike="noStrike">
              <a:solidFill>
                <a:srgbClr val="13294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000"/>
              <a:buFont typeface="Times New Roman"/>
              <a:buAutoNum type="arabicPeriod"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Must be able to send and receive data packets on Controller Area Network (CAN) bus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AutoNum type="arabicPeriod"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Must be able to communicate using Inter-Integrated Circuit (I2C) communication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Font typeface="Times New Roman"/>
              <a:buAutoNum type="arabicPeriod"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Must be able to control hot swap controllers using signals from General Purpose Input/Output (GPIO pins)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6" name="Google Shape;226;p29"/>
          <p:cNvSpPr txBox="1"/>
          <p:nvPr>
            <p:ph idx="12" type="sldNum"/>
          </p:nvPr>
        </p:nvSpPr>
        <p:spPr>
          <a:xfrm>
            <a:off x="829504" y="7330725"/>
            <a:ext cx="174772" cy="226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pic>
        <p:nvPicPr>
          <p:cNvPr id="227" name="Google Shape;22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07099" y="5066249"/>
            <a:ext cx="2571599" cy="183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0"/>
          <p:cNvSpPr txBox="1"/>
          <p:nvPr>
            <p:ph idx="1" type="body"/>
          </p:nvPr>
        </p:nvSpPr>
        <p:spPr>
          <a:xfrm>
            <a:off x="457968" y="635280"/>
            <a:ext cx="9473432" cy="726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4416"/>
              <a:buFont typeface="Noto Sans Symbols"/>
              <a:buNone/>
            </a:pPr>
            <a:r>
              <a:rPr lang="en-US" sz="4416">
                <a:latin typeface="Times New Roman"/>
                <a:ea typeface="Times New Roman"/>
                <a:cs typeface="Times New Roman"/>
                <a:sym typeface="Times New Roman"/>
              </a:rPr>
              <a:t>Microcontroller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3" name="Google Shape;233;p30"/>
          <p:cNvSpPr txBox="1"/>
          <p:nvPr>
            <p:ph idx="2" type="body"/>
          </p:nvPr>
        </p:nvSpPr>
        <p:spPr>
          <a:xfrm>
            <a:off x="457980" y="1628425"/>
            <a:ext cx="8320200" cy="48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74026" lvl="0" marL="381976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The microcontroller failed to transmitting data blocks using I2C and CAN communication. The communication are established but the data was never transmitted/received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4026" lvl="0" marL="381976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-US" sz="3000">
                <a:latin typeface="Times New Roman"/>
                <a:ea typeface="Times New Roman"/>
                <a:cs typeface="Times New Roman"/>
                <a:sym typeface="Times New Roman"/>
              </a:rPr>
              <a:t>GPIO successfully control the hot swap controllers</a:t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81976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4" name="Google Shape;234;p30"/>
          <p:cNvSpPr txBox="1"/>
          <p:nvPr>
            <p:ph idx="12" type="sldNum"/>
          </p:nvPr>
        </p:nvSpPr>
        <p:spPr>
          <a:xfrm>
            <a:off x="829504" y="7330725"/>
            <a:ext cx="245403" cy="226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1"/>
          <p:cNvSpPr txBox="1"/>
          <p:nvPr>
            <p:ph idx="1" type="body"/>
          </p:nvPr>
        </p:nvSpPr>
        <p:spPr>
          <a:xfrm>
            <a:off x="457968" y="635280"/>
            <a:ext cx="9473432" cy="726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4416"/>
              <a:buFont typeface="Noto Sans Symbols"/>
              <a:buNone/>
            </a:pPr>
            <a:r>
              <a:rPr lang="en-US" sz="4416">
                <a:latin typeface="Times New Roman"/>
                <a:ea typeface="Times New Roman"/>
                <a:cs typeface="Times New Roman"/>
                <a:sym typeface="Times New Roman"/>
              </a:rPr>
              <a:t>External </a:t>
            </a:r>
            <a:r>
              <a:rPr lang="en-US" sz="4416">
                <a:latin typeface="Times New Roman"/>
                <a:ea typeface="Times New Roman"/>
                <a:cs typeface="Times New Roman"/>
                <a:sym typeface="Times New Roman"/>
              </a:rPr>
              <a:t>Non-Volatile Memory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0" name="Google Shape;240;p31"/>
          <p:cNvSpPr txBox="1"/>
          <p:nvPr>
            <p:ph idx="12" type="sldNum"/>
          </p:nvPr>
        </p:nvSpPr>
        <p:spPr>
          <a:xfrm>
            <a:off x="829504" y="7330725"/>
            <a:ext cx="174772" cy="226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241" name="Google Shape;241;p31"/>
          <p:cNvSpPr/>
          <p:nvPr/>
        </p:nvSpPr>
        <p:spPr>
          <a:xfrm>
            <a:off x="457982" y="1633225"/>
            <a:ext cx="9234600" cy="46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3500"/>
              <a:buFont typeface="Arial"/>
              <a:buNone/>
            </a:pPr>
            <a:r>
              <a:rPr i="0" lang="en-US" sz="3500" u="none" cap="none" strike="noStrike">
                <a:solidFill>
                  <a:srgbClr val="1329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Requirement</a:t>
            </a:r>
            <a:endParaRPr sz="3500">
              <a:solidFill>
                <a:srgbClr val="13294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4026" lvl="0" marL="381976" rtl="0" algn="l"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1800"/>
              <a:buFont typeface="Times New Roman"/>
              <a:buChar char="●"/>
            </a:pPr>
            <a:r>
              <a:rPr lang="en-US" sz="3500">
                <a:solidFill>
                  <a:srgbClr val="1329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r>
              <a:rPr lang="en-US" sz="3500">
                <a:solidFill>
                  <a:srgbClr val="1329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ust be able to load program into microcontroller during startup</a:t>
            </a:r>
            <a:endParaRPr sz="3500">
              <a:solidFill>
                <a:srgbClr val="13294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13294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13294B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2"/>
          <p:cNvSpPr txBox="1"/>
          <p:nvPr>
            <p:ph idx="1" type="body"/>
          </p:nvPr>
        </p:nvSpPr>
        <p:spPr>
          <a:xfrm>
            <a:off x="457968" y="635280"/>
            <a:ext cx="9473432" cy="726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4416"/>
              <a:buFont typeface="Noto Sans Symbols"/>
              <a:buNone/>
            </a:pPr>
            <a:r>
              <a:rPr lang="en-US" sz="4416">
                <a:latin typeface="Times New Roman"/>
                <a:ea typeface="Times New Roman"/>
                <a:cs typeface="Times New Roman"/>
                <a:sym typeface="Times New Roman"/>
              </a:rPr>
              <a:t>External </a:t>
            </a:r>
            <a:r>
              <a:rPr lang="en-US" sz="4416">
                <a:latin typeface="Times New Roman"/>
                <a:ea typeface="Times New Roman"/>
                <a:cs typeface="Times New Roman"/>
                <a:sym typeface="Times New Roman"/>
              </a:rPr>
              <a:t>Non-Volatile Memory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7" name="Google Shape;247;p32"/>
          <p:cNvSpPr txBox="1"/>
          <p:nvPr>
            <p:ph idx="2" type="body"/>
          </p:nvPr>
        </p:nvSpPr>
        <p:spPr>
          <a:xfrm>
            <a:off x="457968" y="1628415"/>
            <a:ext cx="9473400" cy="50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74026" lvl="0" marL="381976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U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sing microcontroller internal memory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4026" lvl="0" marL="381976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The difficulty of implementation versus necessity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8" name="Google Shape;248;p32"/>
          <p:cNvSpPr txBox="1"/>
          <p:nvPr>
            <p:ph idx="12" type="sldNum"/>
          </p:nvPr>
        </p:nvSpPr>
        <p:spPr>
          <a:xfrm>
            <a:off x="829504" y="7330725"/>
            <a:ext cx="174772" cy="226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3"/>
          <p:cNvSpPr txBox="1"/>
          <p:nvPr>
            <p:ph idx="1" type="body"/>
          </p:nvPr>
        </p:nvSpPr>
        <p:spPr>
          <a:xfrm>
            <a:off x="457968" y="635280"/>
            <a:ext cx="9473432" cy="726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4416"/>
              <a:buFont typeface="Noto Sans Symbols"/>
              <a:buNone/>
            </a:pPr>
            <a:r>
              <a:rPr lang="en-US" sz="4416">
                <a:latin typeface="Times New Roman"/>
                <a:ea typeface="Times New Roman"/>
                <a:cs typeface="Times New Roman"/>
                <a:sym typeface="Times New Roman"/>
              </a:rPr>
              <a:t>Watchdog</a:t>
            </a:r>
            <a:r>
              <a:rPr lang="en-US" sz="4416">
                <a:latin typeface="Times New Roman"/>
                <a:ea typeface="Times New Roman"/>
                <a:cs typeface="Times New Roman"/>
                <a:sym typeface="Times New Roman"/>
              </a:rPr>
              <a:t> Timer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4" name="Google Shape;254;p33"/>
          <p:cNvSpPr txBox="1"/>
          <p:nvPr>
            <p:ph idx="2" type="body"/>
          </p:nvPr>
        </p:nvSpPr>
        <p:spPr>
          <a:xfrm>
            <a:off x="457968" y="1628415"/>
            <a:ext cx="9473432" cy="50771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3500"/>
              <a:buFont typeface="Arial"/>
              <a:buNone/>
            </a:pPr>
            <a:r>
              <a:rPr i="0" lang="en-US" sz="3500" u="none" cap="none" strike="noStrike">
                <a:solidFill>
                  <a:srgbClr val="1329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Requirements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Times New Roman"/>
              <a:buAutoNum type="arabicPeriod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Reset the microcontroller when timer expires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AutoNum type="arabicPeriod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Sends</a:t>
            </a:r>
            <a:r>
              <a:rPr i="0" lang="en-US" sz="3500" u="none" cap="none" strike="noStrike">
                <a:solidFill>
                  <a:srgbClr val="13294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 reset signal to nRST pin on the microcontroller after the timer expires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5" name="Google Shape;255;p33"/>
          <p:cNvSpPr txBox="1"/>
          <p:nvPr>
            <p:ph idx="12" type="sldNum"/>
          </p:nvPr>
        </p:nvSpPr>
        <p:spPr>
          <a:xfrm>
            <a:off x="829504" y="7330725"/>
            <a:ext cx="174772" cy="226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4"/>
          <p:cNvSpPr txBox="1"/>
          <p:nvPr>
            <p:ph idx="1" type="body"/>
          </p:nvPr>
        </p:nvSpPr>
        <p:spPr>
          <a:xfrm>
            <a:off x="457968" y="635280"/>
            <a:ext cx="9473432" cy="726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3294B"/>
              </a:buClr>
              <a:buSzPts val="4416"/>
              <a:buFont typeface="Noto Sans Symbols"/>
              <a:buNone/>
            </a:pPr>
            <a:r>
              <a:rPr lang="en-US" sz="4416">
                <a:latin typeface="Times New Roman"/>
                <a:ea typeface="Times New Roman"/>
                <a:cs typeface="Times New Roman"/>
                <a:sym typeface="Times New Roman"/>
              </a:rPr>
              <a:t>Watchdog Timer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1" name="Google Shape;261;p34"/>
          <p:cNvSpPr txBox="1"/>
          <p:nvPr>
            <p:ph idx="2" type="body"/>
          </p:nvPr>
        </p:nvSpPr>
        <p:spPr>
          <a:xfrm>
            <a:off x="457975" y="1646250"/>
            <a:ext cx="8740800" cy="28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274026" lvl="0" marL="381976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uccessfully reset the program when the timer expires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4026" lvl="0" marL="381976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Reset signal send to the nRST pin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74026" lvl="0" marL="381976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Verified by setting expiration time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2" name="Google Shape;262;p34"/>
          <p:cNvSpPr txBox="1"/>
          <p:nvPr>
            <p:ph idx="12" type="sldNum"/>
          </p:nvPr>
        </p:nvSpPr>
        <p:spPr>
          <a:xfrm>
            <a:off x="829504" y="7330725"/>
            <a:ext cx="174772" cy="2269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5"/>
          <p:cNvSpPr txBox="1"/>
          <p:nvPr>
            <p:ph idx="1" type="body"/>
          </p:nvPr>
        </p:nvSpPr>
        <p:spPr>
          <a:xfrm>
            <a:off x="457968" y="635280"/>
            <a:ext cx="9473400" cy="7269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-US"/>
              <a:t>RS422-Port</a:t>
            </a:r>
            <a:endParaRPr/>
          </a:p>
        </p:txBody>
      </p:sp>
      <p:sp>
        <p:nvSpPr>
          <p:cNvPr id="268" name="Google Shape;268;p35"/>
          <p:cNvSpPr txBox="1"/>
          <p:nvPr>
            <p:ph idx="2" type="body"/>
          </p:nvPr>
        </p:nvSpPr>
        <p:spPr>
          <a:xfrm>
            <a:off x="457968" y="1628415"/>
            <a:ext cx="9473400" cy="50772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81976" lvl="0" marL="381976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RS422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-port uses SCI serial communication. The SCI communication is not sufficient for debugging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81976" lvl="0" marL="381976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JTAG is required to establish debugging functionality between a PC and microcontroller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381976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6"/>
          <p:cNvSpPr txBox="1"/>
          <p:nvPr>
            <p:ph idx="1" type="body"/>
          </p:nvPr>
        </p:nvSpPr>
        <p:spPr>
          <a:xfrm>
            <a:off x="457968" y="635280"/>
            <a:ext cx="9473400" cy="7269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Conclusion and Future Work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74" name="Google Shape;274;p36"/>
          <p:cNvSpPr txBox="1"/>
          <p:nvPr>
            <p:ph idx="2" type="body"/>
          </p:nvPr>
        </p:nvSpPr>
        <p:spPr>
          <a:xfrm>
            <a:off x="457968" y="1628415"/>
            <a:ext cx="9473400" cy="50772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One of the buck converters efficiency and power output range is sufficient, the other is not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Hot swap controller power PCB trace test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7"/>
          <p:cNvSpPr txBox="1"/>
          <p:nvPr>
            <p:ph idx="1" type="body"/>
          </p:nvPr>
        </p:nvSpPr>
        <p:spPr>
          <a:xfrm>
            <a:off x="457968" y="635280"/>
            <a:ext cx="9473400" cy="7269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Conclusion and Future Work</a:t>
            </a:r>
            <a:endParaRPr/>
          </a:p>
        </p:txBody>
      </p:sp>
      <p:sp>
        <p:nvSpPr>
          <p:cNvPr id="280" name="Google Shape;280;p37"/>
          <p:cNvSpPr txBox="1"/>
          <p:nvPr>
            <p:ph idx="2" type="body"/>
          </p:nvPr>
        </p:nvSpPr>
        <p:spPr>
          <a:xfrm>
            <a:off x="457968" y="1628415"/>
            <a:ext cx="9473400" cy="50772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communication protocols in control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Fixing </a:t>
            </a: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the communication protocols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Times New Roman"/>
              <a:buChar char="●"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Integrating the external non-volatile memory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8"/>
          <p:cNvSpPr txBox="1"/>
          <p:nvPr>
            <p:ph idx="1" type="body"/>
          </p:nvPr>
        </p:nvSpPr>
        <p:spPr>
          <a:xfrm>
            <a:off x="457968" y="635280"/>
            <a:ext cx="9473400" cy="7269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-US"/>
              <a:t>Questions</a:t>
            </a:r>
            <a:endParaRPr/>
          </a:p>
        </p:txBody>
      </p:sp>
      <p:sp>
        <p:nvSpPr>
          <p:cNvPr id="286" name="Google Shape;286;p38"/>
          <p:cNvSpPr txBox="1"/>
          <p:nvPr>
            <p:ph idx="2" type="body"/>
          </p:nvPr>
        </p:nvSpPr>
        <p:spPr>
          <a:xfrm>
            <a:off x="457968" y="1628415"/>
            <a:ext cx="9473400" cy="50772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 txBox="1"/>
          <p:nvPr>
            <p:ph idx="1" type="body"/>
          </p:nvPr>
        </p:nvSpPr>
        <p:spPr>
          <a:xfrm>
            <a:off x="457968" y="635280"/>
            <a:ext cx="9473400" cy="7269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Objective</a:t>
            </a:r>
            <a:endParaRPr/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2"/>
          <p:cNvSpPr txBox="1"/>
          <p:nvPr>
            <p:ph idx="2" type="body"/>
          </p:nvPr>
        </p:nvSpPr>
        <p:spPr>
          <a:xfrm>
            <a:off x="457968" y="1628415"/>
            <a:ext cx="9473400" cy="50772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More reliable board than its </a:t>
            </a:r>
            <a:r>
              <a:rPr lang="en-US"/>
              <a:t>predecessor</a:t>
            </a:r>
            <a:endParaRPr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Introduce a Controller Area Network (CAN) bus as a form of communication between satellite subsystems</a:t>
            </a:r>
            <a:endParaRPr/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High-performance microcontroller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 txBox="1"/>
          <p:nvPr>
            <p:ph idx="1" type="body"/>
          </p:nvPr>
        </p:nvSpPr>
        <p:spPr>
          <a:xfrm>
            <a:off x="457968" y="635280"/>
            <a:ext cx="9473400" cy="7269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rPr lang="en-US"/>
              <a:t>Block Diagram</a:t>
            </a:r>
            <a:endParaRPr/>
          </a:p>
        </p:txBody>
      </p:sp>
      <p:sp>
        <p:nvSpPr>
          <p:cNvPr id="103" name="Google Shape;103;p13"/>
          <p:cNvSpPr txBox="1"/>
          <p:nvPr>
            <p:ph idx="2" type="body"/>
          </p:nvPr>
        </p:nvSpPr>
        <p:spPr>
          <a:xfrm>
            <a:off x="457968" y="1628415"/>
            <a:ext cx="9473400" cy="50772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Google Shape;10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0363200" cy="7217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"/>
          <p:cNvSpPr txBox="1"/>
          <p:nvPr>
            <p:ph idx="1" type="body"/>
          </p:nvPr>
        </p:nvSpPr>
        <p:spPr>
          <a:xfrm>
            <a:off x="457968" y="635280"/>
            <a:ext cx="9473400" cy="7269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4"/>
          <p:cNvSpPr txBox="1"/>
          <p:nvPr>
            <p:ph idx="2" type="body"/>
          </p:nvPr>
        </p:nvSpPr>
        <p:spPr>
          <a:xfrm>
            <a:off x="457968" y="1628415"/>
            <a:ext cx="9473400" cy="50772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1" name="Google Shape;11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975" y="1"/>
            <a:ext cx="9351251" cy="704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5"/>
          <p:cNvSpPr txBox="1"/>
          <p:nvPr>
            <p:ph idx="1" type="body"/>
          </p:nvPr>
        </p:nvSpPr>
        <p:spPr>
          <a:xfrm>
            <a:off x="457968" y="635280"/>
            <a:ext cx="9473400" cy="7269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Power Subsystem</a:t>
            </a:r>
            <a:endParaRPr/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7" name="Google Shape;11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4900" y="1797537"/>
            <a:ext cx="9473400" cy="417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 txBox="1"/>
          <p:nvPr>
            <p:ph idx="1" type="body"/>
          </p:nvPr>
        </p:nvSpPr>
        <p:spPr>
          <a:xfrm>
            <a:off x="457968" y="635280"/>
            <a:ext cx="9473400" cy="7269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Buck Converters</a:t>
            </a:r>
            <a:endParaRPr/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6"/>
          <p:cNvSpPr txBox="1"/>
          <p:nvPr>
            <p:ph idx="2" type="body"/>
          </p:nvPr>
        </p:nvSpPr>
        <p:spPr>
          <a:xfrm>
            <a:off x="457975" y="1628425"/>
            <a:ext cx="4224000" cy="46764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/>
              <a:t>Requirements:</a:t>
            </a:r>
            <a:endParaRPr/>
          </a:p>
          <a:p>
            <a:pPr indent="-3810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Both buck converters must achieve at least &gt;80% efficiency</a:t>
            </a:r>
            <a:endParaRPr sz="2400"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For 7.4 V to 3.3 V converter, the output voltage should fall between 3.3 V ± 0.3 V</a:t>
            </a:r>
            <a:endParaRPr sz="2400"/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-US" sz="2400"/>
              <a:t>For 3.3 V to 1.2 V converter, the output voltage should fall between 1.2 V ± 0.06 V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4" name="Google Shape;12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4725" y="2989675"/>
            <a:ext cx="5303550" cy="2302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/>
          <p:nvPr>
            <p:ph idx="1" type="body"/>
          </p:nvPr>
        </p:nvSpPr>
        <p:spPr>
          <a:xfrm>
            <a:off x="457968" y="635280"/>
            <a:ext cx="9473400" cy="7269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Buck Converter Efficiency</a:t>
            </a:r>
            <a:endParaRPr/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7"/>
          <p:cNvSpPr txBox="1"/>
          <p:nvPr>
            <p:ph idx="2" type="body"/>
          </p:nvPr>
        </p:nvSpPr>
        <p:spPr>
          <a:xfrm>
            <a:off x="0" y="1979825"/>
            <a:ext cx="4663500" cy="15447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Efficiency of a converter is defined as: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1" name="Google Shape;13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099" y="3701238"/>
            <a:ext cx="3582675" cy="123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00876" y="1977275"/>
            <a:ext cx="6247705" cy="46857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8"/>
          <p:cNvSpPr txBox="1"/>
          <p:nvPr>
            <p:ph idx="1" type="body"/>
          </p:nvPr>
        </p:nvSpPr>
        <p:spPr>
          <a:xfrm>
            <a:off x="457968" y="635280"/>
            <a:ext cx="9473400" cy="726900"/>
          </a:xfrm>
          <a:prstGeom prst="rect">
            <a:avLst/>
          </a:prstGeom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TPS 62111 (7.4 V to 3.3 V)</a:t>
            </a:r>
            <a:endParaRPr/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8" name="Google Shape;138;p18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275" y="1542025"/>
            <a:ext cx="8860151" cy="547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Cover Slide">
  <a:themeElements>
    <a:clrScheme name="1_Cover Slid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Cover Slide">
  <a:themeElements>
    <a:clrScheme name="1_Cover Slid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