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emf" ContentType="image/x-emf"/>
  <Default Extension="jpeg" ContentType="image/jpeg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  <p:sldMasterId id="2147483665" r:id="rId2"/>
  </p:sldMasterIdLst>
  <p:notesMasterIdLst>
    <p:notesMasterId r:id="rId28"/>
  </p:notesMasterIdLst>
  <p:handoutMasterIdLst>
    <p:handoutMasterId r:id="rId29"/>
  </p:handoutMasterIdLst>
  <p:sldIdLst>
    <p:sldId id="260" r:id="rId3"/>
    <p:sldId id="265" r:id="rId4"/>
    <p:sldId id="344" r:id="rId5"/>
    <p:sldId id="266" r:id="rId6"/>
    <p:sldId id="321" r:id="rId7"/>
    <p:sldId id="269" r:id="rId8"/>
    <p:sldId id="345" r:id="rId9"/>
    <p:sldId id="346" r:id="rId10"/>
    <p:sldId id="322" r:id="rId11"/>
    <p:sldId id="329" r:id="rId12"/>
    <p:sldId id="339" r:id="rId13"/>
    <p:sldId id="330" r:id="rId14"/>
    <p:sldId id="349" r:id="rId15"/>
    <p:sldId id="323" r:id="rId16"/>
    <p:sldId id="343" r:id="rId17"/>
    <p:sldId id="326" r:id="rId18"/>
    <p:sldId id="350" r:id="rId19"/>
    <p:sldId id="331" r:id="rId20"/>
    <p:sldId id="332" r:id="rId21"/>
    <p:sldId id="333" r:id="rId22"/>
    <p:sldId id="334" r:id="rId23"/>
    <p:sldId id="341" r:id="rId24"/>
    <p:sldId id="342" r:id="rId25"/>
    <p:sldId id="337" r:id="rId26"/>
    <p:sldId id="351" r:id="rId27"/>
  </p:sldIdLst>
  <p:sldSz cx="10058400" cy="7772400"/>
  <p:notesSz cx="6858000" cy="9296400"/>
  <p:embeddedFontLst>
    <p:embeddedFont>
      <p:font typeface="Arial Narrow" pitchFamily="34" charset="0"/>
      <p:regular r:id="rId30"/>
      <p:bold r:id="rId31"/>
      <p:italic r:id="rId32"/>
      <p:boldItalic r:id="rId33"/>
    </p:embeddedFont>
    <p:embeddedFont>
      <p:font typeface="Arial Unicode MS" pitchFamily="34" charset="-122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Droid Sans" charset="0"/>
      <p:regular r:id="rId39"/>
      <p:bold r:id="rId40"/>
    </p:embeddedFont>
  </p:embeddedFontLst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38668F"/>
    <a:srgbClr val="E6E6E6"/>
    <a:srgbClr val="CCCCCC"/>
    <a:srgbClr val="CE1B22"/>
    <a:srgbClr val="A2A5AC"/>
    <a:srgbClr val="E16B27"/>
    <a:srgbClr val="43667B"/>
    <a:srgbClr val="FBAF19"/>
    <a:srgbClr val="C2CB2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979" autoAdjust="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-1644" y="-78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1458" y="78"/>
      </p:cViewPr>
      <p:guideLst>
        <p:guide orient="horz" pos="2928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87" y="8591575"/>
            <a:ext cx="6858000" cy="717737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pPr/>
              <a:t>5/3/2017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7001" y="9038166"/>
            <a:ext cx="379413" cy="2566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5/3/2017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696913"/>
            <a:ext cx="451167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87" y="8591575"/>
            <a:ext cx="6858000" cy="717737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7001" y="9038166"/>
            <a:ext cx="379413" cy="2566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ECE Main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632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3431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4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4880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5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6026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6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074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pPr/>
              <a:t>23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142958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ECE 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 smtClean="0"/>
              <a:t>Brad Petersen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0796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 smtClean="0"/>
              <a:t>Director of Communications</a:t>
            </a:r>
            <a:endParaRPr lang="en-US" dirty="0"/>
          </a:p>
        </p:txBody>
      </p:sp>
      <p:pic>
        <p:nvPicPr>
          <p:cNvPr id="6" name="Picture 5" descr="Cover_BuildingCro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746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BuildingCro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959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 smtClean="0"/>
              <a:t>Subtitle (If Needed)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2065296"/>
            <a:ext cx="91948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834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 smtClean="0"/>
              <a:t>Subtitle (If Needed)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9245600" cy="4826000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 sz="22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852312" indent="-342900">
              <a:buFont typeface="Wingdings" panose="05000000000000000000" pitchFamily="2" charset="2"/>
              <a:buChar char="§"/>
              <a:defRPr sz="22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361725" indent="-342900">
              <a:buFont typeface="Wingdings" panose="05000000000000000000" pitchFamily="2" charset="2"/>
              <a:buChar char="§"/>
              <a:defRPr sz="22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871137" indent="-342900">
              <a:buFont typeface="Wingdings" panose="05000000000000000000" pitchFamily="2" charset="2"/>
              <a:buChar char="§"/>
              <a:defRPr sz="22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380549" indent="-342900">
              <a:buFont typeface="Wingdings" panose="05000000000000000000" pitchFamily="2" charset="2"/>
              <a:buChar char="§"/>
              <a:defRPr sz="22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3774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 smtClean="0"/>
              <a:t>Subtitle (If Needed)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2065296"/>
            <a:ext cx="59563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2065296"/>
            <a:ext cx="2962448" cy="46022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 dirty="0" smtClean="0"/>
              <a:t>Click proper below image </a:t>
            </a:r>
          </a:p>
          <a:p>
            <a:pPr lvl="0"/>
            <a:r>
              <a:rPr lang="en-US" dirty="0" smtClean="0"/>
              <a:t>to insert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166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6532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ter_bluesidebar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7400"/>
            <a:ext cx="101600" cy="1041400"/>
          </a:xfrm>
          <a:prstGeom prst="rect">
            <a:avLst/>
          </a:prstGeom>
        </p:spPr>
      </p:pic>
      <p:pic>
        <p:nvPicPr>
          <p:cNvPr id="5" name="Picture 4" descr="master_bottom2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19600"/>
            <a:ext cx="10058400" cy="3352800"/>
          </a:xfrm>
          <a:prstGeom prst="rect">
            <a:avLst/>
          </a:prstGeom>
        </p:spPr>
      </p:pic>
      <p:pic>
        <p:nvPicPr>
          <p:cNvPr id="6" name="Picture 5" descr="Cover_BuildingCrop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7" r:id="rId2"/>
  </p:sldLayoutIdLst>
  <p:hf hdr="0" ftr="0" dt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nd_bottom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985000"/>
            <a:ext cx="10058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68" r:id="rId4"/>
  </p:sldLayoutIdLst>
  <p:hf hdr="0" ftr="0" dt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 txBox="1">
            <a:spLocks/>
          </p:cNvSpPr>
          <p:nvPr/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142958"/>
                </a:solidFill>
                <a:latin typeface="Vinyl OT Regular"/>
                <a:ea typeface="+mn-ea"/>
                <a:cs typeface="Vinyl OT Regular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Arial Narrow"/>
                <a:cs typeface="Arial Narrow"/>
              </a:rPr>
              <a:t>ECE Senior Design</a:t>
            </a:r>
            <a:endParaRPr lang="en-US" b="1" dirty="0">
              <a:latin typeface="Arial Narrow"/>
              <a:cs typeface="Arial Narrow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44499" y="1303623"/>
            <a:ext cx="5531757" cy="327310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1700" kern="1200" baseline="0">
                <a:solidFill>
                  <a:srgbClr val="F16322"/>
                </a:solidFill>
                <a:latin typeface="OfficinaSansITCStd Bold"/>
                <a:ea typeface="+mn-ea"/>
                <a:cs typeface="OfficinaSansITCStd Bold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Droid Sans Pro"/>
                <a:cs typeface="Droid Sans Pro"/>
              </a:rPr>
              <a:t>Group 67 AWIS (Aliased Water Illusion Screen)	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444500" y="2098426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1200" b="0" i="0" kern="1200" baseline="0">
                <a:solidFill>
                  <a:srgbClr val="F16322"/>
                </a:solidFill>
                <a:latin typeface="OfficinaSansITCStd Book"/>
                <a:ea typeface="+mn-ea"/>
                <a:cs typeface="OfficinaSansITCStd Book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>
                <a:latin typeface="Droid Sans Pro"/>
              </a:rPr>
              <a:t>Chaoyu</a:t>
            </a:r>
            <a:r>
              <a:rPr lang="en-US" sz="1400" dirty="0" smtClean="0">
                <a:latin typeface="Droid Sans Pro"/>
              </a:rPr>
              <a:t> Zhou, </a:t>
            </a:r>
            <a:r>
              <a:rPr lang="en-US" sz="1400" dirty="0" err="1" smtClean="0">
                <a:latin typeface="Droid Sans Pro"/>
              </a:rPr>
              <a:t>Yixiong</a:t>
            </a:r>
            <a:r>
              <a:rPr lang="en-US" sz="1400" dirty="0" smtClean="0">
                <a:latin typeface="Droid Sans Pro"/>
              </a:rPr>
              <a:t> Li, Shan Zhao</a:t>
            </a:r>
            <a:endParaRPr lang="en-US" sz="1400" dirty="0"/>
          </a:p>
          <a:p>
            <a:r>
              <a:rPr lang="en-US" sz="1400" dirty="0" smtClean="0">
                <a:latin typeface="Droid Sans Pro"/>
              </a:rPr>
              <a:t>May,3 2017</a:t>
            </a:r>
            <a:endParaRPr lang="en-US" sz="1400" dirty="0">
              <a:latin typeface="Droid Sans Pro"/>
            </a:endParaRPr>
          </a:p>
        </p:txBody>
      </p:sp>
      <p:pic>
        <p:nvPicPr>
          <p:cNvPr id="5" name="Picture 4" descr="Cover_BuildingCr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594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Strobing Light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Two sets of </a:t>
            </a:r>
            <a:r>
              <a:rPr lang="en-US" sz="28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strobing</a:t>
            </a: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light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Employ driver to amplify PWM(Pulse Width Modulation) input from MCU(micro-controller)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Maximum current : 0.24A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Require 5V from power supply</a:t>
            </a:r>
          </a:p>
          <a:p>
            <a:endParaRPr lang="zh-CN" altLang="en-US" sz="2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5014" y="6462002"/>
            <a:ext cx="34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Strobing Light</a:t>
            </a:r>
            <a:endParaRPr lang="zh-CN" altLang="en-US" dirty="0"/>
          </a:p>
        </p:txBody>
      </p:sp>
      <p:pic>
        <p:nvPicPr>
          <p:cNvPr id="5" name="图片 4" descr="微信图片_201704281436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9595"/>
            <a:ext cx="4711698" cy="3533774"/>
          </a:xfrm>
          <a:prstGeom prst="rect">
            <a:avLst/>
          </a:prstGeom>
        </p:spPr>
      </p:pic>
      <p:pic>
        <p:nvPicPr>
          <p:cNvPr id="6" name="图片 5" descr="微信图片_201704281438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100" y="2199595"/>
            <a:ext cx="4648198" cy="3486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0470" y="5821076"/>
            <a:ext cx="3697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Figure 6 .Strobing  Light Effect</a:t>
            </a:r>
            <a:endParaRPr lang="zh-CN" alt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095014" y="6462002"/>
            <a:ext cx="671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10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5956300" cy="742950"/>
          </a:xfrm>
        </p:spPr>
        <p:txBody>
          <a:bodyPr/>
          <a:lstStyle/>
          <a:p>
            <a:r>
              <a:rPr lang="en-US" altLang="zh-CN" dirty="0" smtClean="0"/>
              <a:t>Strobing Light (schematic)</a:t>
            </a:r>
            <a:endParaRPr lang="zh-CN" altLang="en-US" dirty="0"/>
          </a:p>
        </p:txBody>
      </p:sp>
      <p:pic>
        <p:nvPicPr>
          <p:cNvPr id="5" name="图片 4" descr="ip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57" y="2511665"/>
            <a:ext cx="8545886" cy="31706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9004" y="6108999"/>
            <a:ext cx="401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/>
              <a:t>Figure 7. schematic of </a:t>
            </a:r>
            <a:r>
              <a:rPr lang="en-US" altLang="zh-CN" sz="1800" b="1" dirty="0" err="1" smtClean="0"/>
              <a:t>strobing</a:t>
            </a:r>
            <a:r>
              <a:rPr lang="en-US" altLang="zh-CN" sz="1800" b="1" dirty="0" smtClean="0"/>
              <a:t> light</a:t>
            </a:r>
            <a:endParaRPr lang="zh-CN" altLang="en-US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095013" y="6462002"/>
            <a:ext cx="604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11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LTSPICE</a:t>
            </a:r>
            <a:endParaRPr lang="zh-CN" altLang="en-US" dirty="0"/>
          </a:p>
        </p:txBody>
      </p:sp>
      <p:pic>
        <p:nvPicPr>
          <p:cNvPr id="6" name="图片 5" descr="ppt s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309639"/>
            <a:ext cx="9074150" cy="3405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59004" y="6108999"/>
            <a:ext cx="4017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/>
              <a:t>Figure 8. waveform of amplified current in </a:t>
            </a:r>
            <a:r>
              <a:rPr lang="en-US" altLang="zh-CN" sz="1800" b="1" dirty="0" err="1" smtClean="0"/>
              <a:t>strobing</a:t>
            </a:r>
            <a:r>
              <a:rPr lang="en-US" altLang="zh-CN" sz="1800" b="1" dirty="0" smtClean="0"/>
              <a:t> light circuit</a:t>
            </a:r>
            <a:endParaRPr lang="zh-CN" altLang="en-US" sz="1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095013" y="6462002"/>
            <a:ext cx="653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12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4673600" cy="742950"/>
          </a:xfrm>
        </p:spPr>
        <p:txBody>
          <a:bodyPr/>
          <a:lstStyle/>
          <a:p>
            <a:r>
              <a:rPr lang="en-US" dirty="0" smtClean="0"/>
              <a:t>Power Supply: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1113972" y="1362075"/>
            <a:ext cx="9245600" cy="4826000"/>
          </a:xfrm>
        </p:spPr>
        <p:txBody>
          <a:bodyPr/>
          <a:lstStyle/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120 to12 Volts power adapter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Power jack 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Regulators ( 5V, 10V, 12V)</a:t>
            </a:r>
          </a:p>
          <a:p>
            <a:endParaRPr lang="zh-CN" altLang="en-US" sz="2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5" name="image25.jpg" descr="SGA60U_DSL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307192" y="3348036"/>
            <a:ext cx="2285093" cy="1730150"/>
          </a:xfrm>
          <a:prstGeom prst="rect">
            <a:avLst/>
          </a:prstGeom>
          <a:ln/>
        </p:spPr>
      </p:pic>
      <p:pic>
        <p:nvPicPr>
          <p:cNvPr id="6" name="image15.jpg" descr="pj-002ah-smt-tr_spl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452721" y="3492614"/>
            <a:ext cx="2287022" cy="1585572"/>
          </a:xfrm>
          <a:prstGeom prst="rect">
            <a:avLst/>
          </a:prstGeom>
          <a:ln/>
        </p:spPr>
      </p:pic>
      <p:sp>
        <p:nvSpPr>
          <p:cNvPr id="8" name="TextBox 7"/>
          <p:cNvSpPr txBox="1"/>
          <p:nvPr/>
        </p:nvSpPr>
        <p:spPr>
          <a:xfrm>
            <a:off x="1113972" y="5203529"/>
            <a:ext cx="3066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Figure 9.  Power Adapter</a:t>
            </a:r>
            <a:endParaRPr lang="zh-CN" altLang="en-US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452721" y="5203529"/>
            <a:ext cx="286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Figure 10.  Power Jack</a:t>
            </a:r>
            <a:endParaRPr lang="zh-CN" altLang="en-US" b="1" dirty="0" smtClean="0"/>
          </a:p>
          <a:p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95013" y="6462002"/>
            <a:ext cx="587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13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Speaker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9359" y="1409217"/>
            <a:ext cx="6258076" cy="469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705678" y="6102774"/>
            <a:ext cx="4261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Figure 11.  Speaker</a:t>
            </a:r>
            <a:endParaRPr lang="zh-CN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095013" y="6462002"/>
            <a:ext cx="538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14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Speakers 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Full Range Paper Cone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Amplify PWM input from MCU</a:t>
            </a:r>
          </a:p>
          <a:p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Maximum current : 0.3A</a:t>
            </a:r>
          </a:p>
          <a:p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Require 10V from power supply</a:t>
            </a:r>
          </a:p>
          <a:p>
            <a:endParaRPr lang="zh-CN" altLang="en-US" sz="2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5014" y="6462002"/>
            <a:ext cx="59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15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LTSPICE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73629" y="5394888"/>
            <a:ext cx="7396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Figure 12.  waveform of amplified current running through speaker</a:t>
            </a:r>
            <a:endParaRPr lang="zh-CN" alt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095014" y="6462002"/>
            <a:ext cx="673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16</a:t>
            </a:r>
            <a:endParaRPr lang="zh-CN" altLang="en-US" dirty="0"/>
          </a:p>
        </p:txBody>
      </p:sp>
      <p:pic>
        <p:nvPicPr>
          <p:cNvPr id="8" name="图片 7" descr="ppt speak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47" y="2216042"/>
            <a:ext cx="8761705" cy="2894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Microcontroller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Use Atmega328 to output PWM to </a:t>
            </a:r>
            <a:r>
              <a:rPr lang="en-US" sz="28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strobing</a:t>
            </a: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light, speaker and water pump drivers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Provide PWM with proper frequencies and proper duty cycle square wave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Connected with physical controller to provide User Interaction. </a:t>
            </a:r>
          </a:p>
          <a:p>
            <a:endParaRPr lang="zh-CN" altLang="en-US" sz="2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5014" y="6462002"/>
            <a:ext cx="59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17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Software Overview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Consists of an input segment and an output segment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Both segments are ran every cycle. 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At the end of each cycle, the code asks the MCU to stay idle for 100 microseconds</a:t>
            </a:r>
          </a:p>
          <a:p>
            <a:endParaRPr lang="zh-CN" altLang="en-US" sz="2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5014" y="6462002"/>
            <a:ext cx="59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18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444500" y="1362075"/>
            <a:ext cx="8454571" cy="1535653"/>
          </a:xfrm>
        </p:spPr>
        <p:txBody>
          <a:bodyPr/>
          <a:lstStyle/>
          <a:p>
            <a:pPr fontAlgn="base"/>
            <a:r>
              <a:rPr lang="en-US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Based on the stroboscopic effect</a:t>
            </a:r>
          </a:p>
          <a:p>
            <a:r>
              <a:rPr lang="en-US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Manipulate frequencies of speaker and </a:t>
            </a:r>
            <a:r>
              <a:rPr lang="en-US" sz="24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strobing</a:t>
            </a:r>
            <a:r>
              <a:rPr lang="en-US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light</a:t>
            </a:r>
          </a:p>
          <a:p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Illusions: water droplets going up, floating , going down</a:t>
            </a:r>
            <a:endParaRPr lang="zh-CN" altLang="en-US" sz="2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Introduction 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55571" y="6465661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/>
              <a:t>Figure1: Overall Design</a:t>
            </a:r>
            <a:endParaRPr lang="zh-CN" altLang="en-US" sz="1800" b="1" dirty="0"/>
          </a:p>
        </p:txBody>
      </p:sp>
      <p:pic>
        <p:nvPicPr>
          <p:cNvPr id="8" name="图片 7" descr="微信图片_201704291956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635" y="2897728"/>
            <a:ext cx="4562929" cy="3422197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3860800" y="3004456"/>
            <a:ext cx="1257300" cy="604157"/>
          </a:xfrm>
          <a:prstGeom prst="ellipse">
            <a:avLst/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596243" y="3331029"/>
            <a:ext cx="11593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79335" y="3132562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Speaker</a:t>
            </a:r>
            <a:endParaRPr lang="zh-CN" altLang="en-US" b="1" dirty="0"/>
          </a:p>
        </p:txBody>
      </p:sp>
      <p:sp>
        <p:nvSpPr>
          <p:cNvPr id="15" name="椭圆 14"/>
          <p:cNvSpPr/>
          <p:nvPr/>
        </p:nvSpPr>
        <p:spPr>
          <a:xfrm>
            <a:off x="3494314" y="4033157"/>
            <a:ext cx="653143" cy="9797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>
            <a:off x="2596243" y="4572000"/>
            <a:ext cx="898071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82434" y="4371945"/>
            <a:ext cx="2050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Strobing Light</a:t>
            </a:r>
            <a:endParaRPr lang="zh-CN" altLang="en-US" b="1" dirty="0"/>
          </a:p>
        </p:txBody>
      </p:sp>
      <p:sp>
        <p:nvSpPr>
          <p:cNvPr id="19" name="椭圆 18"/>
          <p:cNvSpPr/>
          <p:nvPr/>
        </p:nvSpPr>
        <p:spPr>
          <a:xfrm>
            <a:off x="3860800" y="5208814"/>
            <a:ext cx="907143" cy="65314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/>
          <p:nvPr/>
        </p:nvCxnSpPr>
        <p:spPr>
          <a:xfrm>
            <a:off x="2836635" y="5568043"/>
            <a:ext cx="918936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06286" y="5367988"/>
            <a:ext cx="1726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Water Pump</a:t>
            </a:r>
            <a:endParaRPr lang="zh-CN" altLang="en-US" b="1" dirty="0"/>
          </a:p>
        </p:txBody>
      </p:sp>
      <p:sp>
        <p:nvSpPr>
          <p:cNvPr id="23" name="椭圆 22"/>
          <p:cNvSpPr/>
          <p:nvPr/>
        </p:nvSpPr>
        <p:spPr>
          <a:xfrm>
            <a:off x="4767943" y="3833102"/>
            <a:ext cx="1094014" cy="53884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箭头连接符 28"/>
          <p:cNvCxnSpPr/>
          <p:nvPr/>
        </p:nvCxnSpPr>
        <p:spPr>
          <a:xfrm rot="10800000">
            <a:off x="6106886" y="4037921"/>
            <a:ext cx="1537607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644493" y="3839454"/>
            <a:ext cx="151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Control Unit</a:t>
            </a:r>
            <a:endParaRPr lang="zh-CN" alt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163050" y="6465661"/>
            <a:ext cx="307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3213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7491186" cy="742950"/>
          </a:xfrm>
        </p:spPr>
        <p:txBody>
          <a:bodyPr/>
          <a:lstStyle/>
          <a:p>
            <a:r>
              <a:rPr lang="en-US" altLang="zh-CN" dirty="0" smtClean="0"/>
              <a:t>Future Hardware Development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Current Limitations: </a:t>
            </a:r>
          </a:p>
          <a:p>
            <a:pPr fontAlgn="base">
              <a:buNone/>
            </a:pP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1.Unable to create droplets with the corresponding frequency</a:t>
            </a:r>
          </a:p>
          <a:p>
            <a:pPr fontAlgn="base">
              <a:buNone/>
            </a:pP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.The </a:t>
            </a: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water tank is too small. </a:t>
            </a:r>
          </a:p>
          <a:p>
            <a:pPr fontAlgn="base">
              <a:buNone/>
            </a:pP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3</a:t>
            </a: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.If </a:t>
            </a: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possible, eliminate noise</a:t>
            </a:r>
          </a:p>
          <a:p>
            <a:endParaRPr lang="zh-CN" altLang="en-US" sz="2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5014" y="6462002"/>
            <a:ext cx="59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444499" y="619125"/>
            <a:ext cx="6462487" cy="742950"/>
          </a:xfrm>
        </p:spPr>
        <p:txBody>
          <a:bodyPr/>
          <a:lstStyle/>
          <a:p>
            <a:r>
              <a:rPr lang="en-US" altLang="zh-CN" dirty="0" smtClean="0"/>
              <a:t>Future Hardware Development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base">
              <a:buNone/>
            </a:pP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1.Droplets Generating</a:t>
            </a:r>
          </a:p>
          <a:p>
            <a:pPr lvl="1"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Re-use the frame, cabinet, water pump.</a:t>
            </a:r>
          </a:p>
          <a:p>
            <a:pPr lvl="1"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Replace the suspension system with a softer tubing.</a:t>
            </a:r>
          </a:p>
          <a:p>
            <a:pPr lvl="1"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Attach the end of the tubing and press it against the speaker</a:t>
            </a:r>
          </a:p>
          <a:p>
            <a:pPr lvl="1"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Replace the current speaker with one with larger vertical displacement available .</a:t>
            </a:r>
          </a:p>
          <a:p>
            <a:endParaRPr lang="zh-CN" altLang="en-US" sz="28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5014" y="6462002"/>
            <a:ext cx="59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20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444499" y="619125"/>
            <a:ext cx="6331857" cy="742950"/>
          </a:xfrm>
        </p:spPr>
        <p:txBody>
          <a:bodyPr/>
          <a:lstStyle/>
          <a:p>
            <a:r>
              <a:rPr lang="en-US" altLang="zh-CN" dirty="0" smtClean="0"/>
              <a:t>Future Hardware Development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. </a:t>
            </a: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Tank improvement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Remove the current water tank.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Seal between the edge of the PVC cabinet walls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Implement a hole to get water out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Use the bottom of the cabinet as the new water reservoir</a:t>
            </a:r>
          </a:p>
          <a:p>
            <a:endParaRPr lang="zh-CN" altLang="en-US" sz="28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5014" y="6462002"/>
            <a:ext cx="59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21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6919686" cy="742950"/>
          </a:xfrm>
        </p:spPr>
        <p:txBody>
          <a:bodyPr/>
          <a:lstStyle/>
          <a:p>
            <a:r>
              <a:rPr lang="en-US" altLang="zh-CN" dirty="0" smtClean="0"/>
              <a:t>Future Software Development</a:t>
            </a:r>
            <a:endParaRPr lang="zh-CN" altLang="en-US" dirty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444500" y="1362075"/>
            <a:ext cx="9245600" cy="4826000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Current Limitations: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Limited by the physical connection between the controller and the device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Only certain frequencies and duty cycles can be chosen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Need a more intuitive way to debug</a:t>
            </a:r>
          </a:p>
          <a:p>
            <a:endParaRPr lang="zh-CN" altLang="en-US" sz="2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5014" y="6462002"/>
            <a:ext cx="59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22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51614" y="4306243"/>
            <a:ext cx="3908684" cy="255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87400" y="6462002"/>
            <a:ext cx="7396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Figure </a:t>
            </a:r>
            <a:r>
              <a:rPr lang="en-US" altLang="zh-CN" b="1" dirty="0" smtClean="0"/>
              <a:t>13.  </a:t>
            </a:r>
            <a:r>
              <a:rPr lang="en-US" altLang="zh-CN" b="1" dirty="0" smtClean="0"/>
              <a:t>messy connection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Credits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Professor </a:t>
            </a: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Karl </a:t>
            </a:r>
            <a:r>
              <a:rPr lang="en-US" sz="28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Reinhard</a:t>
            </a:r>
            <a:endParaRPr lang="en-US" altLang="zh-CN" sz="2800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Prof. Michael </a:t>
            </a:r>
            <a:r>
              <a:rPr lang="en-US" sz="28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Oelze</a:t>
            </a:r>
            <a:endParaRPr lang="en-US" sz="2800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Luke Wendt</a:t>
            </a:r>
          </a:p>
          <a:p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Jackson Lenz</a:t>
            </a:r>
          </a:p>
          <a:p>
            <a:r>
              <a:rPr lang="en-US" sz="28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Kexin</a:t>
            </a: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sz="28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Hui</a:t>
            </a:r>
            <a:endParaRPr lang="en-US" sz="2800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Machine Shop</a:t>
            </a:r>
          </a:p>
          <a:p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Electronic Shop</a:t>
            </a:r>
            <a:endParaRPr lang="zh-CN" altLang="en-US" sz="28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5014" y="6462002"/>
            <a:ext cx="59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23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993571" y="2583996"/>
            <a:ext cx="4673600" cy="742950"/>
          </a:xfrm>
        </p:spPr>
        <p:txBody>
          <a:bodyPr/>
          <a:lstStyle/>
          <a:p>
            <a:r>
              <a:rPr lang="en-US" altLang="zh-CN" sz="6600" dirty="0" smtClean="0"/>
              <a:t>Thank You </a:t>
            </a:r>
            <a:endParaRPr lang="zh-CN" altLang="en-US" sz="6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Final Effect</a:t>
            </a:r>
            <a:endParaRPr lang="zh-CN" altLang="en-US" dirty="0"/>
          </a:p>
        </p:txBody>
      </p:sp>
      <p:pic>
        <p:nvPicPr>
          <p:cNvPr id="5" name="图片 4" descr="微信图片_20170429195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607004"/>
            <a:ext cx="7425872" cy="4381634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4359729" y="3788229"/>
            <a:ext cx="758371" cy="65314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rot="10800000" flipV="1">
            <a:off x="5118100" y="4033157"/>
            <a:ext cx="2752272" cy="489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70372" y="3525324"/>
            <a:ext cx="1224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/>
              <a:t>Floating Water Droplets</a:t>
            </a:r>
            <a:endParaRPr lang="zh-CN" altLang="en-US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98322" y="6032408"/>
            <a:ext cx="292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/>
              <a:t>Figure 2: Design Effect</a:t>
            </a:r>
            <a:endParaRPr lang="zh-CN" altLang="en-US" sz="1800" b="1" dirty="0"/>
          </a:p>
        </p:txBody>
      </p:sp>
      <p:sp>
        <p:nvSpPr>
          <p:cNvPr id="11" name="椭圆 10"/>
          <p:cNvSpPr/>
          <p:nvPr/>
        </p:nvSpPr>
        <p:spPr>
          <a:xfrm>
            <a:off x="3869871" y="2318657"/>
            <a:ext cx="1706336" cy="12066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 rot="5400000">
            <a:off x="4461103" y="1962830"/>
            <a:ext cx="711653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28142" y="1238465"/>
            <a:ext cx="257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/>
              <a:t>Speaker Vibration</a:t>
            </a:r>
            <a:endParaRPr lang="zh-CN" alt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095014" y="6462002"/>
            <a:ext cx="34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31564" y="1943100"/>
            <a:ext cx="7135586" cy="4800503"/>
          </a:xfrm>
        </p:spPr>
        <p:txBody>
          <a:bodyPr/>
          <a:lstStyle/>
          <a:p>
            <a:pPr fontAlgn="base"/>
            <a:r>
              <a:rPr lang="en-US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 framework to support water pipes, seal off water vapor from electronic components</a:t>
            </a:r>
          </a:p>
          <a:p>
            <a:pPr fontAlgn="base"/>
            <a:r>
              <a:rPr lang="en-US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Vibration: a group of speakers located at top of the box</a:t>
            </a:r>
          </a:p>
          <a:p>
            <a:pPr fontAlgn="base"/>
            <a:r>
              <a:rPr lang="en-US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Light: one set of </a:t>
            </a:r>
            <a:r>
              <a:rPr lang="en-US" sz="24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strobing</a:t>
            </a:r>
            <a:r>
              <a:rPr lang="en-US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light on one side of the box</a:t>
            </a:r>
          </a:p>
          <a:p>
            <a:pPr fontAlgn="base"/>
            <a:r>
              <a:rPr lang="en-US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Water recycle: water pump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i="1" dirty="0" smtClean="0">
              <a:solidFill>
                <a:srgbClr val="38668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87829" y="571500"/>
            <a:ext cx="2681575" cy="1126672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latin typeface="Arial Narrow" pitchFamily="34" charset="0"/>
                <a:ea typeface="Arial Unicode MS" pitchFamily="34" charset="-122"/>
                <a:cs typeface="Arial Unicode MS" pitchFamily="34" charset="-122"/>
              </a:rPr>
              <a:t>Features</a:t>
            </a:r>
            <a:endParaRPr lang="en-US" sz="4000" b="1" dirty="0">
              <a:solidFill>
                <a:srgbClr val="002060"/>
              </a:solidFill>
              <a:latin typeface="Arial Narrow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95014" y="6462002"/>
            <a:ext cx="34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68192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76430" y="2253343"/>
            <a:ext cx="5015431" cy="5223159"/>
          </a:xfrm>
        </p:spPr>
        <p:txBody>
          <a:bodyPr/>
          <a:lstStyle/>
          <a:p>
            <a:pPr>
              <a:buFont typeface="Wingdings" charset="2"/>
              <a:buChar char="§"/>
            </a:pPr>
            <a:endParaRPr lang="en-US" sz="1800" dirty="0">
              <a:solidFill>
                <a:srgbClr val="002060"/>
              </a:solidFill>
              <a:latin typeface="Droid Sans Pro"/>
              <a:cs typeface="Droid Sans Pro"/>
            </a:endParaRPr>
          </a:p>
          <a:p>
            <a:pPr>
              <a:buFont typeface="Wingdings" charset="2"/>
              <a:buChar char="§"/>
            </a:pPr>
            <a:endParaRPr lang="en-US" sz="1800" dirty="0">
              <a:solidFill>
                <a:srgbClr val="002060"/>
              </a:solidFill>
              <a:latin typeface="Droid Sans Pro"/>
              <a:cs typeface="Droid Sans Pro"/>
            </a:endParaRPr>
          </a:p>
        </p:txBody>
      </p:sp>
      <p:pic>
        <p:nvPicPr>
          <p:cNvPr id="90114" name="Picture 2" descr="https://lh4.googleusercontent.com/vcI9Qq2kmOboGVE8c4yDpXsV2C2_MoNc2iBdv_1bIQQpWXdwdbAnTH_vldpH81MCMi7crVgjjZBUjEDawtp8XsuVt7Qdu96eobH3qLVofmtxGlwhT8Zak0MfAvuYBe8zddRTdL8vgB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0772" y="1306286"/>
            <a:ext cx="6822177" cy="5134973"/>
          </a:xfrm>
          <a:prstGeom prst="rect">
            <a:avLst/>
          </a:prstGeom>
          <a:noFill/>
        </p:spPr>
      </p:pic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76430" y="339354"/>
            <a:ext cx="4673600" cy="74295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System Diagram</a:t>
            </a:r>
          </a:p>
          <a:p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12147" y="6478331"/>
            <a:ext cx="30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/>
              <a:t>Figure 3. block diagram</a:t>
            </a:r>
            <a:endParaRPr lang="zh-CN" altLang="en-US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095014" y="6462002"/>
            <a:ext cx="34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4369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2883" y="554899"/>
            <a:ext cx="6322846" cy="742950"/>
          </a:xfrm>
        </p:spPr>
        <p:txBody>
          <a:bodyPr/>
          <a:lstStyle/>
          <a:p>
            <a:r>
              <a:rPr lang="en-US" b="1" dirty="0" smtClean="0">
                <a:ea typeface="Arial Unicode MS" pitchFamily="34" charset="-122"/>
                <a:cs typeface="Arial Unicode MS" pitchFamily="34" charset="-122"/>
              </a:rPr>
              <a:t>Processing</a:t>
            </a:r>
            <a:r>
              <a:rPr lang="en-US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Schematic</a:t>
            </a:r>
            <a:endParaRPr lang="en-US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4" name="图片 3" descr="微信截图_201704292013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030" y="1347446"/>
            <a:ext cx="7526613" cy="5500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5191" y="6662997"/>
            <a:ext cx="30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/>
              <a:t>Figure 4. overall schematic</a:t>
            </a:r>
            <a:endParaRPr lang="zh-CN" altLang="en-US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095014" y="6462002"/>
            <a:ext cx="34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0041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PCB Design</a:t>
            </a:r>
            <a:endParaRPr lang="zh-CN" altLang="en-US" dirty="0"/>
          </a:p>
        </p:txBody>
      </p:sp>
      <p:pic>
        <p:nvPicPr>
          <p:cNvPr id="5" name="图片 4" descr="微信图片_201704292015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117147"/>
            <a:ext cx="6988630" cy="494075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6" name="椭圆 5"/>
          <p:cNvSpPr/>
          <p:nvPr/>
        </p:nvSpPr>
        <p:spPr>
          <a:xfrm>
            <a:off x="3918857" y="619125"/>
            <a:ext cx="1983014" cy="241798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>
            <a:endCxn id="6" idx="2"/>
          </p:cNvCxnSpPr>
          <p:nvPr/>
        </p:nvCxnSpPr>
        <p:spPr>
          <a:xfrm flipV="1">
            <a:off x="2857500" y="1828120"/>
            <a:ext cx="1061357" cy="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16529" y="1567543"/>
            <a:ext cx="124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Voltage Regulator</a:t>
            </a:r>
            <a:endParaRPr lang="zh-CN" altLang="en-US" b="1" dirty="0"/>
          </a:p>
        </p:txBody>
      </p:sp>
      <p:sp>
        <p:nvSpPr>
          <p:cNvPr id="10" name="椭圆 9"/>
          <p:cNvSpPr/>
          <p:nvPr/>
        </p:nvSpPr>
        <p:spPr>
          <a:xfrm>
            <a:off x="5901871" y="1567543"/>
            <a:ext cx="613229" cy="11103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>
            <a:endCxn id="10" idx="0"/>
          </p:cNvCxnSpPr>
          <p:nvPr/>
        </p:nvCxnSpPr>
        <p:spPr>
          <a:xfrm rot="10800000" flipV="1">
            <a:off x="6208487" y="1117147"/>
            <a:ext cx="1025071" cy="45039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27371" y="717036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Power Jack</a:t>
            </a:r>
            <a:endParaRPr lang="zh-CN" altLang="en-US" b="1" dirty="0"/>
          </a:p>
        </p:txBody>
      </p:sp>
      <p:sp>
        <p:nvSpPr>
          <p:cNvPr id="18" name="椭圆 17"/>
          <p:cNvSpPr/>
          <p:nvPr/>
        </p:nvSpPr>
        <p:spPr>
          <a:xfrm>
            <a:off x="4523014" y="3249386"/>
            <a:ext cx="791029" cy="133894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5118100" y="5029200"/>
            <a:ext cx="580571" cy="153488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/>
          <p:nvPr/>
        </p:nvCxnSpPr>
        <p:spPr>
          <a:xfrm>
            <a:off x="2857500" y="3951514"/>
            <a:ext cx="1665514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rot="16200000" flipH="1">
            <a:off x="2737092" y="4073510"/>
            <a:ext cx="1906331" cy="166551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04257" y="3690257"/>
            <a:ext cx="963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10342" y="3751459"/>
            <a:ext cx="2024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Speaker Driver</a:t>
            </a:r>
            <a:endParaRPr lang="zh-CN" altLang="en-US" b="1" dirty="0"/>
          </a:p>
        </p:txBody>
      </p:sp>
      <p:sp>
        <p:nvSpPr>
          <p:cNvPr id="26" name="椭圆 25"/>
          <p:cNvSpPr/>
          <p:nvPr/>
        </p:nvSpPr>
        <p:spPr>
          <a:xfrm>
            <a:off x="4310743" y="5421086"/>
            <a:ext cx="651555" cy="11430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/>
          <p:nvPr/>
        </p:nvCxnSpPr>
        <p:spPr>
          <a:xfrm>
            <a:off x="3135085" y="6057900"/>
            <a:ext cx="1175658" cy="1588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16529" y="5859433"/>
            <a:ext cx="225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Water Pump</a:t>
            </a:r>
            <a:endParaRPr lang="zh-CN" altLang="en-US" b="1" dirty="0"/>
          </a:p>
        </p:txBody>
      </p:sp>
      <p:sp>
        <p:nvSpPr>
          <p:cNvPr id="31" name="椭圆 30"/>
          <p:cNvSpPr/>
          <p:nvPr/>
        </p:nvSpPr>
        <p:spPr>
          <a:xfrm>
            <a:off x="5646963" y="5287933"/>
            <a:ext cx="509816" cy="1143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箭头连接符 32"/>
          <p:cNvCxnSpPr>
            <a:stCxn id="31" idx="5"/>
          </p:cNvCxnSpPr>
          <p:nvPr/>
        </p:nvCxnSpPr>
        <p:spPr>
          <a:xfrm rot="16200000" flipH="1">
            <a:off x="6121449" y="6224213"/>
            <a:ext cx="496484" cy="57514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657265" y="6430933"/>
            <a:ext cx="1649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Strobing Light</a:t>
            </a:r>
            <a:endParaRPr lang="zh-CN" altLang="en-US" b="1" dirty="0"/>
          </a:p>
        </p:txBody>
      </p:sp>
      <p:sp>
        <p:nvSpPr>
          <p:cNvPr id="35" name="椭圆 34"/>
          <p:cNvSpPr/>
          <p:nvPr/>
        </p:nvSpPr>
        <p:spPr>
          <a:xfrm>
            <a:off x="6923314" y="2294164"/>
            <a:ext cx="587829" cy="250643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箭头连接符 36"/>
          <p:cNvCxnSpPr/>
          <p:nvPr/>
        </p:nvCxnSpPr>
        <p:spPr>
          <a:xfrm>
            <a:off x="7511143" y="3249386"/>
            <a:ext cx="1551214" cy="158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062357" y="3037114"/>
            <a:ext cx="996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MCU</a:t>
            </a:r>
            <a:endParaRPr lang="zh-CN" alt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44500" y="6564086"/>
            <a:ext cx="30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/>
              <a:t>Figure 4. </a:t>
            </a:r>
            <a:r>
              <a:rPr lang="en-US" altLang="zh-CN" sz="1800" b="1" dirty="0" err="1" smtClean="0"/>
              <a:t>pcb</a:t>
            </a:r>
            <a:r>
              <a:rPr lang="en-US" altLang="zh-CN" sz="1800" b="1" dirty="0" smtClean="0"/>
              <a:t> </a:t>
            </a:r>
            <a:endParaRPr lang="zh-CN" altLang="en-US" sz="1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095014" y="6462002"/>
            <a:ext cx="34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6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Water Unit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4774" y="1583548"/>
            <a:ext cx="6170384" cy="523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5943" y="6444984"/>
            <a:ext cx="30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/>
              <a:t>Figure 5. water unit</a:t>
            </a:r>
            <a:endParaRPr lang="zh-CN" altLang="en-US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095014" y="6462002"/>
            <a:ext cx="34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7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Hardware Overview: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444500" y="1992086"/>
            <a:ext cx="7262586" cy="4826000"/>
          </a:xfrm>
        </p:spPr>
        <p:txBody>
          <a:bodyPr/>
          <a:lstStyle/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Speakers/Speaker Driver</a:t>
            </a:r>
            <a:r>
              <a:rPr lang="en-US" altLang="zh-CN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</a:t>
            </a:r>
            <a:endParaRPr lang="en-US" sz="2800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Pump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Strobing lights/Lights drivers</a:t>
            </a:r>
          </a:p>
          <a:p>
            <a:pPr fontAlgn="base"/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MCU </a:t>
            </a: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(Atmega328</a:t>
            </a:r>
            <a:r>
              <a:rPr lang="en-US" sz="2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)</a:t>
            </a:r>
          </a:p>
          <a:p>
            <a:endParaRPr lang="zh-CN" altLang="en-US" sz="2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5014" y="6462002"/>
            <a:ext cx="34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8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ondary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14781</TotalTime>
  <Words>562</Words>
  <Application>Microsoft Office PowerPoint</Application>
  <PresentationFormat>自定义</PresentationFormat>
  <Paragraphs>138</Paragraphs>
  <Slides>25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宋体</vt:lpstr>
      <vt:lpstr>Arial Narrow</vt:lpstr>
      <vt:lpstr>Droid Sans Pro</vt:lpstr>
      <vt:lpstr>OfficinaSansITCStd Book</vt:lpstr>
      <vt:lpstr>Arial Unicode MS</vt:lpstr>
      <vt:lpstr>Wingdings</vt:lpstr>
      <vt:lpstr>Calibri</vt:lpstr>
      <vt:lpstr>Droid Sans</vt:lpstr>
      <vt:lpstr>Cover Slide</vt:lpstr>
      <vt:lpstr>Secondary Slide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</vt:vector>
  </TitlesOfParts>
  <Company>WINTERAVEN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Debby Winter</dc:creator>
  <cp:lastModifiedBy>User</cp:lastModifiedBy>
  <cp:revision>808</cp:revision>
  <cp:lastPrinted>2014-09-15T22:09:39Z</cp:lastPrinted>
  <dcterms:created xsi:type="dcterms:W3CDTF">2014-02-04T22:50:07Z</dcterms:created>
  <dcterms:modified xsi:type="dcterms:W3CDTF">2017-05-03T22:02:53Z</dcterms:modified>
</cp:coreProperties>
</file>