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A8B8216-2A73-47F8-861C-5A6A9559A462}">
  <a:tblStyle styleId="{4A8B8216-2A73-47F8-861C-5A6A9559A46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3160b2639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" name="Google Shape;84;g103160b2639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03160b2639_0_6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g103160b2639_0_6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03160b2639_0_4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3" name="Google Shape;203;g103160b2639_0_4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03160b2639_0_4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g103160b2639_0_4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03160b2639_0_4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0" name="Google Shape;230;g103160b2639_0_4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03160b2639_2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5" name="Google Shape;245;g103160b2639_2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03160b2639_2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6" name="Google Shape;256;g103160b2639_2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03160b2639_2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7" name="Google Shape;267;g103160b2639_2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03160b2639_0_5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9" name="Google Shape;279;g103160b2639_0_5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03160b2639_2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1" name="Google Shape;291;g103160b2639_2_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03160b2639_0_4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4" name="Google Shape;304;g103160b2639_0_4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3160b2639_0_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" name="Google Shape;93;g103160b2639_0_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03160b2639_0_6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>
                <a:solidFill>
                  <a:schemeClr val="dk1"/>
                </a:solidFill>
              </a:rPr>
              <a:t>According to standard quantum theory, particles have no definite states, only relative probabilities of being one thing or another at least until they are measured</a:t>
            </a:r>
            <a:endParaRPr/>
          </a:p>
        </p:txBody>
      </p:sp>
      <p:sp>
        <p:nvSpPr>
          <p:cNvPr id="104" name="Google Shape;104;g103160b2639_0_6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03160b2639_0_3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>
                <a:solidFill>
                  <a:schemeClr val="dk1"/>
                </a:solidFill>
              </a:rPr>
              <a:t>When two particles interact, they can become “entangled,” shedding their individual probabilities and becoming components of a more complicated probability function that describes both particles together. 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>
                <a:solidFill>
                  <a:schemeClr val="dk1"/>
                </a:solidFill>
              </a:rPr>
              <a:t>The more complicated probability is not affected by the distance between the two entangled particles</a:t>
            </a:r>
            <a:endParaRPr/>
          </a:p>
        </p:txBody>
      </p:sp>
      <p:sp>
        <p:nvSpPr>
          <p:cNvPr id="117" name="Google Shape;117;g103160b2639_0_3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03160b2639_0_2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g103160b2639_0_2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03160b2639_0_4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" name="Google Shape;142;g103160b2639_0_4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05456034db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g105456034db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03160b2639_2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g103160b2639_2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03160b2639_2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g103160b2639_2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6" name="Google Shape;76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indent="-342900" lvl="1" marL="9144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" name="Google Shape;39;p6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1" name="Google Shape;51;p8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2" name="Google Shape;52;p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" name="Google Shape;57;p9"/>
          <p:cNvSpPr/>
          <p:nvPr>
            <p:ph idx="2" type="pic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1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7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hyperlink" Target="https://www.google.com/url?sa=i&amp;url=https%3A%2F%2Fwww.quantamagazine.org%2Fphysicists-are-closing-the-bell-test-loophole-20170207%2F&amp;psig=AOvVaw3CyLW3TCCbzQ7JHzoIkMXc&amp;ust=1638836787553000&amp;source=images&amp;cd=vfe&amp;ved=0CAsQjRxqFwoTCJjk6fb0zfQCFQAAAAAdAAAAABAD" TargetMode="External"/><Relationship Id="rId5" Type="http://schemas.openxmlformats.org/officeDocument/2006/relationships/image" Target="../media/image9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hyperlink" Target="http://drive.google.com/file/d/1pXlE8qQOguw_eEHNLE4v1x6K4QZWSHfM/view" TargetMode="External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hyperlink" Target="http://drive.google.com/file/d/1O4C7xLZRHKpXnJw_UwTJKmam7sZFb3Qq/view" TargetMode="External"/><Relationship Id="rId5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/>
          <p:nvPr/>
        </p:nvSpPr>
        <p:spPr>
          <a:xfrm flipH="1" rot="10800000">
            <a:off x="-1" y="6122"/>
            <a:ext cx="9144000" cy="51435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18900044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newspaper&#10;&#10;Description automatically generated" id="87" name="Google Shape;87;p14"/>
          <p:cNvPicPr preferRelativeResize="0"/>
          <p:nvPr/>
        </p:nvPicPr>
        <p:blipFill rotWithShape="1">
          <a:blip r:embed="rId3">
            <a:alphaModFix amt="30000"/>
          </a:blip>
          <a:srcRect b="0" l="0" r="0" t="0"/>
          <a:stretch/>
        </p:blipFill>
        <p:spPr>
          <a:xfrm>
            <a:off x="0" y="6123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4"/>
          <p:cNvSpPr txBox="1"/>
          <p:nvPr/>
        </p:nvSpPr>
        <p:spPr>
          <a:xfrm>
            <a:off x="850526" y="1915473"/>
            <a:ext cx="7443000" cy="14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en" sz="3400">
                <a:solidFill>
                  <a:schemeClr val="lt1"/>
                </a:solidFill>
              </a:rPr>
              <a:t>Quantum </a:t>
            </a:r>
            <a:r>
              <a:rPr b="1" lang="en" sz="3400">
                <a:solidFill>
                  <a:schemeClr val="lt1"/>
                </a:solidFill>
              </a:rPr>
              <a:t>Entanglement</a:t>
            </a:r>
            <a:r>
              <a:rPr b="1" lang="en" sz="3400">
                <a:solidFill>
                  <a:schemeClr val="lt1"/>
                </a:solidFill>
              </a:rPr>
              <a:t> Educational Device</a:t>
            </a:r>
            <a:endParaRPr b="0" i="0" sz="3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>
                <a:solidFill>
                  <a:schemeClr val="lt1"/>
                </a:solidFill>
              </a:rPr>
              <a:t>Andrew Situ, Benjamin Kassel, and Ian Skirkey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drawing&#10;&#10;Description automatically generated" id="89" name="Google Shape;8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80755" y="639724"/>
            <a:ext cx="2182486" cy="56556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4"/>
          <p:cNvSpPr txBox="1"/>
          <p:nvPr/>
        </p:nvSpPr>
        <p:spPr>
          <a:xfrm>
            <a:off x="2941544" y="4060416"/>
            <a:ext cx="32610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Team 24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3"/>
          <p:cNvSpPr txBox="1"/>
          <p:nvPr/>
        </p:nvSpPr>
        <p:spPr>
          <a:xfrm>
            <a:off x="282605" y="4893286"/>
            <a:ext cx="5993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" sz="700">
                <a:solidFill>
                  <a:schemeClr val="lt1"/>
                </a:solidFill>
              </a:rPr>
              <a:t>ECE 445: Team 24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3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3"/>
          <p:cNvSpPr/>
          <p:nvPr/>
        </p:nvSpPr>
        <p:spPr>
          <a:xfrm flipH="1" rot="10800000">
            <a:off x="0" y="-5608"/>
            <a:ext cx="9144000" cy="6510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95" name="Google Shape;19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1010"/>
            <a:ext cx="208430" cy="3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3"/>
          <p:cNvSpPr txBox="1"/>
          <p:nvPr/>
        </p:nvSpPr>
        <p:spPr>
          <a:xfrm>
            <a:off x="282608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Requirements &amp; Verification: High Level Requirements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7" name="Google Shape;197;p23"/>
          <p:cNvGraphicFramePr/>
          <p:nvPr/>
        </p:nvGraphicFramePr>
        <p:xfrm>
          <a:off x="1164150" y="13107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{4A8B8216-2A73-47F8-861C-5A6A9559A462}</a:tableStyleId>
              </a:tblPr>
              <a:tblGrid>
                <a:gridCol w="5026700"/>
                <a:gridCol w="1506025"/>
              </a:tblGrid>
              <a:tr h="383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Requirement</a:t>
                      </a:r>
                      <a:endParaRPr b="1" sz="120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Verification</a:t>
                      </a:r>
                      <a:endParaRPr b="1" sz="120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585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Can be easily assembled and disassembled</a:t>
                      </a:r>
                      <a:endParaRPr sz="100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798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Ability to display a user’s measurement onto a monitor</a:t>
                      </a:r>
                      <a:endParaRPr sz="100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670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Ability to customize the repetition rate, pulse separation, and hold time</a:t>
                      </a:r>
                      <a:endParaRPr sz="100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pic>
        <p:nvPicPr>
          <p:cNvPr id="198" name="Google Shape;19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3125" y="1762001"/>
            <a:ext cx="436124" cy="43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3125" y="2477826"/>
            <a:ext cx="436124" cy="43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3125" y="3193651"/>
            <a:ext cx="436124" cy="43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4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4"/>
          <p:cNvSpPr txBox="1"/>
          <p:nvPr/>
        </p:nvSpPr>
        <p:spPr>
          <a:xfrm>
            <a:off x="282605" y="4893286"/>
            <a:ext cx="5993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" sz="700">
                <a:solidFill>
                  <a:schemeClr val="lt1"/>
                </a:solidFill>
              </a:rPr>
              <a:t>ECE 445: Team 24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4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4"/>
          <p:cNvSpPr/>
          <p:nvPr/>
        </p:nvSpPr>
        <p:spPr>
          <a:xfrm flipH="1" rot="10800000">
            <a:off x="0" y="-5608"/>
            <a:ext cx="9144000" cy="6510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09" name="Google Shape;20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1010"/>
            <a:ext cx="208430" cy="3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4"/>
          <p:cNvSpPr txBox="1"/>
          <p:nvPr/>
        </p:nvSpPr>
        <p:spPr>
          <a:xfrm>
            <a:off x="282608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Requirements &amp; Verification: Input System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1" name="Google Shape;211;p24"/>
          <p:cNvGraphicFramePr/>
          <p:nvPr/>
        </p:nvGraphicFramePr>
        <p:xfrm>
          <a:off x="1135925" y="9685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{4A8B8216-2A73-47F8-861C-5A6A9559A462}</a:tableStyleId>
              </a:tblPr>
              <a:tblGrid>
                <a:gridCol w="5026700"/>
                <a:gridCol w="1506025"/>
              </a:tblGrid>
              <a:tr h="383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Requirement</a:t>
                      </a:r>
                      <a:endParaRPr b="1" sz="120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Verification</a:t>
                      </a:r>
                      <a:endParaRPr b="1" sz="120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585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copper touch pads, along with the capacitive sense breakout boards should be able to deliver touch flag data to the microcontroller with at least 97.5% accuracy.</a:t>
                      </a:r>
                      <a:endParaRPr sz="100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798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keyboard should have a latency of &lt; 200ms between the keyboard stroke and the microcontroller. It should be able to send a signal 99% of the time when a key is pressed.</a:t>
                      </a:r>
                      <a:endParaRPr sz="100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1439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With the knob turned to 100%, the velocity of the lights should move at the full speed of 5 m/s ± 0.1 .</a:t>
                      </a:r>
                      <a:endParaRPr sz="100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When the knob is turned to 0%, the velocity of the lights should move at the minimum speed of 0.1 m/s ± 0.1. </a:t>
                      </a:r>
                      <a:endParaRPr sz="100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With any other setting between 0 and 100% be within 0.1 and 5 /s.</a:t>
                      </a:r>
                      <a:endParaRPr sz="100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pic>
        <p:nvPicPr>
          <p:cNvPr id="212" name="Google Shape;21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4900" y="3215850"/>
            <a:ext cx="436124" cy="43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4900" y="2135625"/>
            <a:ext cx="436124" cy="43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34900" y="1419801"/>
            <a:ext cx="436124" cy="43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5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5"/>
          <p:cNvSpPr txBox="1"/>
          <p:nvPr/>
        </p:nvSpPr>
        <p:spPr>
          <a:xfrm>
            <a:off x="282605" y="4893286"/>
            <a:ext cx="5993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" sz="700">
                <a:solidFill>
                  <a:schemeClr val="lt1"/>
                </a:solidFill>
              </a:rPr>
              <a:t>ECE 445: Team 24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5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5"/>
          <p:cNvSpPr/>
          <p:nvPr/>
        </p:nvSpPr>
        <p:spPr>
          <a:xfrm flipH="1" rot="10800000">
            <a:off x="0" y="-5608"/>
            <a:ext cx="9144000" cy="6510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23" name="Google Shape;22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1010"/>
            <a:ext cx="208430" cy="3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5"/>
          <p:cNvSpPr txBox="1"/>
          <p:nvPr/>
        </p:nvSpPr>
        <p:spPr>
          <a:xfrm>
            <a:off x="282608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Requirements &amp; Verification: Control Board System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25" name="Google Shape;225;p25"/>
          <p:cNvGraphicFramePr/>
          <p:nvPr/>
        </p:nvGraphicFramePr>
        <p:xfrm>
          <a:off x="1147225" y="1400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{4A8B8216-2A73-47F8-861C-5A6A9559A462}</a:tableStyleId>
              </a:tblPr>
              <a:tblGrid>
                <a:gridCol w="2971800"/>
                <a:gridCol w="2971800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Requirement</a:t>
                      </a:r>
                      <a:endParaRPr b="1" sz="120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Verification</a:t>
                      </a:r>
                      <a:endParaRPr b="1" sz="120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5715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resolution of the LED display must be able to display a letter with such a clarity that each letter and number can be easily distinguished from one another from 10 feet away.</a:t>
                      </a:r>
                      <a:endParaRPr sz="100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5715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resolution of the LED display must be able to display a letter with such a clarity that each letter and number can be easily distinguished from one another from 10 feet away.</a:t>
                      </a:r>
                      <a:endParaRPr sz="100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pic>
        <p:nvPicPr>
          <p:cNvPr id="226" name="Google Shape;22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6850" y="1878426"/>
            <a:ext cx="436124" cy="43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6850" y="2701076"/>
            <a:ext cx="436124" cy="43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6"/>
          <p:cNvSpPr txBox="1"/>
          <p:nvPr/>
        </p:nvSpPr>
        <p:spPr>
          <a:xfrm>
            <a:off x="282605" y="4893286"/>
            <a:ext cx="5993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" sz="700">
                <a:solidFill>
                  <a:schemeClr val="lt1"/>
                </a:solidFill>
              </a:rPr>
              <a:t>ECE 445: Team 24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6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6"/>
          <p:cNvSpPr/>
          <p:nvPr/>
        </p:nvSpPr>
        <p:spPr>
          <a:xfrm flipH="1" rot="10800000">
            <a:off x="0" y="-5608"/>
            <a:ext cx="9144000" cy="6510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36" name="Google Shape;23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1010"/>
            <a:ext cx="208430" cy="3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6"/>
          <p:cNvSpPr txBox="1"/>
          <p:nvPr/>
        </p:nvSpPr>
        <p:spPr>
          <a:xfrm>
            <a:off x="282608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Requirements &amp; Verification: Output System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8" name="Google Shape;238;p26"/>
          <p:cNvGraphicFramePr/>
          <p:nvPr/>
        </p:nvGraphicFramePr>
        <p:xfrm>
          <a:off x="1302425" y="14925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{4A8B8216-2A73-47F8-861C-5A6A9559A462}</a:tableStyleId>
              </a:tblPr>
              <a:tblGrid>
                <a:gridCol w="4524050"/>
                <a:gridCol w="1419550"/>
              </a:tblGrid>
              <a:tr h="361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Requirement</a:t>
                      </a:r>
                      <a:endParaRPr b="1" sz="120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Verification</a:t>
                      </a:r>
                      <a:endParaRPr b="1" sz="120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689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 refresh rate of at least 30Hz</a:t>
                      </a:r>
                      <a:endParaRPr sz="100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752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USB interface must be able to deliver keystroke data that matches the input from the user to the microcontroller, dropping less than 5% of the data from the keyboard, or one in every twenty keystrokes.</a:t>
                      </a:r>
                      <a:endParaRPr sz="100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570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microcontroller must be able to output two UART signals to the LEDs</a:t>
                      </a:r>
                      <a:endParaRPr sz="100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462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microcontroller must be able to receive the inputs from two USB keyboards</a:t>
                      </a:r>
                      <a:endParaRPr sz="100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pic>
        <p:nvPicPr>
          <p:cNvPr id="239" name="Google Shape;23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6300" y="1964401"/>
            <a:ext cx="436124" cy="43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6300" y="3364976"/>
            <a:ext cx="436124" cy="43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6300" y="2737288"/>
            <a:ext cx="436124" cy="43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6300" y="3865675"/>
            <a:ext cx="436124" cy="43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7"/>
          <p:cNvSpPr txBox="1"/>
          <p:nvPr>
            <p:ph idx="1" type="body"/>
          </p:nvPr>
        </p:nvSpPr>
        <p:spPr>
          <a:xfrm>
            <a:off x="309482" y="1000709"/>
            <a:ext cx="83832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1" lang="en" sz="20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Analysis of the Project’s Successes</a:t>
            </a:r>
            <a:endParaRPr b="1" sz="20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Capacitive touch capability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LED Animation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Results display 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7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7"/>
          <p:cNvSpPr txBox="1"/>
          <p:nvPr/>
        </p:nvSpPr>
        <p:spPr>
          <a:xfrm>
            <a:off x="282605" y="4893286"/>
            <a:ext cx="5993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" sz="700">
                <a:solidFill>
                  <a:schemeClr val="lt1"/>
                </a:solidFill>
              </a:rPr>
              <a:t>ECE 445: Team 24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7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7"/>
          <p:cNvSpPr/>
          <p:nvPr/>
        </p:nvSpPr>
        <p:spPr>
          <a:xfrm flipH="1" rot="10800000">
            <a:off x="0" y="-5608"/>
            <a:ext cx="9144000" cy="6510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52" name="Google Shape;25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1010"/>
            <a:ext cx="208430" cy="3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7"/>
          <p:cNvSpPr txBox="1"/>
          <p:nvPr/>
        </p:nvSpPr>
        <p:spPr>
          <a:xfrm>
            <a:off x="282608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Successes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"/>
          <p:cNvSpPr txBox="1"/>
          <p:nvPr>
            <p:ph idx="1" type="body"/>
          </p:nvPr>
        </p:nvSpPr>
        <p:spPr>
          <a:xfrm>
            <a:off x="328982" y="1000709"/>
            <a:ext cx="83832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b="1" lang="en" sz="20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Analysis of the Project’s Challenges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Keyboard interface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Raspberry Pi and microcontroller intercommunication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Amount of soldering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Capacitive touch limitations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8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8"/>
          <p:cNvSpPr txBox="1"/>
          <p:nvPr/>
        </p:nvSpPr>
        <p:spPr>
          <a:xfrm>
            <a:off x="282605" y="4893286"/>
            <a:ext cx="5993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" sz="700">
                <a:solidFill>
                  <a:schemeClr val="lt1"/>
                </a:solidFill>
              </a:rPr>
              <a:t>ECE 445: Team 24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8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8"/>
          <p:cNvSpPr/>
          <p:nvPr/>
        </p:nvSpPr>
        <p:spPr>
          <a:xfrm flipH="1" rot="10800000">
            <a:off x="0" y="-5608"/>
            <a:ext cx="9144000" cy="6510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63" name="Google Shape;26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1010"/>
            <a:ext cx="208430" cy="3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8"/>
          <p:cNvSpPr txBox="1"/>
          <p:nvPr/>
        </p:nvSpPr>
        <p:spPr>
          <a:xfrm>
            <a:off x="282608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Challenges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9"/>
          <p:cNvSpPr txBox="1"/>
          <p:nvPr>
            <p:ph idx="1" type="body"/>
          </p:nvPr>
        </p:nvSpPr>
        <p:spPr>
          <a:xfrm>
            <a:off x="328982" y="1000709"/>
            <a:ext cx="83832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1" lang="en" sz="20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What did we learn?</a:t>
            </a:r>
            <a:endParaRPr b="1" sz="20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Project management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Soldering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Microcontroller utilization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PCB design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Basics of quantum entanglement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9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9"/>
          <p:cNvSpPr txBox="1"/>
          <p:nvPr/>
        </p:nvSpPr>
        <p:spPr>
          <a:xfrm>
            <a:off x="282605" y="4893286"/>
            <a:ext cx="5993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" sz="700">
                <a:solidFill>
                  <a:schemeClr val="lt1"/>
                </a:solidFill>
              </a:rPr>
              <a:t>ECE 445: Team 24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9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9"/>
          <p:cNvSpPr/>
          <p:nvPr/>
        </p:nvSpPr>
        <p:spPr>
          <a:xfrm flipH="1" rot="10800000">
            <a:off x="0" y="-5608"/>
            <a:ext cx="9144000" cy="6510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74" name="Google Shape;27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1010"/>
            <a:ext cx="208430" cy="3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9"/>
          <p:cNvSpPr txBox="1"/>
          <p:nvPr/>
        </p:nvSpPr>
        <p:spPr>
          <a:xfrm>
            <a:off x="282608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Conclusion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p29"/>
          <p:cNvPicPr preferRelativeResize="0"/>
          <p:nvPr/>
        </p:nvPicPr>
        <p:blipFill rotWithShape="1">
          <a:blip r:embed="rId4">
            <a:alphaModFix/>
          </a:blip>
          <a:srcRect b="0" l="2581" r="0" t="0"/>
          <a:stretch/>
        </p:blipFill>
        <p:spPr>
          <a:xfrm>
            <a:off x="5094125" y="1332325"/>
            <a:ext cx="2841825" cy="226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0"/>
          <p:cNvSpPr txBox="1"/>
          <p:nvPr>
            <p:ph idx="1" type="body"/>
          </p:nvPr>
        </p:nvSpPr>
        <p:spPr>
          <a:xfrm>
            <a:off x="328982" y="1000709"/>
            <a:ext cx="83832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1" lang="en" sz="20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What we would we do differently? </a:t>
            </a:r>
            <a:endParaRPr b="1" sz="20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Order parts earlier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Find better sources for microcontroller design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Order more spares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More methodical physical design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0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30"/>
          <p:cNvSpPr txBox="1"/>
          <p:nvPr/>
        </p:nvSpPr>
        <p:spPr>
          <a:xfrm>
            <a:off x="282605" y="4893286"/>
            <a:ext cx="5993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" sz="700">
                <a:solidFill>
                  <a:schemeClr val="lt1"/>
                </a:solidFill>
              </a:rPr>
              <a:t>ECE 445: Team 24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0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0"/>
          <p:cNvSpPr/>
          <p:nvPr/>
        </p:nvSpPr>
        <p:spPr>
          <a:xfrm flipH="1" rot="10800000">
            <a:off x="0" y="-5608"/>
            <a:ext cx="9144000" cy="6510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86" name="Google Shape;28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1010"/>
            <a:ext cx="208430" cy="3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0"/>
          <p:cNvSpPr txBox="1"/>
          <p:nvPr/>
        </p:nvSpPr>
        <p:spPr>
          <a:xfrm>
            <a:off x="282608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Conclusion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8275" y="793512"/>
            <a:ext cx="2854126" cy="3805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1"/>
          <p:cNvSpPr txBox="1"/>
          <p:nvPr>
            <p:ph idx="1" type="body"/>
          </p:nvPr>
        </p:nvSpPr>
        <p:spPr>
          <a:xfrm>
            <a:off x="328982" y="1000709"/>
            <a:ext cx="83832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1" lang="en" sz="20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What is next for this project?</a:t>
            </a:r>
            <a:endParaRPr b="1" sz="20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Quantum memory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Quantum cryptography demonstration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Telecom wavelength simulation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Adding a physical switch for repetition rate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Lab Escape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1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31"/>
          <p:cNvSpPr txBox="1"/>
          <p:nvPr/>
        </p:nvSpPr>
        <p:spPr>
          <a:xfrm>
            <a:off x="282605" y="4893286"/>
            <a:ext cx="5993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" sz="700">
                <a:solidFill>
                  <a:schemeClr val="lt1"/>
                </a:solidFill>
              </a:rPr>
              <a:t>ECE 445: Team 24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1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31"/>
          <p:cNvSpPr/>
          <p:nvPr/>
        </p:nvSpPr>
        <p:spPr>
          <a:xfrm flipH="1" rot="10800000">
            <a:off x="0" y="-5608"/>
            <a:ext cx="9144000" cy="6510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98" name="Google Shape;29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1010"/>
            <a:ext cx="208430" cy="3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1"/>
          <p:cNvSpPr txBox="1"/>
          <p:nvPr/>
        </p:nvSpPr>
        <p:spPr>
          <a:xfrm>
            <a:off x="282608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Future Work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1300" y="867925"/>
            <a:ext cx="2200876" cy="176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5676" y="2900201"/>
            <a:ext cx="1370326" cy="17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2"/>
          <p:cNvSpPr/>
          <p:nvPr/>
        </p:nvSpPr>
        <p:spPr>
          <a:xfrm flipH="1" rot="10800000">
            <a:off x="0" y="6121"/>
            <a:ext cx="9144000" cy="51435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18900044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uilding, street&#10;&#10;Description automatically generated" id="307" name="Google Shape;307;p32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0" y="6122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308" name="Google Shape;308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65658" y="176782"/>
            <a:ext cx="208430" cy="3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2"/>
          <p:cNvSpPr txBox="1"/>
          <p:nvPr/>
        </p:nvSpPr>
        <p:spPr>
          <a:xfrm>
            <a:off x="282605" y="4893286"/>
            <a:ext cx="5993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" sz="700">
                <a:solidFill>
                  <a:schemeClr val="lt1"/>
                </a:solidFill>
              </a:rPr>
              <a:t>ECE 445: Team 24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310" name="Google Shape;310;p32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32"/>
          <p:cNvSpPr txBox="1"/>
          <p:nvPr/>
        </p:nvSpPr>
        <p:spPr>
          <a:xfrm>
            <a:off x="971550" y="2211368"/>
            <a:ext cx="7200900" cy="102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en" sz="3400">
                <a:solidFill>
                  <a:schemeClr val="lt1"/>
                </a:solidFill>
              </a:rPr>
              <a:t>Questions and comments?</a:t>
            </a:r>
            <a:endParaRPr b="1" i="0" sz="3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2"/>
          <p:cNvSpPr/>
          <p:nvPr/>
        </p:nvSpPr>
        <p:spPr>
          <a:xfrm>
            <a:off x="4140173" y="1278207"/>
            <a:ext cx="863700" cy="84000"/>
          </a:xfrm>
          <a:prstGeom prst="rect">
            <a:avLst/>
          </a:prstGeom>
          <a:solidFill>
            <a:srgbClr val="FF552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idx="1" type="body"/>
          </p:nvPr>
        </p:nvSpPr>
        <p:spPr>
          <a:xfrm>
            <a:off x="328982" y="1000709"/>
            <a:ext cx="83832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1" lang="en" sz="20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What is our project?</a:t>
            </a:r>
            <a:endParaRPr b="1" sz="20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Currently no commercially available device to help illustrate quantum entanglement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Sponsored project by Professor Kwiat from the physics department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A physical representation of quantum entanglement for educational purposes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5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282605" y="4893286"/>
            <a:ext cx="5993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" sz="700">
                <a:solidFill>
                  <a:schemeClr val="lt1"/>
                </a:solidFill>
              </a:rPr>
              <a:t>ECE 445: Team 24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5"/>
          <p:cNvSpPr/>
          <p:nvPr/>
        </p:nvSpPr>
        <p:spPr>
          <a:xfrm flipH="1" rot="10800000">
            <a:off x="0" y="-5608"/>
            <a:ext cx="9144000" cy="6510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00" name="Google Shape;10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1010"/>
            <a:ext cx="208430" cy="3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/>
          <p:nvPr/>
        </p:nvSpPr>
        <p:spPr>
          <a:xfrm>
            <a:off x="282608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Introduction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/>
        </p:nvSpPr>
        <p:spPr>
          <a:xfrm>
            <a:off x="6370504" y="3560419"/>
            <a:ext cx="17103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282608" y="855634"/>
            <a:ext cx="50148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1" lang="en" sz="20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What is Quantum Entanglement?</a:t>
            </a:r>
            <a:endParaRPr b="1" sz="20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b="1" sz="20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6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282606" y="4893286"/>
            <a:ext cx="48198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" sz="700">
                <a:solidFill>
                  <a:schemeClr val="lt1"/>
                </a:solidFill>
              </a:rPr>
              <a:t>ECE 445: Team 24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6"/>
          <p:cNvSpPr/>
          <p:nvPr/>
        </p:nvSpPr>
        <p:spPr>
          <a:xfrm flipH="1" rot="10800000">
            <a:off x="0" y="-5608"/>
            <a:ext cx="9144000" cy="6510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12" name="Google Shape;11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1010"/>
            <a:ext cx="208430" cy="3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 txBox="1"/>
          <p:nvPr/>
        </p:nvSpPr>
        <p:spPr>
          <a:xfrm>
            <a:off x="282608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Introduction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16"/>
          <p:cNvPicPr preferRelativeResize="0"/>
          <p:nvPr/>
        </p:nvPicPr>
        <p:blipFill rotWithShape="1">
          <a:blip r:embed="rId4">
            <a:alphaModFix/>
          </a:blip>
          <a:srcRect b="11513" l="51517" r="4622" t="16346"/>
          <a:stretch/>
        </p:blipFill>
        <p:spPr>
          <a:xfrm>
            <a:off x="2699013" y="1386350"/>
            <a:ext cx="3349675" cy="308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/>
        </p:nvSpPr>
        <p:spPr>
          <a:xfrm>
            <a:off x="6370504" y="3560419"/>
            <a:ext cx="17103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7"/>
          <p:cNvSpPr txBox="1"/>
          <p:nvPr>
            <p:ph idx="1" type="body"/>
          </p:nvPr>
        </p:nvSpPr>
        <p:spPr>
          <a:xfrm>
            <a:off x="282608" y="1000709"/>
            <a:ext cx="50148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1" lang="en" sz="20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What is Quantum Entanglement?</a:t>
            </a:r>
            <a:endParaRPr b="1" sz="20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7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282606" y="4893286"/>
            <a:ext cx="48198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" sz="700">
                <a:solidFill>
                  <a:schemeClr val="lt1"/>
                </a:solidFill>
              </a:rPr>
              <a:t>ECE 445: Team 24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7"/>
          <p:cNvSpPr/>
          <p:nvPr/>
        </p:nvSpPr>
        <p:spPr>
          <a:xfrm flipH="1" rot="10800000">
            <a:off x="0" y="-5608"/>
            <a:ext cx="9144000" cy="6510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25" name="Google Shape;12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1010"/>
            <a:ext cx="208430" cy="3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/>
          <p:cNvSpPr txBox="1"/>
          <p:nvPr/>
        </p:nvSpPr>
        <p:spPr>
          <a:xfrm>
            <a:off x="282608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Introduction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1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30537" y="1502625"/>
            <a:ext cx="5686625" cy="318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/>
        </p:nvSpPr>
        <p:spPr>
          <a:xfrm>
            <a:off x="437936" y="4098548"/>
            <a:ext cx="82680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 Light"/>
              <a:buNone/>
            </a:pPr>
            <a:r>
              <a:rPr b="1" lang="en" sz="1200">
                <a:solidFill>
                  <a:schemeClr val="dk1"/>
                </a:solidFill>
              </a:rPr>
              <a:t>First Prototype of the Quantum Entanglement Demo Device</a:t>
            </a:r>
            <a:endParaRPr b="1" i="0" sz="1200" u="none" cap="none" strike="noStrike">
              <a:solidFill>
                <a:srgbClr val="000000"/>
              </a:solidFill>
            </a:endParaRPr>
          </a:p>
        </p:txBody>
      </p:sp>
      <p:sp>
        <p:nvSpPr>
          <p:cNvPr id="133" name="Google Shape;133;p18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282606" y="4893286"/>
            <a:ext cx="48198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" sz="700">
                <a:solidFill>
                  <a:schemeClr val="lt1"/>
                </a:solidFill>
              </a:rPr>
              <a:t>ECE 445: Team 24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8"/>
          <p:cNvSpPr/>
          <p:nvPr/>
        </p:nvSpPr>
        <p:spPr>
          <a:xfrm flipH="1" rot="10800000">
            <a:off x="0" y="-5608"/>
            <a:ext cx="9144000" cy="6510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37" name="Google Shape;13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1010"/>
            <a:ext cx="208430" cy="3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 txBox="1"/>
          <p:nvPr/>
        </p:nvSpPr>
        <p:spPr>
          <a:xfrm>
            <a:off x="282608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Problem Statement and Proposed Solution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139" name="Google Shape;13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9944" y="1033575"/>
            <a:ext cx="6643968" cy="3076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/>
        </p:nvSpPr>
        <p:spPr>
          <a:xfrm>
            <a:off x="437936" y="4098548"/>
            <a:ext cx="82680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 Light"/>
              <a:buNone/>
            </a:pPr>
            <a:r>
              <a:rPr b="1" lang="en" sz="1200">
                <a:solidFill>
                  <a:schemeClr val="dk1"/>
                </a:solidFill>
              </a:rPr>
              <a:t>Demoing the method of acquiring a color measurement on the prototype</a:t>
            </a:r>
            <a:endParaRPr b="1" i="0" sz="1200" u="none" cap="none" strike="noStrike">
              <a:solidFill>
                <a:srgbClr val="000000"/>
              </a:solidFill>
            </a:endParaRPr>
          </a:p>
        </p:txBody>
      </p:sp>
      <p:sp>
        <p:nvSpPr>
          <p:cNvPr id="145" name="Google Shape;145;p19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9"/>
          <p:cNvSpPr txBox="1"/>
          <p:nvPr/>
        </p:nvSpPr>
        <p:spPr>
          <a:xfrm>
            <a:off x="282606" y="4893286"/>
            <a:ext cx="48198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" sz="700">
                <a:solidFill>
                  <a:schemeClr val="lt1"/>
                </a:solidFill>
              </a:rPr>
              <a:t>ECE 445: Team 24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9"/>
          <p:cNvSpPr/>
          <p:nvPr/>
        </p:nvSpPr>
        <p:spPr>
          <a:xfrm flipH="1" rot="10800000">
            <a:off x="0" y="-5608"/>
            <a:ext cx="9144000" cy="6510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49" name="Google Shape;14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1010"/>
            <a:ext cx="208430" cy="3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9"/>
          <p:cNvSpPr txBox="1"/>
          <p:nvPr/>
        </p:nvSpPr>
        <p:spPr>
          <a:xfrm>
            <a:off x="282608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Color Measurement Video Demonstration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19" title="Video_1.mo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73096" y="797792"/>
            <a:ext cx="4197808" cy="3148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/>
          <p:nvPr/>
        </p:nvSpPr>
        <p:spPr>
          <a:xfrm>
            <a:off x="437936" y="4098548"/>
            <a:ext cx="82680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 Light"/>
              <a:buNone/>
            </a:pPr>
            <a:r>
              <a:rPr b="1" lang="en" sz="1200">
                <a:solidFill>
                  <a:schemeClr val="dk1"/>
                </a:solidFill>
              </a:rPr>
              <a:t>Demoing the method of acquiring a position measurement on the prototype</a:t>
            </a:r>
            <a:endParaRPr b="1" i="0" sz="1200" u="none" cap="none" strike="noStrike">
              <a:solidFill>
                <a:srgbClr val="000000"/>
              </a:solidFill>
            </a:endParaRPr>
          </a:p>
        </p:txBody>
      </p:sp>
      <p:sp>
        <p:nvSpPr>
          <p:cNvPr id="157" name="Google Shape;157;p20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282606" y="4893286"/>
            <a:ext cx="48198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" sz="700">
                <a:solidFill>
                  <a:schemeClr val="lt1"/>
                </a:solidFill>
              </a:rPr>
              <a:t>ECE 445: Team 24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0"/>
          <p:cNvSpPr/>
          <p:nvPr/>
        </p:nvSpPr>
        <p:spPr>
          <a:xfrm flipH="1" rot="10800000">
            <a:off x="0" y="-5608"/>
            <a:ext cx="9144000" cy="6510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61" name="Google Shape;16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1010"/>
            <a:ext cx="208430" cy="3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0"/>
          <p:cNvSpPr txBox="1"/>
          <p:nvPr/>
        </p:nvSpPr>
        <p:spPr>
          <a:xfrm>
            <a:off x="282608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Position</a:t>
            </a:r>
            <a:r>
              <a:rPr lang="en" sz="1800">
                <a:solidFill>
                  <a:schemeClr val="lt1"/>
                </a:solidFill>
              </a:rPr>
              <a:t> Measurement Video Demonstration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20" title="Video.mo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66900" y="1047742"/>
            <a:ext cx="54102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/>
          <p:nvPr>
            <p:ph idx="1" type="body"/>
          </p:nvPr>
        </p:nvSpPr>
        <p:spPr>
          <a:xfrm>
            <a:off x="328982" y="1000709"/>
            <a:ext cx="83832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1" lang="en" sz="20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Original Block Diagram</a:t>
            </a:r>
            <a:endParaRPr b="1" sz="20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1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1"/>
          <p:cNvSpPr txBox="1"/>
          <p:nvPr/>
        </p:nvSpPr>
        <p:spPr>
          <a:xfrm>
            <a:off x="282605" y="4893286"/>
            <a:ext cx="5993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" sz="700">
                <a:solidFill>
                  <a:schemeClr val="lt1"/>
                </a:solidFill>
              </a:rPr>
              <a:t>ECE 445: Team 24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1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1"/>
          <p:cNvSpPr/>
          <p:nvPr/>
        </p:nvSpPr>
        <p:spPr>
          <a:xfrm flipH="1" rot="10800000">
            <a:off x="0" y="-5608"/>
            <a:ext cx="9144000" cy="6510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73" name="Google Shape;17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1010"/>
            <a:ext cx="208430" cy="3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1"/>
          <p:cNvSpPr txBox="1"/>
          <p:nvPr/>
        </p:nvSpPr>
        <p:spPr>
          <a:xfrm>
            <a:off x="282608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Original Design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825" y="1433200"/>
            <a:ext cx="7896951" cy="263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 txBox="1"/>
          <p:nvPr>
            <p:ph idx="1" type="body"/>
          </p:nvPr>
        </p:nvSpPr>
        <p:spPr>
          <a:xfrm>
            <a:off x="328982" y="1000709"/>
            <a:ext cx="83832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1" lang="en" sz="20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What changed from our original design?</a:t>
            </a:r>
            <a:endParaRPr b="1" sz="20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Went from a microcontroller and Raspi control system to just a Raspi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Removed the cryptography element from the project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Removed the speed adjustment knob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Did not end up needing the voltage regulator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2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2"/>
          <p:cNvSpPr txBox="1"/>
          <p:nvPr/>
        </p:nvSpPr>
        <p:spPr>
          <a:xfrm>
            <a:off x="282605" y="4893286"/>
            <a:ext cx="5993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" sz="700">
                <a:solidFill>
                  <a:schemeClr val="lt1"/>
                </a:solidFill>
              </a:rPr>
              <a:t>ECE 445: Team 24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2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2"/>
          <p:cNvSpPr/>
          <p:nvPr/>
        </p:nvSpPr>
        <p:spPr>
          <a:xfrm flipH="1" rot="10800000">
            <a:off x="0" y="-5608"/>
            <a:ext cx="9144000" cy="6510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85" name="Google Shape;18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1010"/>
            <a:ext cx="208430" cy="3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2"/>
          <p:cNvSpPr txBox="1"/>
          <p:nvPr/>
        </p:nvSpPr>
        <p:spPr>
          <a:xfrm>
            <a:off x="282608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Design Changes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