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41"/>
  </p:notesMasterIdLst>
  <p:handoutMasterIdLst>
    <p:handoutMasterId r:id="rId42"/>
  </p:handoutMasterIdLst>
  <p:sldIdLst>
    <p:sldId id="261" r:id="rId4"/>
    <p:sldId id="279" r:id="rId5"/>
    <p:sldId id="262" r:id="rId6"/>
    <p:sldId id="280" r:id="rId7"/>
    <p:sldId id="263" r:id="rId8"/>
    <p:sldId id="265" r:id="rId9"/>
    <p:sldId id="266" r:id="rId10"/>
    <p:sldId id="281" r:id="rId11"/>
    <p:sldId id="282" r:id="rId12"/>
    <p:sldId id="267" r:id="rId13"/>
    <p:sldId id="278" r:id="rId14"/>
    <p:sldId id="268" r:id="rId15"/>
    <p:sldId id="269" r:id="rId16"/>
    <p:sldId id="283" r:id="rId17"/>
    <p:sldId id="270" r:id="rId18"/>
    <p:sldId id="291" r:id="rId19"/>
    <p:sldId id="284" r:id="rId20"/>
    <p:sldId id="271" r:id="rId21"/>
    <p:sldId id="272" r:id="rId22"/>
    <p:sldId id="295" r:id="rId23"/>
    <p:sldId id="294" r:id="rId24"/>
    <p:sldId id="293" r:id="rId25"/>
    <p:sldId id="297" r:id="rId26"/>
    <p:sldId id="296" r:id="rId27"/>
    <p:sldId id="285" r:id="rId28"/>
    <p:sldId id="274" r:id="rId29"/>
    <p:sldId id="286" r:id="rId30"/>
    <p:sldId id="288" r:id="rId31"/>
    <p:sldId id="287" r:id="rId32"/>
    <p:sldId id="289" r:id="rId33"/>
    <p:sldId id="275" r:id="rId34"/>
    <p:sldId id="290" r:id="rId35"/>
    <p:sldId id="276" r:id="rId36"/>
    <p:sldId id="277" r:id="rId37"/>
    <p:sldId id="299" r:id="rId38"/>
    <p:sldId id="301" r:id="rId39"/>
    <p:sldId id="300" r:id="rId40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F16322"/>
    <a:srgbClr val="142958"/>
    <a:srgbClr val="EAE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60" autoAdjust="0"/>
  </p:normalViewPr>
  <p:slideViewPr>
    <p:cSldViewPr snapToGrid="0" snapToObjects="1">
      <p:cViewPr varScale="1">
        <p:scale>
          <a:sx n="35" d="100"/>
          <a:sy n="35" d="100"/>
        </p:scale>
        <p:origin x="72" y="750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26" Type="http://schemas.openxmlformats.org/officeDocument/2006/relationships/slide" Target="slides/slide31.xml"/><Relationship Id="rId3" Type="http://schemas.openxmlformats.org/officeDocument/2006/relationships/slide" Target="slides/slide3.xml"/><Relationship Id="rId21" Type="http://schemas.openxmlformats.org/officeDocument/2006/relationships/slide" Target="slides/slide25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5" Type="http://schemas.openxmlformats.org/officeDocument/2006/relationships/slide" Target="slides/slide30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4.xml"/><Relationship Id="rId29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9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7.xml"/><Relationship Id="rId28" Type="http://schemas.openxmlformats.org/officeDocument/2006/relationships/slide" Target="slides/slide33.xml"/><Relationship Id="rId10" Type="http://schemas.openxmlformats.org/officeDocument/2006/relationships/slide" Target="slides/slide10.xml"/><Relationship Id="rId19" Type="http://schemas.openxmlformats.org/officeDocument/2006/relationships/slide" Target="slides/slide22.xml"/><Relationship Id="rId31" Type="http://schemas.openxmlformats.org/officeDocument/2006/relationships/slide" Target="slides/slide36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6.xml"/><Relationship Id="rId27" Type="http://schemas.openxmlformats.org/officeDocument/2006/relationships/slide" Target="slides/slide32.xml"/><Relationship Id="rId30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5/1/2017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35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48" b="0" i="0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F163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42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271"/>
            <a:ext cx="13807440" cy="2673879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2050"/>
            <a:ext cx="13807440" cy="10403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2050"/>
            <a:ext cx="13807440" cy="10403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0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3600" dirty="0"/>
              <a:t>Textbook Detection System With </a:t>
            </a:r>
            <a:r>
              <a:rPr lang="en-US" altLang="zh-CN" sz="3600" dirty="0" smtClean="0"/>
              <a:t>Radio-Frequency Identification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6" y="1266748"/>
            <a:ext cx="12736406" cy="32731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Group 7</a:t>
            </a:r>
          </a:p>
          <a:p>
            <a:r>
              <a:rPr lang="en-US" dirty="0">
                <a:solidFill>
                  <a:srgbClr val="002060"/>
                </a:solidFill>
              </a:rPr>
              <a:t>TA:</a:t>
            </a:r>
            <a:r>
              <a:rPr lang="en-US" sz="2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Jose Sanchez </a:t>
            </a:r>
            <a:r>
              <a:rPr lang="en-US" sz="24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Vicarte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6" y="2090830"/>
            <a:ext cx="12736406" cy="30170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Members: Xiaohao Wang &amp; </a:t>
            </a:r>
            <a:r>
              <a:rPr lang="en-US" sz="24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Xiaosheng</a:t>
            </a:r>
            <a:r>
              <a:rPr lang="en-US" sz="2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Wu &amp; Zhao Weng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6" y="576271"/>
            <a:ext cx="1382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Power Module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925" y="1474296"/>
            <a:ext cx="47152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circuit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 fuse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Undervoltage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lockout (UVLO)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3.3V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Enable is HIGH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0V when Enable is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Off-board temperature sensor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64149" y="1530272"/>
            <a:ext cx="7757584" cy="4776115"/>
            <a:chOff x="4968874" y="1687391"/>
            <a:chExt cx="6779491" cy="38330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8874" y="1751965"/>
              <a:ext cx="6779491" cy="376849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9903655" y="1992148"/>
              <a:ext cx="0" cy="793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490721" y="168739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Enable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2490529" y="4009741"/>
            <a:ext cx="0" cy="988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12895" y="3630005"/>
            <a:ext cx="225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input</a:t>
            </a:r>
          </a:p>
        </p:txBody>
      </p:sp>
    </p:spTree>
    <p:extLst>
      <p:ext uri="{BB962C8B-B14F-4D97-AF65-F5344CB8AC3E}">
        <p14:creationId xmlns:p14="http://schemas.microsoft.com/office/powerpoint/2010/main" val="9796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526" y="576271"/>
            <a:ext cx="1382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Protection circuit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2660" y="1963096"/>
            <a:ext cx="5179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output is 0V when DC_IN is less than 3.3V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signal stays at 0V until DC_IN rises above 3.5V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output is 0V when temperature is higher than 70°C (~1.23V)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23" y="1418880"/>
            <a:ext cx="5106113" cy="4934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1160" y="303276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1159" y="3593566"/>
            <a:ext cx="64177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81158" y="4986877"/>
            <a:ext cx="64177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81160" y="4404521"/>
            <a:ext cx="64177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538583" y="4290221"/>
            <a:ext cx="64177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86208" y="3667124"/>
            <a:ext cx="64177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971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Power Module Breadboard Verification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6934" y="1143001"/>
            <a:ext cx="4329546" cy="3247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191" y="1143001"/>
            <a:ext cx="4329547" cy="3247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7133" y="4348387"/>
                <a:ext cx="10583333" cy="227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Tested on breadboard with oscilloscope and function generator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sine wave with 2V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3.7V offset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Enable output drops to 0V when input is below 3.3V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Enable output stays at 0V until input rises above 3.5V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regulator output constant 3.3V when enable signal is HIGH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33" y="4348387"/>
                <a:ext cx="10583333" cy="2279983"/>
              </a:xfrm>
              <a:prstGeom prst="rect">
                <a:avLst/>
              </a:prstGeom>
              <a:blipFill rotWithShape="0">
                <a:blip r:embed="rId4"/>
                <a:stretch>
                  <a:fillRect l="-1037" t="-2674" b="-6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866900" y="2559050"/>
            <a:ext cx="1457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6047" y="233945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5268" y="187727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3.5V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252355" y="2559050"/>
            <a:ext cx="10229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8304" y="235811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3.3V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8827023" y="1381641"/>
            <a:ext cx="0" cy="265429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63148" y="2072631"/>
            <a:ext cx="1295400" cy="0"/>
          </a:xfrm>
          <a:prstGeom prst="line">
            <a:avLst/>
          </a:prstGeom>
          <a:ln w="9525"/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58548" y="2072631"/>
            <a:ext cx="388883" cy="451494"/>
          </a:xfrm>
          <a:prstGeom prst="straightConnector1">
            <a:avLst/>
          </a:prstGeom>
          <a:ln w="9525">
            <a:tailEnd type="triangle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668304" y="1811730"/>
            <a:ext cx="2158719" cy="646854"/>
            <a:chOff x="10394344" y="5224563"/>
            <a:chExt cx="2158719" cy="646854"/>
          </a:xfrm>
        </p:grpSpPr>
        <p:sp>
          <p:nvSpPr>
            <p:cNvPr id="21" name="TextBox 20"/>
            <p:cNvSpPr txBox="1"/>
            <p:nvPr/>
          </p:nvSpPr>
          <p:spPr>
            <a:xfrm>
              <a:off x="10394344" y="522456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3.5V</a:t>
              </a: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H="1" flipV="1">
              <a:off x="10978395" y="5409229"/>
              <a:ext cx="1185786" cy="10694"/>
            </a:xfrm>
            <a:prstGeom prst="line">
              <a:avLst/>
            </a:prstGeom>
            <a:ln w="9525"/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164180" y="5419923"/>
              <a:ext cx="388883" cy="451494"/>
            </a:xfrm>
            <a:prstGeom prst="straightConnector1">
              <a:avLst/>
            </a:prstGeom>
            <a:ln w="9525">
              <a:tailEnd type="triangle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7988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Power Module PCB Verification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0235" y="1702431"/>
            <a:ext cx="9197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different because we can’t find same resistor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signal is 0V when input drops below ~3.38V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signal stays at 0V until input rises above ~3.54V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signal is 0V when TEMP input is above ~1.23V (~70.5°C)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regulator output start to fluctuate around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microcontroller to restart randomly</a:t>
            </a:r>
          </a:p>
        </p:txBody>
      </p:sp>
    </p:spTree>
    <p:extLst>
      <p:ext uri="{BB962C8B-B14F-4D97-AF65-F5344CB8AC3E}">
        <p14:creationId xmlns:p14="http://schemas.microsoft.com/office/powerpoint/2010/main" val="290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314747"/>
            <a:ext cx="90404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9328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Control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26"/>
          <a:stretch/>
        </p:blipFill>
        <p:spPr>
          <a:xfrm>
            <a:off x="7123301" y="1562488"/>
            <a:ext cx="5516374" cy="3779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4379" y="5375615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circuit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87" y="1682296"/>
            <a:ext cx="5437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ATmega328 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system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data from the RFID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data to the Bluetooth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on/off the antenna circuit with two buttons</a:t>
            </a:r>
          </a:p>
        </p:txBody>
      </p:sp>
    </p:spTree>
    <p:extLst>
      <p:ext uri="{BB962C8B-B14F-4D97-AF65-F5344CB8AC3E}">
        <p14:creationId xmlns:p14="http://schemas.microsoft.com/office/powerpoint/2010/main" val="24242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659605" y="339598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19079" y="3384978"/>
            <a:ext cx="100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UART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1846876" y="814711"/>
            <a:ext cx="10301056" cy="4725253"/>
            <a:chOff x="742839" y="268608"/>
            <a:chExt cx="11449161" cy="5950461"/>
          </a:xfrm>
        </p:grpSpPr>
        <p:sp>
          <p:nvSpPr>
            <p:cNvPr id="113" name="Shape 129"/>
            <p:cNvSpPr/>
            <p:nvPr/>
          </p:nvSpPr>
          <p:spPr>
            <a:xfrm>
              <a:off x="1005639" y="685369"/>
              <a:ext cx="6744300" cy="23061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30"/>
            <p:cNvSpPr/>
            <p:nvPr/>
          </p:nvSpPr>
          <p:spPr>
            <a:xfrm>
              <a:off x="1633839" y="966194"/>
              <a:ext cx="1511400" cy="627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Battery</a:t>
              </a:r>
            </a:p>
          </p:txBody>
        </p:sp>
        <p:sp>
          <p:nvSpPr>
            <p:cNvPr id="115" name="Shape 131"/>
            <p:cNvSpPr/>
            <p:nvPr/>
          </p:nvSpPr>
          <p:spPr>
            <a:xfrm>
              <a:off x="5484289" y="966194"/>
              <a:ext cx="1727100" cy="627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Protection Circuit</a:t>
              </a:r>
            </a:p>
          </p:txBody>
        </p:sp>
        <p:grpSp>
          <p:nvGrpSpPr>
            <p:cNvPr id="116" name="Shape 132"/>
            <p:cNvGrpSpPr/>
            <p:nvPr/>
          </p:nvGrpSpPr>
          <p:grpSpPr>
            <a:xfrm>
              <a:off x="9297014" y="998319"/>
              <a:ext cx="2894986" cy="1353000"/>
              <a:chOff x="8902674" y="546562"/>
              <a:chExt cx="2932226" cy="1353000"/>
            </a:xfrm>
          </p:grpSpPr>
          <p:sp>
            <p:nvSpPr>
              <p:cNvPr id="162" name="Shape 133"/>
              <p:cNvSpPr txBox="1"/>
              <p:nvPr/>
            </p:nvSpPr>
            <p:spPr>
              <a:xfrm>
                <a:off x="9688700" y="546562"/>
                <a:ext cx="2146200" cy="13530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Power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Analog Signal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Digital Signal</a:t>
                </a:r>
              </a:p>
            </p:txBody>
          </p:sp>
          <p:cxnSp>
            <p:nvCxnSpPr>
              <p:cNvPr id="163" name="Shape 134"/>
              <p:cNvCxnSpPr/>
              <p:nvPr/>
            </p:nvCxnSpPr>
            <p:spPr>
              <a:xfrm>
                <a:off x="8902674" y="828388"/>
                <a:ext cx="1154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dash"/>
                <a:miter/>
                <a:headEnd type="none" w="med" len="med"/>
                <a:tailEnd type="triangle" w="lg" len="lg"/>
              </a:ln>
            </p:spPr>
          </p:cxnSp>
        </p:grpSp>
        <p:sp>
          <p:nvSpPr>
            <p:cNvPr id="117" name="Shape 135"/>
            <p:cNvSpPr/>
            <p:nvPr/>
          </p:nvSpPr>
          <p:spPr>
            <a:xfrm>
              <a:off x="3892964" y="3519180"/>
              <a:ext cx="4283400" cy="21160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</a:p>
          </p:txBody>
        </p:sp>
        <p:sp>
          <p:nvSpPr>
            <p:cNvPr id="118" name="Shape 136"/>
            <p:cNvSpPr/>
            <p:nvPr/>
          </p:nvSpPr>
          <p:spPr>
            <a:xfrm>
              <a:off x="8757439" y="3399169"/>
              <a:ext cx="2031900" cy="1861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Shape 137"/>
            <p:cNvSpPr txBox="1"/>
            <p:nvPr/>
          </p:nvSpPr>
          <p:spPr>
            <a:xfrm>
              <a:off x="3337373" y="268608"/>
              <a:ext cx="1787079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 module</a:t>
              </a:r>
            </a:p>
          </p:txBody>
        </p:sp>
        <p:sp>
          <p:nvSpPr>
            <p:cNvPr id="120" name="Shape 138"/>
            <p:cNvSpPr txBox="1"/>
            <p:nvPr/>
          </p:nvSpPr>
          <p:spPr>
            <a:xfrm>
              <a:off x="8752075" y="2962775"/>
              <a:ext cx="2130901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Bluetooth module</a:t>
              </a:r>
            </a:p>
          </p:txBody>
        </p:sp>
        <p:sp>
          <p:nvSpPr>
            <p:cNvPr id="121" name="Shape 139"/>
            <p:cNvSpPr txBox="1"/>
            <p:nvPr/>
          </p:nvSpPr>
          <p:spPr>
            <a:xfrm>
              <a:off x="5324688" y="3100498"/>
              <a:ext cx="1886701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module</a:t>
              </a:r>
            </a:p>
          </p:txBody>
        </p:sp>
        <p:sp>
          <p:nvSpPr>
            <p:cNvPr id="122" name="Shape 140"/>
            <p:cNvSpPr/>
            <p:nvPr/>
          </p:nvSpPr>
          <p:spPr>
            <a:xfrm>
              <a:off x="985389" y="3439421"/>
              <a:ext cx="2326500" cy="25249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41"/>
            <p:cNvSpPr/>
            <p:nvPr/>
          </p:nvSpPr>
          <p:spPr>
            <a:xfrm>
              <a:off x="6280439" y="5034681"/>
              <a:ext cx="1545825" cy="3693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Three  LEDs</a:t>
              </a:r>
            </a:p>
          </p:txBody>
        </p:sp>
        <p:sp>
          <p:nvSpPr>
            <p:cNvPr id="124" name="Shape 142"/>
            <p:cNvSpPr/>
            <p:nvPr/>
          </p:nvSpPr>
          <p:spPr>
            <a:xfrm>
              <a:off x="1589916" y="2138519"/>
              <a:ext cx="1614124" cy="64620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 </a:t>
              </a:r>
            </a:p>
          </p:txBody>
        </p:sp>
        <p:sp>
          <p:nvSpPr>
            <p:cNvPr id="125" name="Shape 143"/>
            <p:cNvSpPr/>
            <p:nvPr/>
          </p:nvSpPr>
          <p:spPr>
            <a:xfrm>
              <a:off x="4871414" y="3774256"/>
              <a:ext cx="2326500" cy="4752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Micro-controller</a:t>
              </a:r>
            </a:p>
          </p:txBody>
        </p:sp>
        <p:sp>
          <p:nvSpPr>
            <p:cNvPr id="126" name="Shape 144"/>
            <p:cNvSpPr/>
            <p:nvPr/>
          </p:nvSpPr>
          <p:spPr>
            <a:xfrm>
              <a:off x="1392939" y="3645469"/>
              <a:ext cx="15114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Antenna Circuit</a:t>
              </a:r>
            </a:p>
          </p:txBody>
        </p:sp>
        <p:sp>
          <p:nvSpPr>
            <p:cNvPr id="127" name="Shape 145"/>
            <p:cNvSpPr/>
            <p:nvPr/>
          </p:nvSpPr>
          <p:spPr>
            <a:xfrm>
              <a:off x="1392939" y="4960444"/>
              <a:ext cx="15114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RFID Reader</a:t>
              </a:r>
            </a:p>
          </p:txBody>
        </p:sp>
        <p:sp>
          <p:nvSpPr>
            <p:cNvPr id="128" name="Shape 146"/>
            <p:cNvSpPr/>
            <p:nvPr/>
          </p:nvSpPr>
          <p:spPr>
            <a:xfrm>
              <a:off x="4282988" y="5034670"/>
              <a:ext cx="1567801" cy="3693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Two </a:t>
              </a: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uttons</a:t>
              </a:r>
            </a:p>
          </p:txBody>
        </p:sp>
        <p:sp>
          <p:nvSpPr>
            <p:cNvPr id="129" name="Shape 147"/>
            <p:cNvSpPr/>
            <p:nvPr/>
          </p:nvSpPr>
          <p:spPr>
            <a:xfrm>
              <a:off x="9021939" y="3645469"/>
              <a:ext cx="1511400" cy="13692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Bluetooth Module</a:t>
              </a:r>
            </a:p>
          </p:txBody>
        </p:sp>
        <p:cxnSp>
          <p:nvCxnSpPr>
            <p:cNvPr id="130" name="Shape 148"/>
            <p:cNvCxnSpPr/>
            <p:nvPr/>
          </p:nvCxnSpPr>
          <p:spPr>
            <a:xfrm>
              <a:off x="4812901" y="1280144"/>
              <a:ext cx="6714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1" name="Shape 150"/>
            <p:cNvCxnSpPr/>
            <p:nvPr/>
          </p:nvCxnSpPr>
          <p:spPr>
            <a:xfrm>
              <a:off x="6347839" y="1594094"/>
              <a:ext cx="0" cy="518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52"/>
            <p:cNvCxnSpPr/>
            <p:nvPr/>
          </p:nvCxnSpPr>
          <p:spPr>
            <a:xfrm>
              <a:off x="7211389" y="2461619"/>
              <a:ext cx="4032600" cy="1099200"/>
            </a:xfrm>
            <a:prstGeom prst="bentConnector3">
              <a:avLst>
                <a:gd name="adj1" fmla="val 99172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33" name="Shape 153"/>
            <p:cNvCxnSpPr/>
            <p:nvPr/>
          </p:nvCxnSpPr>
          <p:spPr>
            <a:xfrm>
              <a:off x="11210614" y="3598769"/>
              <a:ext cx="18000" cy="2538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34" name="Shape 154"/>
            <p:cNvCxnSpPr/>
            <p:nvPr/>
          </p:nvCxnSpPr>
          <p:spPr>
            <a:xfrm rot="10800000">
              <a:off x="802364" y="6189194"/>
              <a:ext cx="10444500" cy="1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35" name="Shape 155"/>
            <p:cNvCxnSpPr/>
            <p:nvPr/>
          </p:nvCxnSpPr>
          <p:spPr>
            <a:xfrm rot="10800000">
              <a:off x="10533339" y="4265006"/>
              <a:ext cx="667500" cy="10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6" name="Shape 156"/>
            <p:cNvCxnSpPr/>
            <p:nvPr/>
          </p:nvCxnSpPr>
          <p:spPr>
            <a:xfrm rot="10800000">
              <a:off x="6972989" y="5403981"/>
              <a:ext cx="1800" cy="800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7" name="Shape 157"/>
            <p:cNvCxnSpPr/>
            <p:nvPr/>
          </p:nvCxnSpPr>
          <p:spPr>
            <a:xfrm rot="10800000">
              <a:off x="2148639" y="5658844"/>
              <a:ext cx="10500" cy="53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8" name="Shape 158"/>
            <p:cNvCxnSpPr/>
            <p:nvPr/>
          </p:nvCxnSpPr>
          <p:spPr>
            <a:xfrm rot="10800000">
              <a:off x="6034664" y="4249456"/>
              <a:ext cx="30600" cy="1954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39" name="Shape 159"/>
            <p:cNvCxnSpPr>
              <a:stCxn id="114" idx="2"/>
              <a:endCxn id="124" idx="0"/>
            </p:cNvCxnSpPr>
            <p:nvPr/>
          </p:nvCxnSpPr>
          <p:spPr>
            <a:xfrm>
              <a:off x="2389540" y="1594094"/>
              <a:ext cx="7438" cy="54442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40" name="Shape 160"/>
            <p:cNvCxnSpPr/>
            <p:nvPr/>
          </p:nvCxnSpPr>
          <p:spPr>
            <a:xfrm rot="10800000" flipH="1">
              <a:off x="5155839" y="5403969"/>
              <a:ext cx="2400" cy="815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42" name="Shape 162"/>
            <p:cNvCxnSpPr/>
            <p:nvPr/>
          </p:nvCxnSpPr>
          <p:spPr>
            <a:xfrm rot="10800000" flipH="1">
              <a:off x="3590414" y="4011856"/>
              <a:ext cx="1281000" cy="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143" name="Shape 163"/>
            <p:cNvCxnSpPr/>
            <p:nvPr/>
          </p:nvCxnSpPr>
          <p:spPr>
            <a:xfrm flipH="1">
              <a:off x="6972989" y="4280781"/>
              <a:ext cx="1800" cy="75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144" name="Shape 164"/>
            <p:cNvCxnSpPr/>
            <p:nvPr/>
          </p:nvCxnSpPr>
          <p:spPr>
            <a:xfrm rot="10800000">
              <a:off x="5155839" y="4266069"/>
              <a:ext cx="2400" cy="76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sp>
          <p:nvSpPr>
            <p:cNvPr id="145" name="Shape 165"/>
            <p:cNvSpPr txBox="1"/>
            <p:nvPr/>
          </p:nvSpPr>
          <p:spPr>
            <a:xfrm>
              <a:off x="1392939" y="3012284"/>
              <a:ext cx="1555603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RFID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</a:t>
              </a:r>
            </a:p>
          </p:txBody>
        </p:sp>
        <p:sp>
          <p:nvSpPr>
            <p:cNvPr id="146" name="Shape 151"/>
            <p:cNvSpPr/>
            <p:nvPr/>
          </p:nvSpPr>
          <p:spPr>
            <a:xfrm>
              <a:off x="5484289" y="2112419"/>
              <a:ext cx="17271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Voltage Regulator</a:t>
              </a:r>
            </a:p>
          </p:txBody>
        </p:sp>
        <p:cxnSp>
          <p:nvCxnSpPr>
            <p:cNvPr id="147" name="Shape 166"/>
            <p:cNvCxnSpPr/>
            <p:nvPr/>
          </p:nvCxnSpPr>
          <p:spPr>
            <a:xfrm>
              <a:off x="9297014" y="1593644"/>
              <a:ext cx="11397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48" name="Shape 167"/>
            <p:cNvCxnSpPr/>
            <p:nvPr/>
          </p:nvCxnSpPr>
          <p:spPr>
            <a:xfrm>
              <a:off x="9297042" y="1918745"/>
              <a:ext cx="11397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miter/>
              <a:headEnd type="none" w="med" len="med"/>
              <a:tailEnd type="triangle" w="lg" len="lg"/>
            </a:ln>
          </p:spPr>
        </p:cxnSp>
        <p:cxnSp>
          <p:nvCxnSpPr>
            <p:cNvPr id="149" name="Shape 168"/>
            <p:cNvCxnSpPr/>
            <p:nvPr/>
          </p:nvCxnSpPr>
          <p:spPr>
            <a:xfrm>
              <a:off x="2148639" y="4343869"/>
              <a:ext cx="0" cy="61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50" name="Shape 169"/>
            <p:cNvCxnSpPr/>
            <p:nvPr/>
          </p:nvCxnSpPr>
          <p:spPr>
            <a:xfrm rot="10800000" flipH="1">
              <a:off x="767739" y="3994669"/>
              <a:ext cx="625200" cy="1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51" name="Shape 170"/>
            <p:cNvCxnSpPr/>
            <p:nvPr/>
          </p:nvCxnSpPr>
          <p:spPr>
            <a:xfrm>
              <a:off x="742839" y="4011169"/>
              <a:ext cx="14900" cy="213352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152" name="Shape 149"/>
            <p:cNvSpPr/>
            <p:nvPr/>
          </p:nvSpPr>
          <p:spPr>
            <a:xfrm>
              <a:off x="3816601" y="954794"/>
              <a:ext cx="996300" cy="6507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Switch</a:t>
              </a:r>
            </a:p>
          </p:txBody>
        </p:sp>
        <p:cxnSp>
          <p:nvCxnSpPr>
            <p:cNvPr id="153" name="Shape 171"/>
            <p:cNvCxnSpPr/>
            <p:nvPr/>
          </p:nvCxnSpPr>
          <p:spPr>
            <a:xfrm>
              <a:off x="3145239" y="1280144"/>
              <a:ext cx="6714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54" name="Shape 172"/>
            <p:cNvCxnSpPr>
              <a:cxnSpLocks/>
              <a:stCxn id="124" idx="3"/>
            </p:cNvCxnSpPr>
            <p:nvPr/>
          </p:nvCxnSpPr>
          <p:spPr>
            <a:xfrm flipV="1">
              <a:off x="3204040" y="2448020"/>
              <a:ext cx="2026399" cy="1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" name="Shape 173"/>
            <p:cNvCxnSpPr/>
            <p:nvPr/>
          </p:nvCxnSpPr>
          <p:spPr>
            <a:xfrm>
              <a:off x="5215439" y="2461969"/>
              <a:ext cx="15000" cy="1356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6" name="Shape 174"/>
            <p:cNvCxnSpPr/>
            <p:nvPr/>
          </p:nvCxnSpPr>
          <p:spPr>
            <a:xfrm>
              <a:off x="3575489" y="4027394"/>
              <a:ext cx="29700" cy="1282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lgDashDot"/>
              <a:round/>
              <a:headEnd type="none" w="lg" len="lg"/>
              <a:tailEnd type="none" w="lg" len="lg"/>
            </a:ln>
          </p:spPr>
        </p:cxnSp>
        <p:cxnSp>
          <p:nvCxnSpPr>
            <p:cNvPr id="157" name="Shape 175"/>
            <p:cNvCxnSpPr/>
            <p:nvPr/>
          </p:nvCxnSpPr>
          <p:spPr>
            <a:xfrm rot="10800000">
              <a:off x="2904339" y="5309644"/>
              <a:ext cx="686100" cy="14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158" name="Shape 176"/>
            <p:cNvCxnSpPr/>
            <p:nvPr/>
          </p:nvCxnSpPr>
          <p:spPr>
            <a:xfrm rot="10800000">
              <a:off x="5215439" y="2432019"/>
              <a:ext cx="0" cy="7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" name="Shape 177"/>
            <p:cNvCxnSpPr/>
            <p:nvPr/>
          </p:nvCxnSpPr>
          <p:spPr>
            <a:xfrm rot="10800000">
              <a:off x="4335664" y="1910494"/>
              <a:ext cx="0" cy="566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" name="Shape 178"/>
            <p:cNvCxnSpPr/>
            <p:nvPr/>
          </p:nvCxnSpPr>
          <p:spPr>
            <a:xfrm>
              <a:off x="4335839" y="1903594"/>
              <a:ext cx="1341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" name="Shape 179"/>
            <p:cNvCxnSpPr/>
            <p:nvPr/>
          </p:nvCxnSpPr>
          <p:spPr>
            <a:xfrm rot="10800000">
              <a:off x="5662714" y="1593644"/>
              <a:ext cx="0" cy="301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cxnSp>
        <p:nvCxnSpPr>
          <p:cNvPr id="58" name="Shape 167"/>
          <p:cNvCxnSpPr/>
          <p:nvPr/>
        </p:nvCxnSpPr>
        <p:spPr>
          <a:xfrm>
            <a:off x="7666769" y="3799558"/>
            <a:ext cx="162899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Dot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42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314747"/>
            <a:ext cx="90404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17241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Module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3203" y="2383336"/>
            <a:ext cx="8771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 tag IDs when tag is placed near 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tag data to the 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area: 15cm × 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range: 3cm to 5cm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030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Reader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97" y="1861109"/>
            <a:ext cx="50279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MFRC522 RFID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13.56MHz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tag IDs from the antenna circuit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tag IDs to the control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circuit has no power when turned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627" y="1512454"/>
            <a:ext cx="7117705" cy="49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5046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580" y="1861716"/>
            <a:ext cx="9040439" cy="320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0371" y="1893325"/>
            <a:ext cx="6415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NXP application note AN1445 for antenna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given values for EMC filter and receiver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15cm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antenna parameters with network analyzer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matching circuit so input impedance is 50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0877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 Circuit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861" y="1512454"/>
            <a:ext cx="5686403" cy="49788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657" y="4035288"/>
            <a:ext cx="2412574" cy="244502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19027" y="4035288"/>
            <a:ext cx="953772" cy="244502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64861" y="1419447"/>
            <a:ext cx="2412574" cy="244502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77435" y="2573816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circuit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9222" y="3678429"/>
            <a:ext cx="186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circuit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1616" y="477777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 filter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43595" y="4027874"/>
            <a:ext cx="1846140" cy="244502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946556" y="3678429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2350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479" y="864421"/>
            <a:ext cx="515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antenna parameters: 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Inductance: 3.88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Resistance: 5.5Ω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Capacitance: ~1pF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6958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 Transmitter Circuit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8293" y="2811556"/>
                <a:ext cx="3493392" cy="52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93" y="2811556"/>
                <a:ext cx="3493392" cy="529697"/>
              </a:xfrm>
              <a:prstGeom prst="rect">
                <a:avLst/>
              </a:prstGeom>
              <a:blipFill>
                <a:blip r:embed="rId2"/>
                <a:stretch>
                  <a:fillRect r="-104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262" y="3522547"/>
                <a:ext cx="3169457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≈9502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/>
                  <a:t>	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62" y="3522547"/>
                <a:ext cx="3169457" cy="637995"/>
              </a:xfrm>
              <a:prstGeom prst="rect">
                <a:avLst/>
              </a:prstGeom>
              <a:blipFill>
                <a:blip r:embed="rId3"/>
                <a:stretch>
                  <a:fillRect r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7787" y="4341836"/>
                <a:ext cx="4614405" cy="57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𝑚𝑎𝑡𝑐h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𝑚𝑎𝑡𝑐h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≈217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87" y="4341836"/>
                <a:ext cx="4614405" cy="579518"/>
              </a:xfrm>
              <a:prstGeom prst="rect">
                <a:avLst/>
              </a:prstGeom>
              <a:blipFill>
                <a:blip r:embed="rId4"/>
                <a:stretch>
                  <a:fillRect t="-3158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1549" y="5102648"/>
                <a:ext cx="5226880" cy="881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𝑚𝑎𝑡𝑐h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𝑚𝑎𝑡𝑐h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−58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(4)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49" y="5102648"/>
                <a:ext cx="5226880" cy="881139"/>
              </a:xfrm>
              <a:prstGeom prst="rect">
                <a:avLst/>
              </a:prstGeom>
              <a:blipFill>
                <a:blip r:embed="rId5"/>
                <a:stretch>
                  <a:fillRect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79002" y="5153495"/>
                <a:ext cx="3826689" cy="77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𝑝𝐹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002" y="5153495"/>
                <a:ext cx="3826689" cy="779444"/>
              </a:xfrm>
              <a:prstGeom prst="rect">
                <a:avLst/>
              </a:prstGeom>
              <a:blipFill>
                <a:blip r:embed="rId6"/>
                <a:stretch>
                  <a:fillRect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79002" y="4241873"/>
                <a:ext cx="3621119" cy="77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𝑝𝐹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002" y="4241873"/>
                <a:ext cx="3621119" cy="779444"/>
              </a:xfrm>
              <a:prstGeom prst="rect">
                <a:avLst/>
              </a:prstGeom>
              <a:blipFill>
                <a:blip r:embed="rId7"/>
                <a:stretch>
                  <a:fillRect r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429" y="1053787"/>
            <a:ext cx="6933720" cy="2987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2920" y="2811556"/>
            <a:ext cx="502920" cy="529697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45987" y="4241872"/>
            <a:ext cx="665480" cy="529697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49186" y="5153447"/>
            <a:ext cx="665480" cy="529697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030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Circuit Tuning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1738" y="1947430"/>
                <a:ext cx="6087053" cy="350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tuning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values:</a:t>
                </a:r>
              </a:p>
              <a:p>
                <a:pPr marL="79516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516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𝑝𝐹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9516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Impedance about 50</a:t>
                </a:r>
                <a:r>
                  <a:rPr lang="el-G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8" y="1947430"/>
                <a:ext cx="6087053" cy="3508268"/>
              </a:xfrm>
              <a:prstGeom prst="rect">
                <a:avLst/>
              </a:prstGeom>
              <a:blipFill rotWithShape="0">
                <a:blip r:embed="rId2"/>
                <a:stretch>
                  <a:fillRect l="-2703" t="-2778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7748" y="1206720"/>
            <a:ext cx="4686114" cy="5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1417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 Receiver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51537" y="2383136"/>
                <a:ext cx="52991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capacitance probe and oscilloscope to measure peak-to-peak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37" y="2383136"/>
                <a:ext cx="5299113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2071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029" y="1502543"/>
            <a:ext cx="4550616" cy="4903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4861" y="1474188"/>
            <a:ext cx="2412574" cy="2625371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77435" y="2628558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circuit</a:t>
            </a:r>
          </a:p>
        </p:txBody>
      </p:sp>
      <p:sp>
        <p:nvSpPr>
          <p:cNvPr id="2" name="Oval 1"/>
          <p:cNvSpPr/>
          <p:nvPr/>
        </p:nvSpPr>
        <p:spPr>
          <a:xfrm>
            <a:off x="9012450" y="4548295"/>
            <a:ext cx="779155" cy="59261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1417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 Receiver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15248" y="1414914"/>
                <a:ext cx="5509352" cy="5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low capacitance probe and oscilloscope to measure peak-to-peak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95162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4.6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95162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 about 13.6MHz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𝑅𝑋</m:t>
                                </m:r>
                              </m:sub>
                            </m:sSub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4.6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=3.6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l-G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(7)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4k</a:t>
                </a:r>
                <a:r>
                  <a:rPr lang="el-G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resistor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3538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3.5cm to 4.5cm range for version 1</a:t>
                </a:r>
              </a:p>
              <a:p>
                <a:pPr marL="233538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5cm to 7cm range for version 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1414914"/>
                <a:ext cx="5509352" cy="5300425"/>
              </a:xfrm>
              <a:prstGeom prst="rect">
                <a:avLst/>
              </a:prstGeom>
              <a:blipFill rotWithShape="0">
                <a:blip r:embed="rId2"/>
                <a:stretch>
                  <a:fillRect l="-1991" t="-1149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17" y="1456053"/>
            <a:ext cx="6433851" cy="4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314747"/>
            <a:ext cx="90404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2031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Bluetooth Module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882" y="2578643"/>
            <a:ext cx="7571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JY-MCU HC-06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with 9600 baud 80%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to Android 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7179" t="45213" r="10738" b="28995"/>
          <a:stretch/>
        </p:blipFill>
        <p:spPr>
          <a:xfrm>
            <a:off x="9974580" y="1524391"/>
            <a:ext cx="1569719" cy="4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557118"/>
            <a:ext cx="90404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software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5196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Microcontroller software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17877" y="2122607"/>
            <a:ext cx="10123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Initialize SPI connection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Initialize UART connection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Set up LEDs and buttons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Modify RFID chip registers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Transfer the tag 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ID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to the Bluetooth module</a:t>
            </a:r>
          </a:p>
          <a:p>
            <a:pPr marL="852312" lvl="1" indent="-342900">
              <a:buFont typeface="Arial" charset="0"/>
              <a:buChar char="•"/>
            </a:pP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40</a:t>
            </a: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81</a:t>
            </a: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90</a:t>
            </a: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7E</a:t>
            </a: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2031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Android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500" y="1341528"/>
            <a:ext cx="46498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tag 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book name pairs for initialization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update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check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missing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32" y="1341528"/>
            <a:ext cx="2859849" cy="508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78" y="1341528"/>
            <a:ext cx="2859848" cy="50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5046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2317282"/>
            <a:ext cx="9040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radio-frequency identification (RFID) to keep track of textbooks in a student’s backpack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 to show a checklist of missing textbooks</a:t>
            </a:r>
          </a:p>
        </p:txBody>
      </p:sp>
    </p:spTree>
    <p:extLst>
      <p:ext uri="{BB962C8B-B14F-4D97-AF65-F5344CB8AC3E}">
        <p14:creationId xmlns:p14="http://schemas.microsoft.com/office/powerpoint/2010/main" val="4570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313" y="1970115"/>
            <a:ext cx="9040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52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1404" y="1899521"/>
            <a:ext cx="9874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detection area and distance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RFID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able to send RFID data to Bluetooth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 as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restart randomly near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 not fully automated</a:t>
            </a:r>
          </a:p>
        </p:txBody>
      </p:sp>
    </p:spTree>
    <p:extLst>
      <p:ext uri="{BB962C8B-B14F-4D97-AF65-F5344CB8AC3E}">
        <p14:creationId xmlns:p14="http://schemas.microsoft.com/office/powerpoint/2010/main" val="42816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52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Future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6471" y="1789351"/>
            <a:ext cx="8404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force sensor to automatically turn on/off RFID 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initialize tag IDs in the Android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books based on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separate regulator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modules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8322"/>
            <a:ext cx="138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84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2381"/>
            <a:ext cx="138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315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526" y="278353"/>
            <a:ext cx="1382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UVLO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94" y="757311"/>
            <a:ext cx="2876951" cy="3429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49" y="924684"/>
            <a:ext cx="2343477" cy="3277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2" y="927635"/>
            <a:ext cx="2448267" cy="3334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8533" y="4789873"/>
                <a:ext cx="1132840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 to create 200mV hysteresis to prevent circuit from switching on and off rapidly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dropping,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decreasing Vin needed to reach 2.5V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rising,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increasing Vin needed to reach 2.5V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33" y="4789873"/>
                <a:ext cx="11328400" cy="2185214"/>
              </a:xfrm>
              <a:prstGeom prst="rect">
                <a:avLst/>
              </a:prstGeom>
              <a:blipFill>
                <a:blip r:embed="rId5"/>
                <a:stretch>
                  <a:fillRect l="-969" t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31127" y="4131928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UVLO circuit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0655" y="4149056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Dropping equivalent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1826" y="4149056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equivalent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9465" y="2710149"/>
            <a:ext cx="605928" cy="341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5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030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RFID Antenna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947" y="2051500"/>
            <a:ext cx="60870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size: 5cm × 15cm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two antennas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antenna inductance: 0.3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to 3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Three-turn antenna inductance is too high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two-turn antenna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07" y="1472419"/>
            <a:ext cx="5100810" cy="4312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5952" y="5917108"/>
            <a:ext cx="659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 chart of a single coil two-turn antenna</a:t>
            </a:r>
          </a:p>
        </p:txBody>
      </p:sp>
    </p:spTree>
    <p:extLst>
      <p:ext uri="{BB962C8B-B14F-4D97-AF65-F5344CB8AC3E}">
        <p14:creationId xmlns:p14="http://schemas.microsoft.com/office/powerpoint/2010/main" val="3675978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415290"/>
            <a:ext cx="5600700" cy="621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" y="415290"/>
            <a:ext cx="6470094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5046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657294"/>
            <a:ext cx="9040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overview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87755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System Overview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905" y="1334086"/>
            <a:ext cx="69627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Ion battery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antenna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and buttons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3905" y="4833825"/>
            <a:ext cx="7189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connection with microcontroller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743"/>
            <a:ext cx="138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Block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874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46876" y="1400057"/>
            <a:ext cx="10301056" cy="4725253"/>
            <a:chOff x="742839" y="268608"/>
            <a:chExt cx="11449161" cy="5950461"/>
          </a:xfrm>
        </p:grpSpPr>
        <p:sp>
          <p:nvSpPr>
            <p:cNvPr id="5" name="Shape 129"/>
            <p:cNvSpPr/>
            <p:nvPr/>
          </p:nvSpPr>
          <p:spPr>
            <a:xfrm>
              <a:off x="1005639" y="685369"/>
              <a:ext cx="6744300" cy="23061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130"/>
            <p:cNvSpPr/>
            <p:nvPr/>
          </p:nvSpPr>
          <p:spPr>
            <a:xfrm>
              <a:off x="1633839" y="966194"/>
              <a:ext cx="1511400" cy="627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Battery</a:t>
              </a:r>
            </a:p>
          </p:txBody>
        </p:sp>
        <p:sp>
          <p:nvSpPr>
            <p:cNvPr id="7" name="Shape 131"/>
            <p:cNvSpPr/>
            <p:nvPr/>
          </p:nvSpPr>
          <p:spPr>
            <a:xfrm>
              <a:off x="5484289" y="966194"/>
              <a:ext cx="1727100" cy="627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Protection Circuit</a:t>
              </a:r>
            </a:p>
          </p:txBody>
        </p:sp>
        <p:grpSp>
          <p:nvGrpSpPr>
            <p:cNvPr id="8" name="Shape 132"/>
            <p:cNvGrpSpPr/>
            <p:nvPr/>
          </p:nvGrpSpPr>
          <p:grpSpPr>
            <a:xfrm>
              <a:off x="9297014" y="998319"/>
              <a:ext cx="2894986" cy="1353000"/>
              <a:chOff x="8902674" y="546562"/>
              <a:chExt cx="2932226" cy="1353000"/>
            </a:xfrm>
          </p:grpSpPr>
          <p:sp>
            <p:nvSpPr>
              <p:cNvPr id="54" name="Shape 133"/>
              <p:cNvSpPr txBox="1"/>
              <p:nvPr/>
            </p:nvSpPr>
            <p:spPr>
              <a:xfrm>
                <a:off x="9688700" y="546562"/>
                <a:ext cx="2146200" cy="13530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Power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Analog Signal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Digital Signal</a:t>
                </a:r>
              </a:p>
            </p:txBody>
          </p:sp>
          <p:cxnSp>
            <p:nvCxnSpPr>
              <p:cNvPr id="55" name="Shape 134"/>
              <p:cNvCxnSpPr/>
              <p:nvPr/>
            </p:nvCxnSpPr>
            <p:spPr>
              <a:xfrm>
                <a:off x="8902674" y="828388"/>
                <a:ext cx="1154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dash"/>
                <a:miter/>
                <a:headEnd type="none" w="med" len="med"/>
                <a:tailEnd type="triangle" w="lg" len="lg"/>
              </a:ln>
            </p:spPr>
          </p:cxnSp>
        </p:grpSp>
        <p:sp>
          <p:nvSpPr>
            <p:cNvPr id="9" name="Shape 135"/>
            <p:cNvSpPr/>
            <p:nvPr/>
          </p:nvSpPr>
          <p:spPr>
            <a:xfrm>
              <a:off x="3892964" y="3519180"/>
              <a:ext cx="4283400" cy="21160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</a:p>
          </p:txBody>
        </p:sp>
        <p:sp>
          <p:nvSpPr>
            <p:cNvPr id="10" name="Shape 136"/>
            <p:cNvSpPr/>
            <p:nvPr/>
          </p:nvSpPr>
          <p:spPr>
            <a:xfrm>
              <a:off x="8757439" y="3399169"/>
              <a:ext cx="2031900" cy="1861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37"/>
            <p:cNvSpPr txBox="1"/>
            <p:nvPr/>
          </p:nvSpPr>
          <p:spPr>
            <a:xfrm>
              <a:off x="3337373" y="268608"/>
              <a:ext cx="1787079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 module</a:t>
              </a:r>
            </a:p>
          </p:txBody>
        </p:sp>
        <p:sp>
          <p:nvSpPr>
            <p:cNvPr id="12" name="Shape 138"/>
            <p:cNvSpPr txBox="1"/>
            <p:nvPr/>
          </p:nvSpPr>
          <p:spPr>
            <a:xfrm>
              <a:off x="8752075" y="2962775"/>
              <a:ext cx="2130901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Bluetooth module</a:t>
              </a:r>
            </a:p>
          </p:txBody>
        </p:sp>
        <p:sp>
          <p:nvSpPr>
            <p:cNvPr id="13" name="Shape 139"/>
            <p:cNvSpPr txBox="1"/>
            <p:nvPr/>
          </p:nvSpPr>
          <p:spPr>
            <a:xfrm>
              <a:off x="5324688" y="3100498"/>
              <a:ext cx="1886701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module</a:t>
              </a:r>
            </a:p>
          </p:txBody>
        </p:sp>
        <p:sp>
          <p:nvSpPr>
            <p:cNvPr id="14" name="Shape 140"/>
            <p:cNvSpPr/>
            <p:nvPr/>
          </p:nvSpPr>
          <p:spPr>
            <a:xfrm>
              <a:off x="985389" y="3439421"/>
              <a:ext cx="2326500" cy="25249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rgbClr val="42719B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41"/>
            <p:cNvSpPr/>
            <p:nvPr/>
          </p:nvSpPr>
          <p:spPr>
            <a:xfrm>
              <a:off x="6280439" y="5034681"/>
              <a:ext cx="1545825" cy="3693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Three  LEDs</a:t>
              </a:r>
            </a:p>
          </p:txBody>
        </p:sp>
        <p:sp>
          <p:nvSpPr>
            <p:cNvPr id="16" name="Shape 142"/>
            <p:cNvSpPr/>
            <p:nvPr/>
          </p:nvSpPr>
          <p:spPr>
            <a:xfrm>
              <a:off x="1589916" y="2138519"/>
              <a:ext cx="1614124" cy="64620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 </a:t>
              </a:r>
            </a:p>
          </p:txBody>
        </p:sp>
        <p:sp>
          <p:nvSpPr>
            <p:cNvPr id="17" name="Shape 143"/>
            <p:cNvSpPr/>
            <p:nvPr/>
          </p:nvSpPr>
          <p:spPr>
            <a:xfrm>
              <a:off x="4871414" y="3774256"/>
              <a:ext cx="2326500" cy="4752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Micro-controller</a:t>
              </a:r>
            </a:p>
          </p:txBody>
        </p:sp>
        <p:sp>
          <p:nvSpPr>
            <p:cNvPr id="18" name="Shape 144"/>
            <p:cNvSpPr/>
            <p:nvPr/>
          </p:nvSpPr>
          <p:spPr>
            <a:xfrm>
              <a:off x="1392939" y="3645469"/>
              <a:ext cx="15114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Antenna Circuit</a:t>
              </a:r>
            </a:p>
          </p:txBody>
        </p:sp>
        <p:sp>
          <p:nvSpPr>
            <p:cNvPr id="19" name="Shape 145"/>
            <p:cNvSpPr/>
            <p:nvPr/>
          </p:nvSpPr>
          <p:spPr>
            <a:xfrm>
              <a:off x="1392939" y="4960444"/>
              <a:ext cx="15114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RFID Reader</a:t>
              </a:r>
            </a:p>
          </p:txBody>
        </p:sp>
        <p:sp>
          <p:nvSpPr>
            <p:cNvPr id="20" name="Shape 146"/>
            <p:cNvSpPr/>
            <p:nvPr/>
          </p:nvSpPr>
          <p:spPr>
            <a:xfrm>
              <a:off x="4282988" y="5034670"/>
              <a:ext cx="1567801" cy="3693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Two Buttons</a:t>
              </a:r>
            </a:p>
          </p:txBody>
        </p:sp>
        <p:sp>
          <p:nvSpPr>
            <p:cNvPr id="21" name="Shape 147"/>
            <p:cNvSpPr/>
            <p:nvPr/>
          </p:nvSpPr>
          <p:spPr>
            <a:xfrm>
              <a:off x="9021939" y="3645469"/>
              <a:ext cx="1511400" cy="13692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Bluetooth Module</a:t>
              </a:r>
            </a:p>
          </p:txBody>
        </p:sp>
        <p:cxnSp>
          <p:nvCxnSpPr>
            <p:cNvPr id="22" name="Shape 148"/>
            <p:cNvCxnSpPr/>
            <p:nvPr/>
          </p:nvCxnSpPr>
          <p:spPr>
            <a:xfrm>
              <a:off x="4812901" y="1280144"/>
              <a:ext cx="6714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3" name="Shape 150"/>
            <p:cNvCxnSpPr/>
            <p:nvPr/>
          </p:nvCxnSpPr>
          <p:spPr>
            <a:xfrm>
              <a:off x="6347839" y="1594094"/>
              <a:ext cx="0" cy="518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4" name="Shape 152"/>
            <p:cNvCxnSpPr/>
            <p:nvPr/>
          </p:nvCxnSpPr>
          <p:spPr>
            <a:xfrm>
              <a:off x="7211389" y="2461619"/>
              <a:ext cx="4032600" cy="1099200"/>
            </a:xfrm>
            <a:prstGeom prst="bentConnector3">
              <a:avLst>
                <a:gd name="adj1" fmla="val 99172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153"/>
            <p:cNvCxnSpPr/>
            <p:nvPr/>
          </p:nvCxnSpPr>
          <p:spPr>
            <a:xfrm>
              <a:off x="11210614" y="3598769"/>
              <a:ext cx="18000" cy="2538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154"/>
            <p:cNvCxnSpPr/>
            <p:nvPr/>
          </p:nvCxnSpPr>
          <p:spPr>
            <a:xfrm rot="10800000">
              <a:off x="802364" y="6189194"/>
              <a:ext cx="10444500" cy="1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155"/>
            <p:cNvCxnSpPr/>
            <p:nvPr/>
          </p:nvCxnSpPr>
          <p:spPr>
            <a:xfrm rot="10800000">
              <a:off x="10533339" y="4265006"/>
              <a:ext cx="667500" cy="10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8" name="Shape 156"/>
            <p:cNvCxnSpPr/>
            <p:nvPr/>
          </p:nvCxnSpPr>
          <p:spPr>
            <a:xfrm rot="10800000">
              <a:off x="6972989" y="5403981"/>
              <a:ext cx="1800" cy="800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9" name="Shape 157"/>
            <p:cNvCxnSpPr/>
            <p:nvPr/>
          </p:nvCxnSpPr>
          <p:spPr>
            <a:xfrm rot="10800000">
              <a:off x="2148639" y="5658844"/>
              <a:ext cx="10500" cy="53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30" name="Shape 158"/>
            <p:cNvCxnSpPr/>
            <p:nvPr/>
          </p:nvCxnSpPr>
          <p:spPr>
            <a:xfrm rot="10800000">
              <a:off x="6034664" y="4249456"/>
              <a:ext cx="30600" cy="1954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31" name="Shape 159"/>
            <p:cNvCxnSpPr>
              <a:stCxn id="6" idx="2"/>
              <a:endCxn id="16" idx="0"/>
            </p:cNvCxnSpPr>
            <p:nvPr/>
          </p:nvCxnSpPr>
          <p:spPr>
            <a:xfrm>
              <a:off x="2389540" y="1594094"/>
              <a:ext cx="7438" cy="54442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32" name="Shape 160"/>
            <p:cNvCxnSpPr/>
            <p:nvPr/>
          </p:nvCxnSpPr>
          <p:spPr>
            <a:xfrm rot="10800000" flipH="1">
              <a:off x="5155839" y="5403969"/>
              <a:ext cx="2400" cy="815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34" name="Shape 162"/>
            <p:cNvCxnSpPr/>
            <p:nvPr/>
          </p:nvCxnSpPr>
          <p:spPr>
            <a:xfrm rot="10800000" flipH="1">
              <a:off x="3590414" y="4011856"/>
              <a:ext cx="1281000" cy="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35" name="Shape 163"/>
            <p:cNvCxnSpPr/>
            <p:nvPr/>
          </p:nvCxnSpPr>
          <p:spPr>
            <a:xfrm flipH="1">
              <a:off x="6972989" y="4280781"/>
              <a:ext cx="1800" cy="75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36" name="Shape 164"/>
            <p:cNvCxnSpPr/>
            <p:nvPr/>
          </p:nvCxnSpPr>
          <p:spPr>
            <a:xfrm rot="10800000">
              <a:off x="5155839" y="4266069"/>
              <a:ext cx="2400" cy="768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sp>
          <p:nvSpPr>
            <p:cNvPr id="37" name="Shape 165"/>
            <p:cNvSpPr txBox="1"/>
            <p:nvPr/>
          </p:nvSpPr>
          <p:spPr>
            <a:xfrm>
              <a:off x="1392939" y="3012284"/>
              <a:ext cx="1555603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RFID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</a:t>
              </a:r>
            </a:p>
          </p:txBody>
        </p:sp>
        <p:sp>
          <p:nvSpPr>
            <p:cNvPr id="38" name="Shape 151"/>
            <p:cNvSpPr/>
            <p:nvPr/>
          </p:nvSpPr>
          <p:spPr>
            <a:xfrm>
              <a:off x="5484289" y="2112419"/>
              <a:ext cx="1727100" cy="6984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Voltage Regulator</a:t>
              </a:r>
            </a:p>
          </p:txBody>
        </p:sp>
        <p:cxnSp>
          <p:nvCxnSpPr>
            <p:cNvPr id="39" name="Shape 166"/>
            <p:cNvCxnSpPr/>
            <p:nvPr/>
          </p:nvCxnSpPr>
          <p:spPr>
            <a:xfrm>
              <a:off x="9297014" y="1593644"/>
              <a:ext cx="11397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0" name="Shape 167"/>
            <p:cNvCxnSpPr/>
            <p:nvPr/>
          </p:nvCxnSpPr>
          <p:spPr>
            <a:xfrm>
              <a:off x="9297042" y="1918745"/>
              <a:ext cx="11397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miter/>
              <a:headEnd type="none" w="med" len="med"/>
              <a:tailEnd type="triangle" w="lg" len="lg"/>
            </a:ln>
          </p:spPr>
        </p:cxnSp>
        <p:cxnSp>
          <p:nvCxnSpPr>
            <p:cNvPr id="41" name="Shape 168"/>
            <p:cNvCxnSpPr/>
            <p:nvPr/>
          </p:nvCxnSpPr>
          <p:spPr>
            <a:xfrm>
              <a:off x="2148639" y="4343869"/>
              <a:ext cx="0" cy="61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42" name="Shape 169"/>
            <p:cNvCxnSpPr/>
            <p:nvPr/>
          </p:nvCxnSpPr>
          <p:spPr>
            <a:xfrm rot="10800000" flipH="1">
              <a:off x="767739" y="3994669"/>
              <a:ext cx="625200" cy="1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43" name="Shape 170"/>
            <p:cNvCxnSpPr/>
            <p:nvPr/>
          </p:nvCxnSpPr>
          <p:spPr>
            <a:xfrm>
              <a:off x="742839" y="4011169"/>
              <a:ext cx="14900" cy="2133525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sp>
          <p:nvSpPr>
            <p:cNvPr id="44" name="Shape 149"/>
            <p:cNvSpPr/>
            <p:nvPr/>
          </p:nvSpPr>
          <p:spPr>
            <a:xfrm>
              <a:off x="3816601" y="954794"/>
              <a:ext cx="996300" cy="6507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Switch</a:t>
              </a:r>
            </a:p>
          </p:txBody>
        </p:sp>
        <p:cxnSp>
          <p:nvCxnSpPr>
            <p:cNvPr id="45" name="Shape 171"/>
            <p:cNvCxnSpPr/>
            <p:nvPr/>
          </p:nvCxnSpPr>
          <p:spPr>
            <a:xfrm>
              <a:off x="3145239" y="1280144"/>
              <a:ext cx="6714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46" name="Shape 172"/>
            <p:cNvCxnSpPr>
              <a:cxnSpLocks/>
              <a:stCxn id="16" idx="3"/>
            </p:cNvCxnSpPr>
            <p:nvPr/>
          </p:nvCxnSpPr>
          <p:spPr>
            <a:xfrm flipV="1">
              <a:off x="3204040" y="2448020"/>
              <a:ext cx="2026399" cy="1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7" name="Shape 173"/>
            <p:cNvCxnSpPr/>
            <p:nvPr/>
          </p:nvCxnSpPr>
          <p:spPr>
            <a:xfrm>
              <a:off x="5215439" y="2461969"/>
              <a:ext cx="15000" cy="1356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8" name="Shape 174"/>
            <p:cNvCxnSpPr/>
            <p:nvPr/>
          </p:nvCxnSpPr>
          <p:spPr>
            <a:xfrm>
              <a:off x="3575489" y="4027394"/>
              <a:ext cx="29700" cy="1282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none" w="lg" len="lg"/>
            </a:ln>
          </p:spPr>
        </p:cxnSp>
        <p:cxnSp>
          <p:nvCxnSpPr>
            <p:cNvPr id="49" name="Shape 175"/>
            <p:cNvCxnSpPr/>
            <p:nvPr/>
          </p:nvCxnSpPr>
          <p:spPr>
            <a:xfrm rot="10800000">
              <a:off x="2904339" y="5309644"/>
              <a:ext cx="686100" cy="14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lgDashDot"/>
              <a:round/>
              <a:headEnd type="none" w="lg" len="lg"/>
              <a:tailEnd type="triangle" w="lg" len="lg"/>
            </a:ln>
          </p:spPr>
        </p:cxnSp>
        <p:cxnSp>
          <p:nvCxnSpPr>
            <p:cNvPr id="50" name="Shape 176"/>
            <p:cNvCxnSpPr/>
            <p:nvPr/>
          </p:nvCxnSpPr>
          <p:spPr>
            <a:xfrm rot="10800000">
              <a:off x="5215439" y="2432019"/>
              <a:ext cx="0" cy="7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1" name="Shape 177"/>
            <p:cNvCxnSpPr/>
            <p:nvPr/>
          </p:nvCxnSpPr>
          <p:spPr>
            <a:xfrm rot="10800000">
              <a:off x="4335664" y="1910494"/>
              <a:ext cx="0" cy="566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2" name="Shape 178"/>
            <p:cNvCxnSpPr/>
            <p:nvPr/>
          </p:nvCxnSpPr>
          <p:spPr>
            <a:xfrm>
              <a:off x="4335839" y="1903594"/>
              <a:ext cx="1341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3" name="Shape 179"/>
            <p:cNvCxnSpPr/>
            <p:nvPr/>
          </p:nvCxnSpPr>
          <p:spPr>
            <a:xfrm rot="10800000">
              <a:off x="5662714" y="1593644"/>
              <a:ext cx="0" cy="301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cxnSp>
        <p:nvCxnSpPr>
          <p:cNvPr id="56" name="Shape 167"/>
          <p:cNvCxnSpPr/>
          <p:nvPr/>
        </p:nvCxnSpPr>
        <p:spPr>
          <a:xfrm flipV="1">
            <a:off x="7654646" y="4358917"/>
            <a:ext cx="1641114" cy="141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lgDashDot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351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" y="385171"/>
            <a:ext cx="138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76500" y="1283314"/>
            <a:ext cx="7318731" cy="5084175"/>
            <a:chOff x="415112" y="1283314"/>
            <a:chExt cx="7318731" cy="5084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904" y="1283314"/>
              <a:ext cx="3813131" cy="508417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525400" y="2313542"/>
              <a:ext cx="4208443" cy="1656850"/>
            </a:xfrm>
            <a:prstGeom prst="ellips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2470611" y="3184718"/>
              <a:ext cx="1054789" cy="0"/>
            </a:xfrm>
            <a:prstGeom prst="straightConnector1">
              <a:avLst/>
            </a:prstGeom>
            <a:ln w="508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5112" y="2931711"/>
              <a:ext cx="207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29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RFID antenna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332192" y="4131325"/>
              <a:ext cx="987736" cy="96948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cxnSpLocks/>
              <a:endCxn id="16" idx="2"/>
            </p:cNvCxnSpPr>
            <p:nvPr/>
          </p:nvCxnSpPr>
          <p:spPr>
            <a:xfrm>
              <a:off x="2470611" y="4616068"/>
              <a:ext cx="1861581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9958" y="4337018"/>
              <a:ext cx="2141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module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338826" y="4131325"/>
              <a:ext cx="797572" cy="1326695"/>
            </a:xfrm>
            <a:prstGeom prst="ellipse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cxnSpLocks/>
              <a:stCxn id="28" idx="3"/>
            </p:cNvCxnSpPr>
            <p:nvPr/>
          </p:nvCxnSpPr>
          <p:spPr>
            <a:xfrm flipV="1">
              <a:off x="2676538" y="5340460"/>
              <a:ext cx="2803347" cy="31682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9958" y="5141309"/>
              <a:ext cx="2256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module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046791" y="4131325"/>
              <a:ext cx="509683" cy="969485"/>
            </a:xfrm>
            <a:prstGeom prst="ellips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cxnSpLocks/>
              <a:stCxn id="37" idx="3"/>
              <a:endCxn id="35" idx="3"/>
            </p:cNvCxnSpPr>
            <p:nvPr/>
          </p:nvCxnSpPr>
          <p:spPr>
            <a:xfrm>
              <a:off x="2404759" y="4958832"/>
              <a:ext cx="3716673" cy="0"/>
            </a:xfrm>
            <a:prstGeom prst="straightConnector1">
              <a:avLst/>
            </a:prstGeom>
            <a:ln w="508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5112" y="4727999"/>
              <a:ext cx="1989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429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RFID module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493537" y="3521047"/>
              <a:ext cx="625551" cy="109502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cxnSpLocks/>
              <a:endCxn id="45" idx="2"/>
            </p:cNvCxnSpPr>
            <p:nvPr/>
          </p:nvCxnSpPr>
          <p:spPr>
            <a:xfrm>
              <a:off x="2851421" y="4068558"/>
              <a:ext cx="3642116" cy="0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9958" y="3819699"/>
              <a:ext cx="2518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Bluetooth module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47" y="1277611"/>
            <a:ext cx="3963933" cy="508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28286" y="239390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tag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8399" y="463914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tag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314747"/>
            <a:ext cx="90404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3354"/>
            <a:ext cx="136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780" y="1314747"/>
            <a:ext cx="90404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design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 module</a:t>
            </a:r>
          </a:p>
          <a:p>
            <a:pPr marL="1080912" lvl="1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16x9.potx [Read-Only]" id="{6770C9BB-0DB4-4C66-BD2E-78DF0A8A1055}" vid="{ADB3E43E-9985-44BA-8FBF-1807E9F93ED1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16x9.potx [Read-Only]" id="{6770C9BB-0DB4-4C66-BD2E-78DF0A8A1055}" vid="{1FE540A7-70B8-4E05-AFD6-23607E50803D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16x9.potx [Read-Only]" id="{6770C9BB-0DB4-4C66-BD2E-78DF0A8A1055}" vid="{B0703BF0-E6EE-46AF-84FA-C045D1FB33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2016 16x9</Template>
  <TotalTime>1141</TotalTime>
  <Words>861</Words>
  <Application>Microsoft Office PowerPoint</Application>
  <PresentationFormat>Custom</PresentationFormat>
  <Paragraphs>284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OfficinaSansITCStd Book</vt:lpstr>
      <vt:lpstr>宋体</vt:lpstr>
      <vt:lpstr>Arial</vt:lpstr>
      <vt:lpstr>Arial Narrow</vt:lpstr>
      <vt:lpstr>Calibri</vt:lpstr>
      <vt:lpstr>Cambria Math</vt:lpstr>
      <vt:lpstr>Times New Roman</vt:lpstr>
      <vt:lpstr>Wingdings</vt:lpstr>
      <vt:lpstr>Cover Slide</vt:lpstr>
      <vt:lpstr>Content Slides - Blue Text</vt:lpstr>
      <vt:lpstr>Content Slides - Orange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Xiaosheng Wu</dc:creator>
  <cp:lastModifiedBy>Xiaohao Wang</cp:lastModifiedBy>
  <cp:revision>69</cp:revision>
  <dcterms:created xsi:type="dcterms:W3CDTF">2017-04-28T15:19:11Z</dcterms:created>
  <dcterms:modified xsi:type="dcterms:W3CDTF">2017-05-01T14:20:21Z</dcterms:modified>
</cp:coreProperties>
</file>