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9" r:id="rId5"/>
    <p:sldMasterId id="2147483670"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Lst>
  <p:sldSz cy="5143500" cx="9144000"/>
  <p:notesSz cx="6858000" cy="9144000"/>
  <p:embeddedFontLst>
    <p:embeddedFont>
      <p:font typeface="Roboto"/>
      <p:regular r:id="rId40"/>
      <p:bold r:id="rId41"/>
      <p:italic r:id="rId42"/>
      <p:boldItalic r:id="rId43"/>
    </p:embeddedFont>
    <p:embeddedFont>
      <p:font typeface="Helvetica Neue"/>
      <p:regular r:id="rId44"/>
      <p:bold r:id="rId45"/>
      <p:italic r:id="rId46"/>
      <p:boldItalic r:id="rId4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482EF369-7F2A-49E6-8CF9-A863ED42155B}">
  <a:tblStyle styleId="{482EF369-7F2A-49E6-8CF9-A863ED42155B}" styleName="Table_0">
    <a:wholeTbl>
      <a:tcTxStyle>
        <a:font>
          <a:latin typeface="Arial"/>
          <a:ea typeface="Arial"/>
          <a:cs typeface="Arial"/>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Roboto-regular.fntdata"/><Relationship Id="rId20" Type="http://schemas.openxmlformats.org/officeDocument/2006/relationships/slide" Target="slides/slide13.xml"/><Relationship Id="rId42" Type="http://schemas.openxmlformats.org/officeDocument/2006/relationships/font" Target="fonts/Roboto-italic.fntdata"/><Relationship Id="rId41" Type="http://schemas.openxmlformats.org/officeDocument/2006/relationships/font" Target="fonts/Roboto-bold.fntdata"/><Relationship Id="rId22" Type="http://schemas.openxmlformats.org/officeDocument/2006/relationships/slide" Target="slides/slide15.xml"/><Relationship Id="rId44" Type="http://schemas.openxmlformats.org/officeDocument/2006/relationships/font" Target="fonts/HelveticaNeue-regular.fntdata"/><Relationship Id="rId21" Type="http://schemas.openxmlformats.org/officeDocument/2006/relationships/slide" Target="slides/slide14.xml"/><Relationship Id="rId43" Type="http://schemas.openxmlformats.org/officeDocument/2006/relationships/font" Target="fonts/Roboto-boldItalic.fntdata"/><Relationship Id="rId24" Type="http://schemas.openxmlformats.org/officeDocument/2006/relationships/slide" Target="slides/slide17.xml"/><Relationship Id="rId46" Type="http://schemas.openxmlformats.org/officeDocument/2006/relationships/font" Target="fonts/HelveticaNeue-italic.fntdata"/><Relationship Id="rId23" Type="http://schemas.openxmlformats.org/officeDocument/2006/relationships/slide" Target="slides/slide16.xml"/><Relationship Id="rId45" Type="http://schemas.openxmlformats.org/officeDocument/2006/relationships/font" Target="fonts/HelveticaNeue-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26" Type="http://schemas.openxmlformats.org/officeDocument/2006/relationships/slide" Target="slides/slide19.xml"/><Relationship Id="rId25" Type="http://schemas.openxmlformats.org/officeDocument/2006/relationships/slide" Target="slides/slide18.xml"/><Relationship Id="rId47" Type="http://schemas.openxmlformats.org/officeDocument/2006/relationships/font" Target="fonts/HelveticaNeue-boldItalic.fntdata"/><Relationship Id="rId28" Type="http://schemas.openxmlformats.org/officeDocument/2006/relationships/slide" Target="slides/slide21.xml"/><Relationship Id="rId27" Type="http://schemas.openxmlformats.org/officeDocument/2006/relationships/slide" Target="slides/slide20.xml"/><Relationship Id="rId5" Type="http://schemas.openxmlformats.org/officeDocument/2006/relationships/slideMaster" Target="slideMasters/slideMaster1.xml"/><Relationship Id="rId6" Type="http://schemas.openxmlformats.org/officeDocument/2006/relationships/slideMaster" Target="slideMasters/slideMaster2.xml"/><Relationship Id="rId29" Type="http://schemas.openxmlformats.org/officeDocument/2006/relationships/slide" Target="slides/slide2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11" Type="http://schemas.openxmlformats.org/officeDocument/2006/relationships/slide" Target="slides/slide4.xml"/><Relationship Id="rId33" Type="http://schemas.openxmlformats.org/officeDocument/2006/relationships/slide" Target="slides/slide26.xml"/><Relationship Id="rId10" Type="http://schemas.openxmlformats.org/officeDocument/2006/relationships/slide" Target="slides/slide3.xml"/><Relationship Id="rId32" Type="http://schemas.openxmlformats.org/officeDocument/2006/relationships/slide" Target="slides/slide25.xml"/><Relationship Id="rId13" Type="http://schemas.openxmlformats.org/officeDocument/2006/relationships/slide" Target="slides/slide6.xml"/><Relationship Id="rId35" Type="http://schemas.openxmlformats.org/officeDocument/2006/relationships/slide" Target="slides/slide28.xml"/><Relationship Id="rId12" Type="http://schemas.openxmlformats.org/officeDocument/2006/relationships/slide" Target="slides/slide5.xml"/><Relationship Id="rId34" Type="http://schemas.openxmlformats.org/officeDocument/2006/relationships/slide" Target="slides/slide27.xml"/><Relationship Id="rId15" Type="http://schemas.openxmlformats.org/officeDocument/2006/relationships/slide" Target="slides/slide8.xml"/><Relationship Id="rId37" Type="http://schemas.openxmlformats.org/officeDocument/2006/relationships/slide" Target="slides/slide30.xml"/><Relationship Id="rId14" Type="http://schemas.openxmlformats.org/officeDocument/2006/relationships/slide" Target="slides/slide7.xml"/><Relationship Id="rId36" Type="http://schemas.openxmlformats.org/officeDocument/2006/relationships/slide" Target="slides/slide29.xml"/><Relationship Id="rId17" Type="http://schemas.openxmlformats.org/officeDocument/2006/relationships/slide" Target="slides/slide10.xml"/><Relationship Id="rId39" Type="http://schemas.openxmlformats.org/officeDocument/2006/relationships/slide" Target="slides/slide32.xml"/><Relationship Id="rId16" Type="http://schemas.openxmlformats.org/officeDocument/2006/relationships/slide" Target="slides/slide9.xml"/><Relationship Id="rId38" Type="http://schemas.openxmlformats.org/officeDocument/2006/relationships/slide" Target="slides/slide31.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2cfebf6ab84_2_69: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g2cfebf6ab84_2_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2d0dbb8ae6f_0_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1" name="Google Shape;231;g2d0dbb8ae6f_0_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2d03ab83463_0_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3" name="Google Shape;243;g2d03ab83463_0_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2cfebf6ab84_2_133: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g2cfebf6ab84_2_1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2d03ab83463_0_4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8" name="Google Shape;268;g2d03ab83463_0_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2d0d39ef963_2_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Left: Overall</a:t>
            </a:r>
            <a:endParaRPr/>
          </a:p>
          <a:p>
            <a:pPr indent="0" lvl="0" marL="0" rtl="0" algn="l">
              <a:lnSpc>
                <a:spcPct val="100000"/>
              </a:lnSpc>
              <a:spcBef>
                <a:spcPts val="0"/>
              </a:spcBef>
              <a:spcAft>
                <a:spcPts val="0"/>
              </a:spcAft>
              <a:buSzPts val="1400"/>
              <a:buNone/>
            </a:pPr>
            <a:r>
              <a:rPr lang="en"/>
              <a:t>Right: Zoomed in for 148-152MHz</a:t>
            </a:r>
            <a:endParaRPr/>
          </a:p>
          <a:p>
            <a:pPr indent="0" lvl="0" marL="0" rtl="0" algn="l">
              <a:lnSpc>
                <a:spcPct val="100000"/>
              </a:lnSpc>
              <a:spcBef>
                <a:spcPts val="0"/>
              </a:spcBef>
              <a:spcAft>
                <a:spcPts val="0"/>
              </a:spcAft>
              <a:buSzPts val="1400"/>
              <a:buNone/>
            </a:pPr>
            <a:r>
              <a:rPr lang="en"/>
              <a:t>The guide recommends using a TEE lowpass filter with the 3dB ripple at the operating frequency(</a:t>
            </a:r>
            <a:r>
              <a:rPr lang="en">
                <a:solidFill>
                  <a:schemeClr val="dk1"/>
                </a:solidFill>
              </a:rPr>
              <a:t>148-152MHz). Values were calculated and the following simulations were given. The simulated system met specs.</a:t>
            </a:r>
            <a:endParaRPr/>
          </a:p>
          <a:p>
            <a:pPr indent="0" lvl="0" marL="0" rtl="0" algn="l">
              <a:lnSpc>
                <a:spcPct val="100000"/>
              </a:lnSpc>
              <a:spcBef>
                <a:spcPts val="0"/>
              </a:spcBef>
              <a:spcAft>
                <a:spcPts val="0"/>
              </a:spcAft>
              <a:buSzPts val="1400"/>
              <a:buNone/>
            </a:pPr>
            <a:r>
              <a:t/>
            </a:r>
            <a:endParaRPr/>
          </a:p>
        </p:txBody>
      </p:sp>
      <p:sp>
        <p:nvSpPr>
          <p:cNvPr id="280" name="Google Shape;280;g2d0d39ef963_2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26fb0ad230f_1_2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g26fb0ad230f_1_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2d03ab83463_0_5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g2d03ab83463_0_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2cfebf6ab84_2_173: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g2cfebf6ab84_2_1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26fc55ba8f6_0_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g26fc55ba8f6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26fb0ad1083_0_3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g26fb0ad1083_0_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2cfebf6ab84_2_78: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Mention Josie’s Pitch</a:t>
            </a:r>
            <a:endParaRPr/>
          </a:p>
        </p:txBody>
      </p:sp>
      <p:sp>
        <p:nvSpPr>
          <p:cNvPr id="130" name="Google Shape;130;g2cfebf6ab84_2_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g26fb0ad230f_1_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g26fb0ad230f_1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2cfebf6ab84_2_153: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g2cfebf6ab84_2_1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g2cfebf6ab84_2_184: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g2cfebf6ab84_2_1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g2d0d39ef963_2_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11" name="Google Shape;411;g2d0d39ef963_2_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g2cfebf6ab84_2_19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22" name="Google Shape;422;g2cfebf6ab84_2_1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g2d0dbb8ae6f_0_4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34" name="Google Shape;434;g2d0dbb8ae6f_0_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g2d0dbb8ae6f_0_6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49" name="Google Shape;449;g2d0dbb8ae6f_0_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g2cfebf6ab84_2_144: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g2cfebf6ab84_2_1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g2cfebf6ab84_2_2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73" name="Google Shape;473;g2cfebf6ab84_2_2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g26fb0ad230f_1_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84" name="Google Shape;484;g26fb0ad230f_1_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2cfebf6ab84_2_89: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g2cfebf6ab84_2_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g2cfebf6ab84_2_290: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g2cfebf6ab84_2_2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g26fb0ad230f_1_5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g26fb0ad230f_1_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g2cfebf6ab84_2_317: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g2cfebf6ab84_2_3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2cfebf6ab84_2_100: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g2cfebf6ab84_2_1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2cfebf6ab84_2_111: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g2cfebf6ab84_2_1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2cfebf6ab84_2_122: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g2cfebf6ab84_2_1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2d03ab83463_0_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g2d03ab83463_0_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2cfebf6ab84_2_16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8" name="Google Shape;208;g2cfebf6ab84_2_1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2d03ab83463_0_3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“We implemented everything onto a small PCB, except for the battery implementation, we decided to </a:t>
            </a:r>
            <a:r>
              <a:rPr lang="en"/>
              <a:t>keep</a:t>
            </a:r>
            <a:r>
              <a:rPr lang="en"/>
              <a:t> that separate to make the PCB design simpler”</a:t>
            </a:r>
            <a:endParaRPr/>
          </a:p>
        </p:txBody>
      </p:sp>
      <p:sp>
        <p:nvSpPr>
          <p:cNvPr id="218" name="Google Shape;218;g2d03ab83463_0_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6" name="Shape 56"/>
        <p:cNvGrpSpPr/>
        <p:nvPr/>
      </p:nvGrpSpPr>
      <p:grpSpPr>
        <a:xfrm>
          <a:off x="0" y="0"/>
          <a:ext cx="0" cy="0"/>
          <a:chOff x="0" y="0"/>
          <a:chExt cx="0" cy="0"/>
        </a:xfrm>
      </p:grpSpPr>
      <p:sp>
        <p:nvSpPr>
          <p:cNvPr id="57" name="Google Shape;57;p14"/>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8" name="Google Shape;58;p14"/>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9" name="Google Shape;59;p14"/>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0" name="Shape 60"/>
        <p:cNvGrpSpPr/>
        <p:nvPr/>
      </p:nvGrpSpPr>
      <p:grpSpPr>
        <a:xfrm>
          <a:off x="0" y="0"/>
          <a:ext cx="0" cy="0"/>
          <a:chOff x="0" y="0"/>
          <a:chExt cx="0" cy="0"/>
        </a:xfrm>
      </p:grpSpPr>
      <p:sp>
        <p:nvSpPr>
          <p:cNvPr id="61" name="Google Shape;61;p15"/>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2" name="Google Shape;62;p15"/>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3" name="Google Shape;63;p15"/>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4" name="Google Shape;64;p15"/>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65" name="Google Shape;65;p15"/>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6" name="Shape 66"/>
        <p:cNvGrpSpPr/>
        <p:nvPr/>
      </p:nvGrpSpPr>
      <p:grpSpPr>
        <a:xfrm>
          <a:off x="0" y="0"/>
          <a:ext cx="0" cy="0"/>
          <a:chOff x="0" y="0"/>
          <a:chExt cx="0" cy="0"/>
        </a:xfrm>
      </p:grpSpPr>
      <p:sp>
        <p:nvSpPr>
          <p:cNvPr id="67" name="Google Shape;67;p16"/>
          <p:cNvSpPr txBox="1"/>
          <p:nvPr>
            <p:ph type="title"/>
          </p:nvPr>
        </p:nvSpPr>
        <p:spPr>
          <a:xfrm>
            <a:off x="623888" y="1282304"/>
            <a:ext cx="7886700" cy="2139553"/>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4500"/>
              <a:buFont typeface="Calibri"/>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8" name="Google Shape;68;p16"/>
          <p:cNvSpPr txBox="1"/>
          <p:nvPr>
            <p:ph idx="1" type="body"/>
          </p:nvPr>
        </p:nvSpPr>
        <p:spPr>
          <a:xfrm>
            <a:off x="623888" y="3442097"/>
            <a:ext cx="7886700" cy="112514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rgbClr val="888888"/>
              </a:buClr>
              <a:buSzPts val="1800"/>
              <a:buNone/>
              <a:defRPr sz="1800">
                <a:solidFill>
                  <a:srgbClr val="888888"/>
                </a:solidFill>
              </a:defRPr>
            </a:lvl1pPr>
            <a:lvl2pPr indent="-228600" lvl="1" marL="914400" algn="l">
              <a:lnSpc>
                <a:spcPct val="90000"/>
              </a:lnSpc>
              <a:spcBef>
                <a:spcPts val="400"/>
              </a:spcBef>
              <a:spcAft>
                <a:spcPts val="0"/>
              </a:spcAft>
              <a:buClr>
                <a:srgbClr val="888888"/>
              </a:buClr>
              <a:buSzPts val="1500"/>
              <a:buNone/>
              <a:defRPr sz="1500">
                <a:solidFill>
                  <a:srgbClr val="888888"/>
                </a:solidFill>
              </a:defRPr>
            </a:lvl2pPr>
            <a:lvl3pPr indent="-228600" lvl="2" marL="1371600" algn="l">
              <a:lnSpc>
                <a:spcPct val="90000"/>
              </a:lnSpc>
              <a:spcBef>
                <a:spcPts val="400"/>
              </a:spcBef>
              <a:spcAft>
                <a:spcPts val="0"/>
              </a:spcAft>
              <a:buClr>
                <a:srgbClr val="888888"/>
              </a:buClr>
              <a:buSzPts val="1400"/>
              <a:buNone/>
              <a:defRPr sz="1400">
                <a:solidFill>
                  <a:srgbClr val="888888"/>
                </a:solidFill>
              </a:defRPr>
            </a:lvl3pPr>
            <a:lvl4pPr indent="-228600" lvl="3" marL="1828800" algn="l">
              <a:lnSpc>
                <a:spcPct val="90000"/>
              </a:lnSpc>
              <a:spcBef>
                <a:spcPts val="400"/>
              </a:spcBef>
              <a:spcAft>
                <a:spcPts val="0"/>
              </a:spcAft>
              <a:buClr>
                <a:srgbClr val="888888"/>
              </a:buClr>
              <a:buSzPts val="1200"/>
              <a:buNone/>
              <a:defRPr sz="1200">
                <a:solidFill>
                  <a:srgbClr val="888888"/>
                </a:solidFill>
              </a:defRPr>
            </a:lvl4pPr>
            <a:lvl5pPr indent="-228600" lvl="4" marL="2286000" algn="l">
              <a:lnSpc>
                <a:spcPct val="90000"/>
              </a:lnSpc>
              <a:spcBef>
                <a:spcPts val="400"/>
              </a:spcBef>
              <a:spcAft>
                <a:spcPts val="0"/>
              </a:spcAft>
              <a:buClr>
                <a:srgbClr val="888888"/>
              </a:buClr>
              <a:buSzPts val="1200"/>
              <a:buNone/>
              <a:defRPr sz="1200">
                <a:solidFill>
                  <a:srgbClr val="888888"/>
                </a:solidFill>
              </a:defRPr>
            </a:lvl5pPr>
            <a:lvl6pPr indent="-228600" lvl="5" marL="2743200" algn="l">
              <a:lnSpc>
                <a:spcPct val="90000"/>
              </a:lnSpc>
              <a:spcBef>
                <a:spcPts val="400"/>
              </a:spcBef>
              <a:spcAft>
                <a:spcPts val="0"/>
              </a:spcAft>
              <a:buClr>
                <a:srgbClr val="888888"/>
              </a:buClr>
              <a:buSzPts val="1200"/>
              <a:buNone/>
              <a:defRPr sz="1200">
                <a:solidFill>
                  <a:srgbClr val="888888"/>
                </a:solidFill>
              </a:defRPr>
            </a:lvl6pPr>
            <a:lvl7pPr indent="-228600" lvl="6" marL="3200400" algn="l">
              <a:lnSpc>
                <a:spcPct val="90000"/>
              </a:lnSpc>
              <a:spcBef>
                <a:spcPts val="400"/>
              </a:spcBef>
              <a:spcAft>
                <a:spcPts val="0"/>
              </a:spcAft>
              <a:buClr>
                <a:srgbClr val="888888"/>
              </a:buClr>
              <a:buSzPts val="1200"/>
              <a:buNone/>
              <a:defRPr sz="1200">
                <a:solidFill>
                  <a:srgbClr val="888888"/>
                </a:solidFill>
              </a:defRPr>
            </a:lvl7pPr>
            <a:lvl8pPr indent="-228600" lvl="7" marL="3657600" algn="l">
              <a:lnSpc>
                <a:spcPct val="90000"/>
              </a:lnSpc>
              <a:spcBef>
                <a:spcPts val="400"/>
              </a:spcBef>
              <a:spcAft>
                <a:spcPts val="0"/>
              </a:spcAft>
              <a:buClr>
                <a:srgbClr val="888888"/>
              </a:buClr>
              <a:buSzPts val="1200"/>
              <a:buNone/>
              <a:defRPr sz="1200">
                <a:solidFill>
                  <a:srgbClr val="888888"/>
                </a:solidFill>
              </a:defRPr>
            </a:lvl8pPr>
            <a:lvl9pPr indent="-228600" lvl="8" marL="4114800" algn="l">
              <a:lnSpc>
                <a:spcPct val="90000"/>
              </a:lnSpc>
              <a:spcBef>
                <a:spcPts val="400"/>
              </a:spcBef>
              <a:spcAft>
                <a:spcPts val="0"/>
              </a:spcAft>
              <a:buClr>
                <a:srgbClr val="888888"/>
              </a:buClr>
              <a:buSzPts val="1200"/>
              <a:buNone/>
              <a:defRPr sz="1200">
                <a:solidFill>
                  <a:srgbClr val="888888"/>
                </a:solidFill>
              </a:defRPr>
            </a:lvl9pPr>
          </a:lstStyle>
          <a:p/>
        </p:txBody>
      </p:sp>
      <p:sp>
        <p:nvSpPr>
          <p:cNvPr id="69" name="Google Shape;69;p16"/>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0" name="Google Shape;70;p16"/>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1" name="Google Shape;71;p16"/>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72" name="Shape 72"/>
        <p:cNvGrpSpPr/>
        <p:nvPr/>
      </p:nvGrpSpPr>
      <p:grpSpPr>
        <a:xfrm>
          <a:off x="0" y="0"/>
          <a:ext cx="0" cy="0"/>
          <a:chOff x="0" y="0"/>
          <a:chExt cx="0" cy="0"/>
        </a:xfrm>
      </p:grpSpPr>
      <p:sp>
        <p:nvSpPr>
          <p:cNvPr id="73" name="Google Shape;73;p17"/>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4" name="Google Shape;74;p17"/>
          <p:cNvSpPr txBox="1"/>
          <p:nvPr>
            <p:ph idx="1" type="body"/>
          </p:nvPr>
        </p:nvSpPr>
        <p:spPr>
          <a:xfrm>
            <a:off x="628650" y="1369219"/>
            <a:ext cx="38862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5" name="Google Shape;75;p17"/>
          <p:cNvSpPr txBox="1"/>
          <p:nvPr>
            <p:ph idx="2" type="body"/>
          </p:nvPr>
        </p:nvSpPr>
        <p:spPr>
          <a:xfrm>
            <a:off x="4629150" y="1369219"/>
            <a:ext cx="38862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6" name="Google Shape;76;p17"/>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7" name="Google Shape;77;p17"/>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8" name="Google Shape;78;p17"/>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79" name="Shape 79"/>
        <p:cNvGrpSpPr/>
        <p:nvPr/>
      </p:nvGrpSpPr>
      <p:grpSpPr>
        <a:xfrm>
          <a:off x="0" y="0"/>
          <a:ext cx="0" cy="0"/>
          <a:chOff x="0" y="0"/>
          <a:chExt cx="0" cy="0"/>
        </a:xfrm>
      </p:grpSpPr>
      <p:sp>
        <p:nvSpPr>
          <p:cNvPr id="80" name="Google Shape;80;p18"/>
          <p:cNvSpPr txBox="1"/>
          <p:nvPr>
            <p:ph type="title"/>
          </p:nvPr>
        </p:nvSpPr>
        <p:spPr>
          <a:xfrm>
            <a:off x="629841"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1" name="Google Shape;81;p18"/>
          <p:cNvSpPr txBox="1"/>
          <p:nvPr>
            <p:ph idx="1" type="body"/>
          </p:nvPr>
        </p:nvSpPr>
        <p:spPr>
          <a:xfrm>
            <a:off x="629841" y="1260872"/>
            <a:ext cx="3868340" cy="617934"/>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82" name="Google Shape;82;p18"/>
          <p:cNvSpPr txBox="1"/>
          <p:nvPr>
            <p:ph idx="2" type="body"/>
          </p:nvPr>
        </p:nvSpPr>
        <p:spPr>
          <a:xfrm>
            <a:off x="629841" y="1878806"/>
            <a:ext cx="3868340" cy="2763441"/>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83" name="Google Shape;83;p18"/>
          <p:cNvSpPr txBox="1"/>
          <p:nvPr>
            <p:ph idx="3" type="body"/>
          </p:nvPr>
        </p:nvSpPr>
        <p:spPr>
          <a:xfrm>
            <a:off x="4629150" y="1260872"/>
            <a:ext cx="3887391" cy="617934"/>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84" name="Google Shape;84;p18"/>
          <p:cNvSpPr txBox="1"/>
          <p:nvPr>
            <p:ph idx="4" type="body"/>
          </p:nvPr>
        </p:nvSpPr>
        <p:spPr>
          <a:xfrm>
            <a:off x="4629150" y="1878806"/>
            <a:ext cx="3887391" cy="2763441"/>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85" name="Google Shape;85;p18"/>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6" name="Google Shape;86;p18"/>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7" name="Google Shape;87;p18"/>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8" name="Shape 88"/>
        <p:cNvGrpSpPr/>
        <p:nvPr/>
      </p:nvGrpSpPr>
      <p:grpSpPr>
        <a:xfrm>
          <a:off x="0" y="0"/>
          <a:ext cx="0" cy="0"/>
          <a:chOff x="0" y="0"/>
          <a:chExt cx="0" cy="0"/>
        </a:xfrm>
      </p:grpSpPr>
      <p:sp>
        <p:nvSpPr>
          <p:cNvPr id="89" name="Google Shape;89;p19"/>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90" name="Google Shape;90;p19"/>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91" name="Google Shape;91;p19"/>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92" name="Google Shape;92;p19"/>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93" name="Shape 93"/>
        <p:cNvGrpSpPr/>
        <p:nvPr/>
      </p:nvGrpSpPr>
      <p:grpSpPr>
        <a:xfrm>
          <a:off x="0" y="0"/>
          <a:ext cx="0" cy="0"/>
          <a:chOff x="0" y="0"/>
          <a:chExt cx="0" cy="0"/>
        </a:xfrm>
      </p:grpSpPr>
      <p:sp>
        <p:nvSpPr>
          <p:cNvPr id="94" name="Google Shape;94;p20"/>
          <p:cNvSpPr txBox="1"/>
          <p:nvPr>
            <p:ph type="title"/>
          </p:nvPr>
        </p:nvSpPr>
        <p:spPr>
          <a:xfrm>
            <a:off x="629841" y="342900"/>
            <a:ext cx="2949178" cy="120015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95" name="Google Shape;95;p20"/>
          <p:cNvSpPr txBox="1"/>
          <p:nvPr>
            <p:ph idx="1" type="body"/>
          </p:nvPr>
        </p:nvSpPr>
        <p:spPr>
          <a:xfrm>
            <a:off x="3887391" y="740569"/>
            <a:ext cx="4629150" cy="3655219"/>
          </a:xfrm>
          <a:prstGeom prst="rect">
            <a:avLst/>
          </a:prstGeom>
          <a:noFill/>
          <a:ln>
            <a:noFill/>
          </a:ln>
        </p:spPr>
        <p:txBody>
          <a:bodyPr anchorCtr="0" anchor="t" bIns="34275" lIns="68575" spcFirstLastPara="1" rIns="68575" wrap="square" tIns="34275">
            <a:normAutofit/>
          </a:bodyPr>
          <a:lstStyle>
            <a:lvl1pPr indent="-381000" lvl="0" marL="457200" algn="l">
              <a:lnSpc>
                <a:spcPct val="90000"/>
              </a:lnSpc>
              <a:spcBef>
                <a:spcPts val="800"/>
              </a:spcBef>
              <a:spcAft>
                <a:spcPts val="0"/>
              </a:spcAft>
              <a:buClr>
                <a:schemeClr val="dk1"/>
              </a:buClr>
              <a:buSzPts val="2400"/>
              <a:buChar char="•"/>
              <a:defRPr sz="2400"/>
            </a:lvl1pPr>
            <a:lvl2pPr indent="-361950" lvl="1" marL="914400" algn="l">
              <a:lnSpc>
                <a:spcPct val="90000"/>
              </a:lnSpc>
              <a:spcBef>
                <a:spcPts val="400"/>
              </a:spcBef>
              <a:spcAft>
                <a:spcPts val="0"/>
              </a:spcAft>
              <a:buClr>
                <a:schemeClr val="dk1"/>
              </a:buClr>
              <a:buSzPts val="2100"/>
              <a:buChar char="•"/>
              <a:defRPr sz="2100"/>
            </a:lvl2pPr>
            <a:lvl3pPr indent="-342900" lvl="2" marL="1371600" algn="l">
              <a:lnSpc>
                <a:spcPct val="90000"/>
              </a:lnSpc>
              <a:spcBef>
                <a:spcPts val="400"/>
              </a:spcBef>
              <a:spcAft>
                <a:spcPts val="0"/>
              </a:spcAft>
              <a:buClr>
                <a:schemeClr val="dk1"/>
              </a:buClr>
              <a:buSzPts val="1800"/>
              <a:buChar char="•"/>
              <a:defRPr sz="1800"/>
            </a:lvl3pPr>
            <a:lvl4pPr indent="-323850" lvl="3" marL="1828800" algn="l">
              <a:lnSpc>
                <a:spcPct val="90000"/>
              </a:lnSpc>
              <a:spcBef>
                <a:spcPts val="400"/>
              </a:spcBef>
              <a:spcAft>
                <a:spcPts val="0"/>
              </a:spcAft>
              <a:buClr>
                <a:schemeClr val="dk1"/>
              </a:buClr>
              <a:buSzPts val="1500"/>
              <a:buChar char="•"/>
              <a:defRPr sz="1500"/>
            </a:lvl4pPr>
            <a:lvl5pPr indent="-323850" lvl="4" marL="2286000" algn="l">
              <a:lnSpc>
                <a:spcPct val="90000"/>
              </a:lnSpc>
              <a:spcBef>
                <a:spcPts val="400"/>
              </a:spcBef>
              <a:spcAft>
                <a:spcPts val="0"/>
              </a:spcAft>
              <a:buClr>
                <a:schemeClr val="dk1"/>
              </a:buClr>
              <a:buSzPts val="1500"/>
              <a:buChar char="•"/>
              <a:defRPr sz="1500"/>
            </a:lvl5pPr>
            <a:lvl6pPr indent="-323850" lvl="5" marL="2743200" algn="l">
              <a:lnSpc>
                <a:spcPct val="90000"/>
              </a:lnSpc>
              <a:spcBef>
                <a:spcPts val="400"/>
              </a:spcBef>
              <a:spcAft>
                <a:spcPts val="0"/>
              </a:spcAft>
              <a:buClr>
                <a:schemeClr val="dk1"/>
              </a:buClr>
              <a:buSzPts val="1500"/>
              <a:buChar char="•"/>
              <a:defRPr sz="1500"/>
            </a:lvl6pPr>
            <a:lvl7pPr indent="-323850" lvl="6" marL="3200400" algn="l">
              <a:lnSpc>
                <a:spcPct val="90000"/>
              </a:lnSpc>
              <a:spcBef>
                <a:spcPts val="400"/>
              </a:spcBef>
              <a:spcAft>
                <a:spcPts val="0"/>
              </a:spcAft>
              <a:buClr>
                <a:schemeClr val="dk1"/>
              </a:buClr>
              <a:buSzPts val="1500"/>
              <a:buChar char="•"/>
              <a:defRPr sz="1500"/>
            </a:lvl7pPr>
            <a:lvl8pPr indent="-323850" lvl="7" marL="3657600" algn="l">
              <a:lnSpc>
                <a:spcPct val="90000"/>
              </a:lnSpc>
              <a:spcBef>
                <a:spcPts val="400"/>
              </a:spcBef>
              <a:spcAft>
                <a:spcPts val="0"/>
              </a:spcAft>
              <a:buClr>
                <a:schemeClr val="dk1"/>
              </a:buClr>
              <a:buSzPts val="1500"/>
              <a:buChar char="•"/>
              <a:defRPr sz="1500"/>
            </a:lvl8pPr>
            <a:lvl9pPr indent="-323850" lvl="8" marL="4114800" algn="l">
              <a:lnSpc>
                <a:spcPct val="90000"/>
              </a:lnSpc>
              <a:spcBef>
                <a:spcPts val="400"/>
              </a:spcBef>
              <a:spcAft>
                <a:spcPts val="0"/>
              </a:spcAft>
              <a:buClr>
                <a:schemeClr val="dk1"/>
              </a:buClr>
              <a:buSzPts val="1500"/>
              <a:buChar char="•"/>
              <a:defRPr sz="1500"/>
            </a:lvl9pPr>
          </a:lstStyle>
          <a:p/>
        </p:txBody>
      </p:sp>
      <p:sp>
        <p:nvSpPr>
          <p:cNvPr id="96" name="Google Shape;96;p20"/>
          <p:cNvSpPr txBox="1"/>
          <p:nvPr>
            <p:ph idx="2" type="body"/>
          </p:nvPr>
        </p:nvSpPr>
        <p:spPr>
          <a:xfrm>
            <a:off x="629841" y="1543050"/>
            <a:ext cx="2949178" cy="2858691"/>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97" name="Google Shape;97;p20"/>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98" name="Google Shape;98;p20"/>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99" name="Google Shape;99;p20"/>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00" name="Shape 100"/>
        <p:cNvGrpSpPr/>
        <p:nvPr/>
      </p:nvGrpSpPr>
      <p:grpSpPr>
        <a:xfrm>
          <a:off x="0" y="0"/>
          <a:ext cx="0" cy="0"/>
          <a:chOff x="0" y="0"/>
          <a:chExt cx="0" cy="0"/>
        </a:xfrm>
      </p:grpSpPr>
      <p:sp>
        <p:nvSpPr>
          <p:cNvPr id="101" name="Google Shape;101;p21"/>
          <p:cNvSpPr txBox="1"/>
          <p:nvPr>
            <p:ph type="title"/>
          </p:nvPr>
        </p:nvSpPr>
        <p:spPr>
          <a:xfrm>
            <a:off x="629841" y="342900"/>
            <a:ext cx="2949178" cy="120015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2" name="Google Shape;102;p21"/>
          <p:cNvSpPr/>
          <p:nvPr>
            <p:ph idx="2" type="pic"/>
          </p:nvPr>
        </p:nvSpPr>
        <p:spPr>
          <a:xfrm>
            <a:off x="3887391" y="740569"/>
            <a:ext cx="4629150" cy="3655219"/>
          </a:xfrm>
          <a:prstGeom prst="rect">
            <a:avLst/>
          </a:prstGeom>
          <a:noFill/>
          <a:ln>
            <a:noFill/>
          </a:ln>
        </p:spPr>
      </p:sp>
      <p:sp>
        <p:nvSpPr>
          <p:cNvPr id="103" name="Google Shape;103;p21"/>
          <p:cNvSpPr txBox="1"/>
          <p:nvPr>
            <p:ph idx="1" type="body"/>
          </p:nvPr>
        </p:nvSpPr>
        <p:spPr>
          <a:xfrm>
            <a:off x="629841" y="1543050"/>
            <a:ext cx="2949178" cy="2858691"/>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104" name="Google Shape;104;p21"/>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5" name="Google Shape;105;p21"/>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6" name="Google Shape;106;p21"/>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07" name="Shape 107"/>
        <p:cNvGrpSpPr/>
        <p:nvPr/>
      </p:nvGrpSpPr>
      <p:grpSpPr>
        <a:xfrm>
          <a:off x="0" y="0"/>
          <a:ext cx="0" cy="0"/>
          <a:chOff x="0" y="0"/>
          <a:chExt cx="0" cy="0"/>
        </a:xfrm>
      </p:grpSpPr>
      <p:sp>
        <p:nvSpPr>
          <p:cNvPr id="108" name="Google Shape;108;p22"/>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9" name="Google Shape;109;p22"/>
          <p:cNvSpPr txBox="1"/>
          <p:nvPr>
            <p:ph idx="1" type="body"/>
          </p:nvPr>
        </p:nvSpPr>
        <p:spPr>
          <a:xfrm rot="5400000">
            <a:off x="2940248" y="-942379"/>
            <a:ext cx="3263504" cy="78867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10" name="Google Shape;110;p22"/>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11" name="Google Shape;111;p22"/>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12" name="Google Shape;112;p22"/>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13" name="Shape 113"/>
        <p:cNvGrpSpPr/>
        <p:nvPr/>
      </p:nvGrpSpPr>
      <p:grpSpPr>
        <a:xfrm>
          <a:off x="0" y="0"/>
          <a:ext cx="0" cy="0"/>
          <a:chOff x="0" y="0"/>
          <a:chExt cx="0" cy="0"/>
        </a:xfrm>
      </p:grpSpPr>
      <p:sp>
        <p:nvSpPr>
          <p:cNvPr id="114" name="Google Shape;114;p23"/>
          <p:cNvSpPr txBox="1"/>
          <p:nvPr>
            <p:ph type="title"/>
          </p:nvPr>
        </p:nvSpPr>
        <p:spPr>
          <a:xfrm rot="5400000">
            <a:off x="5350073" y="1467445"/>
            <a:ext cx="4358879" cy="1971675"/>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15" name="Google Shape;115;p23"/>
          <p:cNvSpPr txBox="1"/>
          <p:nvPr>
            <p:ph idx="1" type="body"/>
          </p:nvPr>
        </p:nvSpPr>
        <p:spPr>
          <a:xfrm rot="5400000">
            <a:off x="1349573" y="-447080"/>
            <a:ext cx="4358879" cy="5800725"/>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16" name="Google Shape;116;p23"/>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17" name="Google Shape;117;p23"/>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18" name="Google Shape;118;p23"/>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theme" Target="../theme/theme1.xml"/><Relationship Id="rId10" Type="http://schemas.openxmlformats.org/officeDocument/2006/relationships/slideLayout" Target="../slideLayouts/slideLayout21.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52" name="Google Shape;52;p13"/>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53" name="Google Shape;53;p13"/>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54" name="Google Shape;54;p13"/>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55" name="Google Shape;55;p13"/>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5.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2.png"/><Relationship Id="rId4" Type="http://schemas.openxmlformats.org/officeDocument/2006/relationships/image" Target="../media/image14.png"/><Relationship Id="rId5"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2.png"/><Relationship Id="rId4" Type="http://schemas.openxmlformats.org/officeDocument/2006/relationships/image" Target="../media/image17.jpg"/><Relationship Id="rId5" Type="http://schemas.openxmlformats.org/officeDocument/2006/relationships/image" Target="../media/image18.jpg"/><Relationship Id="rId6" Type="http://schemas.openxmlformats.org/officeDocument/2006/relationships/image" Target="../media/image20.png"/><Relationship Id="rId7" Type="http://schemas.openxmlformats.org/officeDocument/2006/relationships/image" Target="../media/image26.jpg"/><Relationship Id="rId8" Type="http://schemas.openxmlformats.org/officeDocument/2006/relationships/image" Target="../media/image39.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19.jp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2.png"/><Relationship Id="rId4" Type="http://schemas.openxmlformats.org/officeDocument/2006/relationships/image" Target="../media/image32.png"/><Relationship Id="rId5" Type="http://schemas.openxmlformats.org/officeDocument/2006/relationships/image" Target="../media/image22.png"/><Relationship Id="rId6" Type="http://schemas.openxmlformats.org/officeDocument/2006/relationships/image" Target="../media/image2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19.jp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2.png"/><Relationship Id="rId4" Type="http://schemas.openxmlformats.org/officeDocument/2006/relationships/image" Target="../media/image25.png"/><Relationship Id="rId10" Type="http://schemas.openxmlformats.org/officeDocument/2006/relationships/image" Target="../media/image49.png"/><Relationship Id="rId9" Type="http://schemas.openxmlformats.org/officeDocument/2006/relationships/image" Target="../media/image34.png"/><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image" Target="../media/image36.png"/><Relationship Id="rId8" Type="http://schemas.openxmlformats.org/officeDocument/2006/relationships/hyperlink" Target="https://www.digikey.com/en/products/detail/microchip-technology/AVR128DA32T-E-RXB/12177891"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2.png"/><Relationship Id="rId4" Type="http://schemas.openxmlformats.org/officeDocument/2006/relationships/image" Target="../media/image30.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2.pn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2.png"/><Relationship Id="rId4" Type="http://schemas.openxmlformats.org/officeDocument/2006/relationships/image" Target="../media/image38.png"/><Relationship Id="rId5" Type="http://schemas.openxmlformats.org/officeDocument/2006/relationships/image" Target="../media/image5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8.jpg"/><Relationship Id="rId4" Type="http://schemas.openxmlformats.org/officeDocument/2006/relationships/image" Target="../media/image2.png"/><Relationship Id="rId5"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2.png"/><Relationship Id="rId4" Type="http://schemas.openxmlformats.org/officeDocument/2006/relationships/hyperlink" Target="https://www.digikey.com/en/products/detail/microchip-technology/AVR128DA32T-E-RXB/12177891" TargetMode="External"/><Relationship Id="rId5" Type="http://schemas.openxmlformats.org/officeDocument/2006/relationships/hyperlink" Target="https://www.digikey.com/en/products/detail/microchip-technology/AVR128DA32T-E-RXB/12177891" TargetMode="External"/><Relationship Id="rId6" Type="http://schemas.openxmlformats.org/officeDocument/2006/relationships/image" Target="../media/image50.png"/><Relationship Id="rId7" Type="http://schemas.openxmlformats.org/officeDocument/2006/relationships/image" Target="../media/image45.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33.jp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2.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 Id="rId3" Type="http://schemas.openxmlformats.org/officeDocument/2006/relationships/image" Target="../media/image2.png"/><Relationship Id="rId4" Type="http://schemas.openxmlformats.org/officeDocument/2006/relationships/image" Target="../media/image14.png"/><Relationship Id="rId5" Type="http://schemas.openxmlformats.org/officeDocument/2006/relationships/image" Target="../media/image39.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 Id="rId3" Type="http://schemas.openxmlformats.org/officeDocument/2006/relationships/image" Target="../media/image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 Id="rId3" Type="http://schemas.openxmlformats.org/officeDocument/2006/relationships/image" Target="../media/image2.png"/><Relationship Id="rId4" Type="http://schemas.openxmlformats.org/officeDocument/2006/relationships/image" Target="../media/image40.png"/><Relationship Id="rId5" Type="http://schemas.openxmlformats.org/officeDocument/2006/relationships/image" Target="../media/image35.png"/><Relationship Id="rId6" Type="http://schemas.openxmlformats.org/officeDocument/2006/relationships/image" Target="../media/image4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 Id="rId3" Type="http://schemas.openxmlformats.org/officeDocument/2006/relationships/image" Target="../media/image2.png"/><Relationship Id="rId4" Type="http://schemas.openxmlformats.org/officeDocument/2006/relationships/image" Target="../media/image48.png"/><Relationship Id="rId5" Type="http://schemas.openxmlformats.org/officeDocument/2006/relationships/image" Target="../media/image4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xml"/><Relationship Id="rId3" Type="http://schemas.openxmlformats.org/officeDocument/2006/relationships/image" Target="../media/image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8.xml"/><Relationship Id="rId3" Type="http://schemas.openxmlformats.org/officeDocument/2006/relationships/image" Target="../media/image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9.xml"/><Relationship Id="rId3"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9.jp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xml"/><Relationship Id="rId3" Type="http://schemas.openxmlformats.org/officeDocument/2006/relationships/image" Target="../media/image43.jp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1.xml"/><Relationship Id="rId3" Type="http://schemas.openxmlformats.org/officeDocument/2006/relationships/image" Target="../media/image5.pn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2.xml"/><Relationship Id="rId3" Type="http://schemas.openxmlformats.org/officeDocument/2006/relationships/image" Target="../media/image5.png"/><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6.jpg"/><Relationship Id="rId4" Type="http://schemas.openxmlformats.org/officeDocument/2006/relationships/image" Target="../media/image2.png"/><Relationship Id="rId5"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7.jpg"/><Relationship Id="rId4" Type="http://schemas.openxmlformats.org/officeDocument/2006/relationships/image" Target="../media/image2.png"/><Relationship Id="rId5" Type="http://schemas.openxmlformats.org/officeDocument/2006/relationships/image" Target="../media/image4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4.jpg"/><Relationship Id="rId4" Type="http://schemas.openxmlformats.org/officeDocument/2006/relationships/image" Target="../media/image2.png"/><Relationship Id="rId5"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9.jp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2.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2.png"/><Relationship Id="rId4" Type="http://schemas.openxmlformats.org/officeDocument/2006/relationships/image" Target="../media/image24.png"/><Relationship Id="rId5" Type="http://schemas.openxmlformats.org/officeDocument/2006/relationships/image" Target="../media/image11.png"/><Relationship Id="rId6"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p24"/>
          <p:cNvSpPr/>
          <p:nvPr/>
        </p:nvSpPr>
        <p:spPr>
          <a:xfrm flipH="1" rot="10800000">
            <a:off x="-1" y="6122"/>
            <a:ext cx="9144000" cy="5143500"/>
          </a:xfrm>
          <a:prstGeom prst="rect">
            <a:avLst/>
          </a:prstGeom>
          <a:gradFill>
            <a:gsLst>
              <a:gs pos="0">
                <a:srgbClr val="1B4284"/>
              </a:gs>
              <a:gs pos="100000">
                <a:srgbClr val="13294B"/>
              </a:gs>
            </a:gsLst>
            <a:lin ang="1890000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pic>
        <p:nvPicPr>
          <p:cNvPr descr="A close up of a newspaper&#10;&#10;Description automatically generated" id="124" name="Google Shape;124;p24"/>
          <p:cNvPicPr preferRelativeResize="0"/>
          <p:nvPr/>
        </p:nvPicPr>
        <p:blipFill rotWithShape="1">
          <a:blip r:embed="rId3">
            <a:alphaModFix amt="30000"/>
          </a:blip>
          <a:srcRect b="0" l="0" r="0" t="0"/>
          <a:stretch/>
        </p:blipFill>
        <p:spPr>
          <a:xfrm>
            <a:off x="0" y="6123"/>
            <a:ext cx="9144000" cy="5143500"/>
          </a:xfrm>
          <a:prstGeom prst="rect">
            <a:avLst/>
          </a:prstGeom>
          <a:noFill/>
          <a:ln>
            <a:noFill/>
          </a:ln>
        </p:spPr>
      </p:pic>
      <p:sp>
        <p:nvSpPr>
          <p:cNvPr id="125" name="Google Shape;125;p24"/>
          <p:cNvSpPr txBox="1"/>
          <p:nvPr/>
        </p:nvSpPr>
        <p:spPr>
          <a:xfrm>
            <a:off x="850526" y="1915473"/>
            <a:ext cx="7443000" cy="17880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500"/>
              </a:spcBef>
              <a:spcAft>
                <a:spcPts val="0"/>
              </a:spcAft>
              <a:buClr>
                <a:srgbClr val="000000"/>
              </a:buClr>
              <a:buSzPts val="3400"/>
              <a:buFont typeface="Arial"/>
              <a:buNone/>
            </a:pPr>
            <a:r>
              <a:rPr b="1" lang="en" sz="3400">
                <a:solidFill>
                  <a:schemeClr val="lt1"/>
                </a:solidFill>
              </a:rPr>
              <a:t>Bat Migration Monitor</a:t>
            </a:r>
            <a:endParaRPr b="0" i="0" sz="3400" u="none" cap="none" strike="noStrike">
              <a:solidFill>
                <a:srgbClr val="000000"/>
              </a:solidFill>
              <a:latin typeface="Arial"/>
              <a:ea typeface="Arial"/>
              <a:cs typeface="Arial"/>
              <a:sym typeface="Arial"/>
            </a:endParaRPr>
          </a:p>
          <a:p>
            <a:pPr indent="0" lvl="0" marL="0" marR="0" rtl="0" algn="ctr">
              <a:lnSpc>
                <a:spcPct val="100000"/>
              </a:lnSpc>
              <a:spcBef>
                <a:spcPts val="500"/>
              </a:spcBef>
              <a:spcAft>
                <a:spcPts val="0"/>
              </a:spcAft>
              <a:buNone/>
            </a:pPr>
            <a:r>
              <a:rPr b="0" i="0" lang="en" sz="1900" u="none" cap="none" strike="noStrike">
                <a:solidFill>
                  <a:schemeClr val="lt1"/>
                </a:solidFill>
                <a:latin typeface="Arial"/>
                <a:ea typeface="Arial"/>
                <a:cs typeface="Arial"/>
                <a:sym typeface="Arial"/>
              </a:rPr>
              <a:t>Electrical &amp; Computer Engineering</a:t>
            </a:r>
            <a:endParaRPr sz="1100"/>
          </a:p>
          <a:p>
            <a:pPr indent="0" lvl="0" marL="0" marR="0" rtl="0" algn="ctr">
              <a:lnSpc>
                <a:spcPct val="100000"/>
              </a:lnSpc>
              <a:spcBef>
                <a:spcPts val="500"/>
              </a:spcBef>
              <a:spcAft>
                <a:spcPts val="0"/>
              </a:spcAft>
              <a:buNone/>
            </a:pPr>
            <a:r>
              <a:t/>
            </a:r>
            <a:endParaRPr b="0" i="0" sz="1400" u="none" cap="none" strike="noStrike">
              <a:solidFill>
                <a:schemeClr val="lt1"/>
              </a:solidFill>
              <a:latin typeface="Arial"/>
              <a:ea typeface="Arial"/>
              <a:cs typeface="Arial"/>
              <a:sym typeface="Arial"/>
            </a:endParaRPr>
          </a:p>
          <a:p>
            <a:pPr indent="0" lvl="0" marL="0" marR="0" rtl="0" algn="ctr">
              <a:lnSpc>
                <a:spcPct val="100000"/>
              </a:lnSpc>
              <a:spcBef>
                <a:spcPts val="500"/>
              </a:spcBef>
              <a:spcAft>
                <a:spcPts val="0"/>
              </a:spcAft>
              <a:buNone/>
            </a:pPr>
            <a:r>
              <a:rPr lang="en">
                <a:solidFill>
                  <a:schemeClr val="lt1"/>
                </a:solidFill>
              </a:rPr>
              <a:t>Team 35</a:t>
            </a:r>
            <a:endParaRPr sz="1100"/>
          </a:p>
          <a:p>
            <a:pPr indent="0" lvl="0" marL="0" marR="0" rtl="0" algn="ctr">
              <a:lnSpc>
                <a:spcPct val="100000"/>
              </a:lnSpc>
              <a:spcBef>
                <a:spcPts val="500"/>
              </a:spcBef>
              <a:spcAft>
                <a:spcPts val="0"/>
              </a:spcAft>
              <a:buNone/>
            </a:pPr>
            <a:r>
              <a:rPr lang="en">
                <a:solidFill>
                  <a:schemeClr val="lt1"/>
                </a:solidFill>
              </a:rPr>
              <a:t>Romin Patel, Hoguer Benitez, Lilian Rafferty </a:t>
            </a:r>
            <a:endParaRPr>
              <a:solidFill>
                <a:schemeClr val="lt1"/>
              </a:solidFill>
            </a:endParaRPr>
          </a:p>
        </p:txBody>
      </p:sp>
      <p:pic>
        <p:nvPicPr>
          <p:cNvPr descr="A picture containing drawing&#10;&#10;Description automatically generated" id="126" name="Google Shape;126;p24"/>
          <p:cNvPicPr preferRelativeResize="0"/>
          <p:nvPr/>
        </p:nvPicPr>
        <p:blipFill rotWithShape="1">
          <a:blip r:embed="rId4">
            <a:alphaModFix/>
          </a:blip>
          <a:srcRect b="0" l="0" r="0" t="0"/>
          <a:stretch/>
        </p:blipFill>
        <p:spPr>
          <a:xfrm>
            <a:off x="3480755" y="639724"/>
            <a:ext cx="2182487" cy="565562"/>
          </a:xfrm>
          <a:prstGeom prst="rect">
            <a:avLst/>
          </a:prstGeom>
          <a:noFill/>
          <a:ln>
            <a:noFill/>
          </a:ln>
        </p:spPr>
      </p:pic>
      <p:sp>
        <p:nvSpPr>
          <p:cNvPr id="127" name="Google Shape;127;p24"/>
          <p:cNvSpPr txBox="1"/>
          <p:nvPr/>
        </p:nvSpPr>
        <p:spPr>
          <a:xfrm>
            <a:off x="2941544" y="4060416"/>
            <a:ext cx="3261000" cy="2847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lang="en">
                <a:solidFill>
                  <a:schemeClr val="lt1"/>
                </a:solidFill>
              </a:rPr>
              <a:t>2024/04/30</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33"/>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GRAINGER ENGINEERING</a:t>
            </a:r>
            <a:endParaRPr sz="1100"/>
          </a:p>
        </p:txBody>
      </p:sp>
      <p:sp>
        <p:nvSpPr>
          <p:cNvPr id="234" name="Google Shape;234;p33"/>
          <p:cNvSpPr/>
          <p:nvPr/>
        </p:nvSpPr>
        <p:spPr>
          <a:xfrm flipH="1" rot="10800000">
            <a:off x="0" y="-5908"/>
            <a:ext cx="9144000" cy="651300"/>
          </a:xfrm>
          <a:prstGeom prst="rect">
            <a:avLst/>
          </a:prstGeom>
          <a:gradFill>
            <a:gsLst>
              <a:gs pos="0">
                <a:srgbClr val="1B4284"/>
              </a:gs>
              <a:gs pos="100000">
                <a:srgbClr val="13294B"/>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pic>
        <p:nvPicPr>
          <p:cNvPr descr="A close up of a logo&#10;&#10;Description automatically generated" id="235" name="Google Shape;235;p33"/>
          <p:cNvPicPr preferRelativeResize="0"/>
          <p:nvPr/>
        </p:nvPicPr>
        <p:blipFill rotWithShape="1">
          <a:blip r:embed="rId3">
            <a:alphaModFix/>
          </a:blip>
          <a:srcRect b="0" l="0" r="0" t="0"/>
          <a:stretch/>
        </p:blipFill>
        <p:spPr>
          <a:xfrm>
            <a:off x="8665657" y="171011"/>
            <a:ext cx="208430" cy="301065"/>
          </a:xfrm>
          <a:prstGeom prst="rect">
            <a:avLst/>
          </a:prstGeom>
          <a:noFill/>
          <a:ln>
            <a:noFill/>
          </a:ln>
        </p:spPr>
      </p:pic>
      <p:sp>
        <p:nvSpPr>
          <p:cNvPr id="236" name="Google Shape;236;p33"/>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800"/>
              <a:buFont typeface="Arial"/>
              <a:buNone/>
            </a:pPr>
            <a:r>
              <a:rPr lang="en" sz="1800">
                <a:solidFill>
                  <a:schemeClr val="lt1"/>
                </a:solidFill>
              </a:rPr>
              <a:t>PCB Design</a:t>
            </a:r>
            <a:endParaRPr b="0" i="0" sz="1800" u="none" cap="none" strike="noStrike">
              <a:solidFill>
                <a:schemeClr val="lt1"/>
              </a:solidFill>
              <a:latin typeface="Arial"/>
              <a:ea typeface="Arial"/>
              <a:cs typeface="Arial"/>
              <a:sym typeface="Arial"/>
            </a:endParaRPr>
          </a:p>
        </p:txBody>
      </p:sp>
      <p:sp>
        <p:nvSpPr>
          <p:cNvPr id="237" name="Google Shape;237;p33"/>
          <p:cNvSpPr txBox="1"/>
          <p:nvPr/>
        </p:nvSpPr>
        <p:spPr>
          <a:xfrm>
            <a:off x="282605" y="4893286"/>
            <a:ext cx="59934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ELECTRICAL &amp; COMPUTER ENGINEERING</a:t>
            </a:r>
            <a:endParaRPr sz="1100"/>
          </a:p>
        </p:txBody>
      </p:sp>
      <p:pic>
        <p:nvPicPr>
          <p:cNvPr id="238" name="Google Shape;238;p33"/>
          <p:cNvPicPr preferRelativeResize="0"/>
          <p:nvPr/>
        </p:nvPicPr>
        <p:blipFill rotWithShape="1">
          <a:blip r:embed="rId4">
            <a:alphaModFix/>
          </a:blip>
          <a:srcRect b="6173" l="0" r="6173" t="0"/>
          <a:stretch/>
        </p:blipFill>
        <p:spPr>
          <a:xfrm>
            <a:off x="191325" y="1172500"/>
            <a:ext cx="4409051" cy="2530825"/>
          </a:xfrm>
          <a:prstGeom prst="rect">
            <a:avLst/>
          </a:prstGeom>
          <a:noFill/>
          <a:ln>
            <a:noFill/>
          </a:ln>
        </p:spPr>
      </p:pic>
      <p:pic>
        <p:nvPicPr>
          <p:cNvPr id="239" name="Google Shape;239;p33"/>
          <p:cNvPicPr preferRelativeResize="0"/>
          <p:nvPr/>
        </p:nvPicPr>
        <p:blipFill>
          <a:blip r:embed="rId5">
            <a:alphaModFix/>
          </a:blip>
          <a:stretch>
            <a:fillRect/>
          </a:stretch>
        </p:blipFill>
        <p:spPr>
          <a:xfrm>
            <a:off x="4763764" y="1172499"/>
            <a:ext cx="4214185" cy="2530825"/>
          </a:xfrm>
          <a:prstGeom prst="rect">
            <a:avLst/>
          </a:prstGeom>
          <a:noFill/>
          <a:ln>
            <a:noFill/>
          </a:ln>
        </p:spPr>
      </p:pic>
      <p:sp>
        <p:nvSpPr>
          <p:cNvPr id="240" name="Google Shape;240;p33"/>
          <p:cNvSpPr txBox="1"/>
          <p:nvPr/>
        </p:nvSpPr>
        <p:spPr>
          <a:xfrm flipH="1">
            <a:off x="2597988" y="735853"/>
            <a:ext cx="4023900" cy="346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100">
                <a:solidFill>
                  <a:srgbClr val="1155CC"/>
                </a:solidFill>
              </a:rPr>
              <a:t>Power</a:t>
            </a:r>
            <a:r>
              <a:rPr b="1" lang="en" sz="2100">
                <a:solidFill>
                  <a:srgbClr val="1155CC"/>
                </a:solidFill>
              </a:rPr>
              <a:t> PCB </a:t>
            </a:r>
            <a:endParaRPr b="1" sz="2100">
              <a:solidFill>
                <a:srgbClr val="1155CC"/>
              </a:solidFill>
            </a:endParaRPr>
          </a:p>
          <a:p>
            <a:pPr indent="0" lvl="0" marL="0" rtl="0" algn="ctr">
              <a:spcBef>
                <a:spcPts val="0"/>
              </a:spcBef>
              <a:spcAft>
                <a:spcPts val="0"/>
              </a:spcAft>
              <a:buNone/>
            </a:pPr>
            <a:r>
              <a:t/>
            </a:r>
            <a:endParaRPr sz="2100">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34"/>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GRAINGER ENGINEERING</a:t>
            </a:r>
            <a:endParaRPr sz="1100"/>
          </a:p>
        </p:txBody>
      </p:sp>
      <p:sp>
        <p:nvSpPr>
          <p:cNvPr id="246" name="Google Shape;246;p34"/>
          <p:cNvSpPr/>
          <p:nvPr/>
        </p:nvSpPr>
        <p:spPr>
          <a:xfrm flipH="1" rot="10800000">
            <a:off x="0" y="-5908"/>
            <a:ext cx="9144000" cy="651300"/>
          </a:xfrm>
          <a:prstGeom prst="rect">
            <a:avLst/>
          </a:prstGeom>
          <a:gradFill>
            <a:gsLst>
              <a:gs pos="0">
                <a:srgbClr val="1B4284"/>
              </a:gs>
              <a:gs pos="100000">
                <a:srgbClr val="13294B"/>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pic>
        <p:nvPicPr>
          <p:cNvPr descr="A close up of a logo&#10;&#10;Description automatically generated" id="247" name="Google Shape;247;p34"/>
          <p:cNvPicPr preferRelativeResize="0"/>
          <p:nvPr/>
        </p:nvPicPr>
        <p:blipFill rotWithShape="1">
          <a:blip r:embed="rId3">
            <a:alphaModFix/>
          </a:blip>
          <a:srcRect b="0" l="0" r="0" t="0"/>
          <a:stretch/>
        </p:blipFill>
        <p:spPr>
          <a:xfrm>
            <a:off x="8665657" y="171011"/>
            <a:ext cx="208430" cy="301065"/>
          </a:xfrm>
          <a:prstGeom prst="rect">
            <a:avLst/>
          </a:prstGeom>
          <a:noFill/>
          <a:ln>
            <a:noFill/>
          </a:ln>
        </p:spPr>
      </p:pic>
      <p:sp>
        <p:nvSpPr>
          <p:cNvPr id="248" name="Google Shape;248;p34"/>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800"/>
              <a:buFont typeface="Arial"/>
              <a:buNone/>
            </a:pPr>
            <a:r>
              <a:rPr lang="en" sz="1800">
                <a:solidFill>
                  <a:schemeClr val="lt1"/>
                </a:solidFill>
              </a:rPr>
              <a:t>Design</a:t>
            </a:r>
            <a:endParaRPr b="0" i="0" sz="1800" u="none" cap="none" strike="noStrike">
              <a:solidFill>
                <a:schemeClr val="lt1"/>
              </a:solidFill>
              <a:latin typeface="Arial"/>
              <a:ea typeface="Arial"/>
              <a:cs typeface="Arial"/>
              <a:sym typeface="Arial"/>
            </a:endParaRPr>
          </a:p>
        </p:txBody>
      </p:sp>
      <p:sp>
        <p:nvSpPr>
          <p:cNvPr id="249" name="Google Shape;249;p34"/>
          <p:cNvSpPr txBox="1"/>
          <p:nvPr/>
        </p:nvSpPr>
        <p:spPr>
          <a:xfrm>
            <a:off x="282605" y="4893286"/>
            <a:ext cx="59934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ELECTRICAL &amp; COMPUTER ENGINEERING</a:t>
            </a:r>
            <a:endParaRPr sz="1100"/>
          </a:p>
        </p:txBody>
      </p:sp>
      <p:pic>
        <p:nvPicPr>
          <p:cNvPr id="250" name="Google Shape;250;p34"/>
          <p:cNvPicPr preferRelativeResize="0"/>
          <p:nvPr/>
        </p:nvPicPr>
        <p:blipFill>
          <a:blip r:embed="rId4">
            <a:alphaModFix/>
          </a:blip>
          <a:stretch>
            <a:fillRect/>
          </a:stretch>
        </p:blipFill>
        <p:spPr>
          <a:xfrm>
            <a:off x="724725" y="789763"/>
            <a:ext cx="3207127" cy="1655249"/>
          </a:xfrm>
          <a:prstGeom prst="rect">
            <a:avLst/>
          </a:prstGeom>
          <a:noFill/>
          <a:ln>
            <a:noFill/>
          </a:ln>
        </p:spPr>
      </p:pic>
      <p:pic>
        <p:nvPicPr>
          <p:cNvPr id="251" name="Google Shape;251;p34"/>
          <p:cNvPicPr preferRelativeResize="0"/>
          <p:nvPr/>
        </p:nvPicPr>
        <p:blipFill>
          <a:blip r:embed="rId5">
            <a:alphaModFix/>
          </a:blip>
          <a:stretch>
            <a:fillRect/>
          </a:stretch>
        </p:blipFill>
        <p:spPr>
          <a:xfrm>
            <a:off x="5296200" y="739025"/>
            <a:ext cx="2871450" cy="1705975"/>
          </a:xfrm>
          <a:prstGeom prst="rect">
            <a:avLst/>
          </a:prstGeom>
          <a:noFill/>
          <a:ln>
            <a:noFill/>
          </a:ln>
        </p:spPr>
      </p:pic>
      <p:pic>
        <p:nvPicPr>
          <p:cNvPr id="252" name="Google Shape;252;p34"/>
          <p:cNvPicPr preferRelativeResize="0"/>
          <p:nvPr/>
        </p:nvPicPr>
        <p:blipFill>
          <a:blip r:embed="rId6">
            <a:alphaModFix/>
          </a:blip>
          <a:stretch>
            <a:fillRect/>
          </a:stretch>
        </p:blipFill>
        <p:spPr>
          <a:xfrm>
            <a:off x="4051814" y="1097901"/>
            <a:ext cx="1038975" cy="1038975"/>
          </a:xfrm>
          <a:prstGeom prst="rect">
            <a:avLst/>
          </a:prstGeom>
          <a:noFill/>
          <a:ln>
            <a:noFill/>
          </a:ln>
        </p:spPr>
      </p:pic>
      <p:sp>
        <p:nvSpPr>
          <p:cNvPr id="253" name="Google Shape;253;p34"/>
          <p:cNvSpPr txBox="1"/>
          <p:nvPr/>
        </p:nvSpPr>
        <p:spPr>
          <a:xfrm>
            <a:off x="566800" y="2432550"/>
            <a:ext cx="7797300" cy="527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500">
                <a:solidFill>
                  <a:schemeClr val="dk1"/>
                </a:solidFill>
              </a:rPr>
              <a:t>2 Sided PCB Consisting of VHF Subsystem &amp; </a:t>
            </a:r>
            <a:r>
              <a:rPr lang="en" sz="1500">
                <a:solidFill>
                  <a:schemeClr val="dk1"/>
                </a:solidFill>
              </a:rPr>
              <a:t>Control and GNSS Subsystem </a:t>
            </a:r>
            <a:endParaRPr sz="1500">
              <a:solidFill>
                <a:schemeClr val="dk1"/>
              </a:solidFill>
            </a:endParaRPr>
          </a:p>
        </p:txBody>
      </p:sp>
      <p:pic>
        <p:nvPicPr>
          <p:cNvPr id="254" name="Google Shape;254;p34" title="VHF.jpg"/>
          <p:cNvPicPr preferRelativeResize="0"/>
          <p:nvPr/>
        </p:nvPicPr>
        <p:blipFill>
          <a:blip r:embed="rId7">
            <a:alphaModFix/>
          </a:blip>
          <a:stretch>
            <a:fillRect/>
          </a:stretch>
        </p:blipFill>
        <p:spPr>
          <a:xfrm>
            <a:off x="724725" y="2933000"/>
            <a:ext cx="3207127" cy="2092146"/>
          </a:xfrm>
          <a:prstGeom prst="rect">
            <a:avLst/>
          </a:prstGeom>
          <a:noFill/>
          <a:ln>
            <a:noFill/>
          </a:ln>
        </p:spPr>
      </p:pic>
      <p:pic>
        <p:nvPicPr>
          <p:cNvPr id="255" name="Google Shape;255;p34" title="Power_PCB"/>
          <p:cNvPicPr preferRelativeResize="0"/>
          <p:nvPr/>
        </p:nvPicPr>
        <p:blipFill>
          <a:blip r:embed="rId8">
            <a:alphaModFix/>
          </a:blip>
          <a:stretch>
            <a:fillRect/>
          </a:stretch>
        </p:blipFill>
        <p:spPr>
          <a:xfrm>
            <a:off x="5241325" y="2933000"/>
            <a:ext cx="3597599" cy="209214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pic>
        <p:nvPicPr>
          <p:cNvPr descr="A picture containing outdoor&#10;&#10;Description automatically generated" id="260" name="Google Shape;260;p35"/>
          <p:cNvPicPr preferRelativeResize="0"/>
          <p:nvPr/>
        </p:nvPicPr>
        <p:blipFill rotWithShape="1">
          <a:blip r:embed="rId3">
            <a:alphaModFix/>
          </a:blip>
          <a:srcRect b="0" l="0" r="0" t="0"/>
          <a:stretch/>
        </p:blipFill>
        <p:spPr>
          <a:xfrm>
            <a:off x="0" y="0"/>
            <a:ext cx="9144000" cy="5143500"/>
          </a:xfrm>
          <a:prstGeom prst="rect">
            <a:avLst/>
          </a:prstGeom>
          <a:noFill/>
          <a:ln>
            <a:noFill/>
          </a:ln>
        </p:spPr>
      </p:pic>
      <p:sp>
        <p:nvSpPr>
          <p:cNvPr id="261" name="Google Shape;261;p35"/>
          <p:cNvSpPr txBox="1"/>
          <p:nvPr/>
        </p:nvSpPr>
        <p:spPr>
          <a:xfrm>
            <a:off x="1655254" y="1584805"/>
            <a:ext cx="5833500" cy="8235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4500"/>
              <a:buFont typeface="Arial"/>
              <a:buNone/>
            </a:pPr>
            <a:r>
              <a:rPr b="1" lang="en" sz="4900">
                <a:solidFill>
                  <a:schemeClr val="lt1"/>
                </a:solidFill>
              </a:rPr>
              <a:t>VHF Subsystem </a:t>
            </a:r>
            <a:endParaRPr b="0" i="0" sz="1500" u="none" cap="none" strike="noStrike">
              <a:solidFill>
                <a:srgbClr val="000000"/>
              </a:solidFill>
              <a:latin typeface="Arial"/>
              <a:ea typeface="Arial"/>
              <a:cs typeface="Arial"/>
              <a:sym typeface="Arial"/>
            </a:endParaRPr>
          </a:p>
        </p:txBody>
      </p:sp>
      <p:pic>
        <p:nvPicPr>
          <p:cNvPr descr="A close up of a logo&#10;&#10;Description automatically generated" id="262" name="Google Shape;262;p35"/>
          <p:cNvPicPr preferRelativeResize="0"/>
          <p:nvPr/>
        </p:nvPicPr>
        <p:blipFill rotWithShape="1">
          <a:blip r:embed="rId4">
            <a:alphaModFix/>
          </a:blip>
          <a:srcRect b="0" l="0" r="0" t="0"/>
          <a:stretch/>
        </p:blipFill>
        <p:spPr>
          <a:xfrm>
            <a:off x="8665658" y="176782"/>
            <a:ext cx="208429" cy="301065"/>
          </a:xfrm>
          <a:prstGeom prst="rect">
            <a:avLst/>
          </a:prstGeom>
          <a:noFill/>
          <a:ln>
            <a:noFill/>
          </a:ln>
        </p:spPr>
      </p:pic>
      <p:sp>
        <p:nvSpPr>
          <p:cNvPr id="263" name="Google Shape;263;p35"/>
          <p:cNvSpPr/>
          <p:nvPr/>
        </p:nvSpPr>
        <p:spPr>
          <a:xfrm>
            <a:off x="4140173" y="2448544"/>
            <a:ext cx="863700" cy="84000"/>
          </a:xfrm>
          <a:prstGeom prst="rect">
            <a:avLst/>
          </a:prstGeom>
          <a:solidFill>
            <a:srgbClr val="FF552E"/>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264" name="Google Shape;264;p35"/>
          <p:cNvSpPr txBox="1"/>
          <p:nvPr/>
        </p:nvSpPr>
        <p:spPr>
          <a:xfrm>
            <a:off x="282605" y="4893286"/>
            <a:ext cx="5993503" cy="173094"/>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ELECTRICAL &amp; COMPUTER ENGINEERING</a:t>
            </a:r>
            <a:endParaRPr sz="1100"/>
          </a:p>
        </p:txBody>
      </p:sp>
      <p:sp>
        <p:nvSpPr>
          <p:cNvPr id="265" name="Google Shape;265;p35"/>
          <p:cNvSpPr txBox="1"/>
          <p:nvPr/>
        </p:nvSpPr>
        <p:spPr>
          <a:xfrm>
            <a:off x="7001698" y="4893286"/>
            <a:ext cx="1855061" cy="173094"/>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GRAINGER ENGINEERING</a:t>
            </a:r>
            <a:endParaRPr sz="11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36"/>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GRAINGER ENGINEERING</a:t>
            </a:r>
            <a:endParaRPr sz="1100"/>
          </a:p>
        </p:txBody>
      </p:sp>
      <p:sp>
        <p:nvSpPr>
          <p:cNvPr id="271" name="Google Shape;271;p36"/>
          <p:cNvSpPr/>
          <p:nvPr/>
        </p:nvSpPr>
        <p:spPr>
          <a:xfrm flipH="1" rot="10800000">
            <a:off x="0" y="-5908"/>
            <a:ext cx="9144000" cy="651300"/>
          </a:xfrm>
          <a:prstGeom prst="rect">
            <a:avLst/>
          </a:prstGeom>
          <a:gradFill>
            <a:gsLst>
              <a:gs pos="0">
                <a:srgbClr val="1B4284"/>
              </a:gs>
              <a:gs pos="100000">
                <a:srgbClr val="13294B"/>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pic>
        <p:nvPicPr>
          <p:cNvPr descr="A close up of a logo&#10;&#10;Description automatically generated" id="272" name="Google Shape;272;p36"/>
          <p:cNvPicPr preferRelativeResize="0"/>
          <p:nvPr/>
        </p:nvPicPr>
        <p:blipFill rotWithShape="1">
          <a:blip r:embed="rId3">
            <a:alphaModFix/>
          </a:blip>
          <a:srcRect b="0" l="0" r="0" t="0"/>
          <a:stretch/>
        </p:blipFill>
        <p:spPr>
          <a:xfrm>
            <a:off x="8665657" y="171011"/>
            <a:ext cx="208430" cy="301065"/>
          </a:xfrm>
          <a:prstGeom prst="rect">
            <a:avLst/>
          </a:prstGeom>
          <a:noFill/>
          <a:ln>
            <a:noFill/>
          </a:ln>
        </p:spPr>
      </p:pic>
      <p:sp>
        <p:nvSpPr>
          <p:cNvPr id="273" name="Google Shape;273;p36"/>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800"/>
              <a:buFont typeface="Arial"/>
              <a:buNone/>
            </a:pPr>
            <a:r>
              <a:rPr lang="en" sz="1800">
                <a:solidFill>
                  <a:schemeClr val="lt1"/>
                </a:solidFill>
              </a:rPr>
              <a:t>VHF Subsystem</a:t>
            </a:r>
            <a:endParaRPr b="0" i="0" sz="1800" u="none" cap="none" strike="noStrike">
              <a:solidFill>
                <a:schemeClr val="lt1"/>
              </a:solidFill>
              <a:latin typeface="Arial"/>
              <a:ea typeface="Arial"/>
              <a:cs typeface="Arial"/>
              <a:sym typeface="Arial"/>
            </a:endParaRPr>
          </a:p>
        </p:txBody>
      </p:sp>
      <p:sp>
        <p:nvSpPr>
          <p:cNvPr id="274" name="Google Shape;274;p36"/>
          <p:cNvSpPr txBox="1"/>
          <p:nvPr/>
        </p:nvSpPr>
        <p:spPr>
          <a:xfrm>
            <a:off x="282605" y="4893286"/>
            <a:ext cx="59934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ELECTRICAL &amp; COMPUTER ENGINEERING</a:t>
            </a:r>
            <a:endParaRPr sz="1100"/>
          </a:p>
        </p:txBody>
      </p:sp>
      <p:sp>
        <p:nvSpPr>
          <p:cNvPr id="275" name="Google Shape;275;p36"/>
          <p:cNvSpPr txBox="1"/>
          <p:nvPr/>
        </p:nvSpPr>
        <p:spPr>
          <a:xfrm>
            <a:off x="162775" y="862375"/>
            <a:ext cx="6255300" cy="403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100">
                <a:solidFill>
                  <a:srgbClr val="1155CC"/>
                </a:solidFill>
                <a:latin typeface="Calibri"/>
                <a:ea typeface="Calibri"/>
                <a:cs typeface="Calibri"/>
                <a:sym typeface="Calibri"/>
              </a:rPr>
              <a:t>Requirements:</a:t>
            </a:r>
            <a:endParaRPr b="1" sz="2100">
              <a:solidFill>
                <a:srgbClr val="1155CC"/>
              </a:solidFill>
              <a:latin typeface="Calibri"/>
              <a:ea typeface="Calibri"/>
              <a:cs typeface="Calibri"/>
              <a:sym typeface="Calibri"/>
            </a:endParaRPr>
          </a:p>
          <a:p>
            <a:pPr indent="-361950" lvl="0" marL="457200" rtl="0" algn="l">
              <a:spcBef>
                <a:spcPts val="0"/>
              </a:spcBef>
              <a:spcAft>
                <a:spcPts val="0"/>
              </a:spcAft>
              <a:buClr>
                <a:schemeClr val="dk1"/>
              </a:buClr>
              <a:buSzPts val="2100"/>
              <a:buFont typeface="Calibri"/>
              <a:buChar char="-"/>
            </a:pPr>
            <a:r>
              <a:rPr lang="en" sz="2100">
                <a:solidFill>
                  <a:schemeClr val="dk1"/>
                </a:solidFill>
                <a:latin typeface="Calibri"/>
                <a:ea typeface="Calibri"/>
                <a:cs typeface="Calibri"/>
                <a:sym typeface="Calibri"/>
              </a:rPr>
              <a:t>148-152 MHz spectrum for current receiver</a:t>
            </a:r>
            <a:endParaRPr sz="2100">
              <a:solidFill>
                <a:schemeClr val="dk1"/>
              </a:solidFill>
              <a:latin typeface="Calibri"/>
              <a:ea typeface="Calibri"/>
              <a:cs typeface="Calibri"/>
              <a:sym typeface="Calibri"/>
            </a:endParaRPr>
          </a:p>
          <a:p>
            <a:pPr indent="-361950" lvl="0" marL="457200" rtl="0" algn="l">
              <a:spcBef>
                <a:spcPts val="0"/>
              </a:spcBef>
              <a:spcAft>
                <a:spcPts val="0"/>
              </a:spcAft>
              <a:buClr>
                <a:schemeClr val="dk1"/>
              </a:buClr>
              <a:buSzPts val="2100"/>
              <a:buFont typeface="Calibri"/>
              <a:buChar char="-"/>
            </a:pPr>
            <a:r>
              <a:rPr lang="en" sz="2100">
                <a:solidFill>
                  <a:schemeClr val="dk1"/>
                </a:solidFill>
                <a:latin typeface="Calibri"/>
                <a:ea typeface="Calibri"/>
                <a:cs typeface="Calibri"/>
                <a:sym typeface="Calibri"/>
              </a:rPr>
              <a:t>1 km range</a:t>
            </a:r>
            <a:endParaRPr sz="2100">
              <a:solidFill>
                <a:schemeClr val="dk1"/>
              </a:solidFill>
              <a:latin typeface="Calibri"/>
              <a:ea typeface="Calibri"/>
              <a:cs typeface="Calibri"/>
              <a:sym typeface="Calibri"/>
            </a:endParaRPr>
          </a:p>
          <a:p>
            <a:pPr indent="-361950" lvl="0" marL="457200" rtl="0" algn="l">
              <a:spcBef>
                <a:spcPts val="0"/>
              </a:spcBef>
              <a:spcAft>
                <a:spcPts val="0"/>
              </a:spcAft>
              <a:buClr>
                <a:schemeClr val="dk1"/>
              </a:buClr>
              <a:buSzPts val="2100"/>
              <a:buFont typeface="Calibri"/>
              <a:buChar char="-"/>
            </a:pPr>
            <a:r>
              <a:rPr lang="en" sz="2100">
                <a:solidFill>
                  <a:schemeClr val="dk1"/>
                </a:solidFill>
                <a:latin typeface="Calibri"/>
                <a:ea typeface="Calibri"/>
                <a:cs typeface="Calibri"/>
                <a:sym typeface="Calibri"/>
              </a:rPr>
              <a:t>12 ms On/Off pulse</a:t>
            </a:r>
            <a:endParaRPr sz="2100">
              <a:solidFill>
                <a:schemeClr val="dk1"/>
              </a:solidFill>
              <a:latin typeface="Calibri"/>
              <a:ea typeface="Calibri"/>
              <a:cs typeface="Calibri"/>
              <a:sym typeface="Calibri"/>
            </a:endParaRPr>
          </a:p>
          <a:p>
            <a:pPr indent="0" lvl="0" marL="0" rtl="0" algn="l">
              <a:spcBef>
                <a:spcPts val="0"/>
              </a:spcBef>
              <a:spcAft>
                <a:spcPts val="0"/>
              </a:spcAft>
              <a:buNone/>
            </a:pPr>
            <a:r>
              <a:t/>
            </a:r>
            <a:endParaRPr sz="2100">
              <a:solidFill>
                <a:schemeClr val="dk1"/>
              </a:solidFill>
              <a:latin typeface="Calibri"/>
              <a:ea typeface="Calibri"/>
              <a:cs typeface="Calibri"/>
              <a:sym typeface="Calibri"/>
            </a:endParaRPr>
          </a:p>
          <a:p>
            <a:pPr indent="0" lvl="0" marL="0" rtl="0" algn="l">
              <a:spcBef>
                <a:spcPts val="0"/>
              </a:spcBef>
              <a:spcAft>
                <a:spcPts val="0"/>
              </a:spcAft>
              <a:buNone/>
            </a:pPr>
            <a:r>
              <a:rPr b="1" lang="en" sz="2100">
                <a:solidFill>
                  <a:srgbClr val="1155CC"/>
                </a:solidFill>
                <a:latin typeface="Calibri"/>
                <a:ea typeface="Calibri"/>
                <a:cs typeface="Calibri"/>
                <a:sym typeface="Calibri"/>
              </a:rPr>
              <a:t>Testing:</a:t>
            </a:r>
            <a:endParaRPr b="1" sz="2100">
              <a:solidFill>
                <a:srgbClr val="1155CC"/>
              </a:solidFill>
              <a:latin typeface="Calibri"/>
              <a:ea typeface="Calibri"/>
              <a:cs typeface="Calibri"/>
              <a:sym typeface="Calibri"/>
            </a:endParaRPr>
          </a:p>
          <a:p>
            <a:pPr indent="-361950" lvl="0" marL="457200" rtl="0" algn="l">
              <a:spcBef>
                <a:spcPts val="0"/>
              </a:spcBef>
              <a:spcAft>
                <a:spcPts val="0"/>
              </a:spcAft>
              <a:buClr>
                <a:schemeClr val="dk1"/>
              </a:buClr>
              <a:buSzPts val="2100"/>
              <a:buFont typeface="Calibri"/>
              <a:buChar char="-"/>
            </a:pPr>
            <a:r>
              <a:rPr lang="en" sz="2100">
                <a:solidFill>
                  <a:schemeClr val="dk1"/>
                </a:solidFill>
                <a:latin typeface="Calibri"/>
                <a:ea typeface="Calibri"/>
                <a:cs typeface="Calibri"/>
                <a:sym typeface="Calibri"/>
              </a:rPr>
              <a:t>Fast Fourier Transform Measurements for operation frequency</a:t>
            </a:r>
            <a:endParaRPr sz="2100">
              <a:solidFill>
                <a:schemeClr val="dk1"/>
              </a:solidFill>
              <a:latin typeface="Calibri"/>
              <a:ea typeface="Calibri"/>
              <a:cs typeface="Calibri"/>
              <a:sym typeface="Calibri"/>
            </a:endParaRPr>
          </a:p>
          <a:p>
            <a:pPr indent="-361950" lvl="0" marL="457200" rtl="0" algn="l">
              <a:spcBef>
                <a:spcPts val="0"/>
              </a:spcBef>
              <a:spcAft>
                <a:spcPts val="0"/>
              </a:spcAft>
              <a:buClr>
                <a:schemeClr val="dk1"/>
              </a:buClr>
              <a:buSzPts val="2100"/>
              <a:buFont typeface="Calibri"/>
              <a:buChar char="-"/>
            </a:pPr>
            <a:r>
              <a:rPr lang="en" sz="2100">
                <a:solidFill>
                  <a:schemeClr val="dk1"/>
                </a:solidFill>
                <a:latin typeface="Calibri"/>
                <a:ea typeface="Calibri"/>
                <a:cs typeface="Calibri"/>
                <a:sym typeface="Calibri"/>
              </a:rPr>
              <a:t>The NRES lab we are creating this device for currently uses a 148-152 MHz receiver and the expected impedance for the transmitting circuit is 50 Ohms.</a:t>
            </a:r>
            <a:endParaRPr sz="2100">
              <a:solidFill>
                <a:schemeClr val="dk1"/>
              </a:solidFill>
              <a:latin typeface="Calibri"/>
              <a:ea typeface="Calibri"/>
              <a:cs typeface="Calibri"/>
              <a:sym typeface="Calibri"/>
            </a:endParaRPr>
          </a:p>
          <a:p>
            <a:pPr indent="0" lvl="0" marL="0" rtl="0" algn="l">
              <a:spcBef>
                <a:spcPts val="0"/>
              </a:spcBef>
              <a:spcAft>
                <a:spcPts val="0"/>
              </a:spcAft>
              <a:buNone/>
            </a:pPr>
            <a:r>
              <a:t/>
            </a:r>
            <a:endParaRPr sz="2100">
              <a:solidFill>
                <a:schemeClr val="dk1"/>
              </a:solidFill>
              <a:latin typeface="Calibri"/>
              <a:ea typeface="Calibri"/>
              <a:cs typeface="Calibri"/>
              <a:sym typeface="Calibri"/>
            </a:endParaRPr>
          </a:p>
        </p:txBody>
      </p:sp>
      <p:pic>
        <p:nvPicPr>
          <p:cNvPr id="276" name="Google Shape;276;p36"/>
          <p:cNvPicPr preferRelativeResize="0"/>
          <p:nvPr/>
        </p:nvPicPr>
        <p:blipFill>
          <a:blip r:embed="rId4">
            <a:alphaModFix/>
          </a:blip>
          <a:stretch>
            <a:fillRect/>
          </a:stretch>
        </p:blipFill>
        <p:spPr>
          <a:xfrm>
            <a:off x="6418300" y="704850"/>
            <a:ext cx="2650951" cy="1826699"/>
          </a:xfrm>
          <a:prstGeom prst="rect">
            <a:avLst/>
          </a:prstGeom>
          <a:noFill/>
          <a:ln cap="flat" cmpd="sng" w="9525">
            <a:solidFill>
              <a:schemeClr val="dk2"/>
            </a:solidFill>
            <a:prstDash val="solid"/>
            <a:round/>
            <a:headEnd len="sm" w="sm" type="none"/>
            <a:tailEnd len="sm" w="sm" type="none"/>
          </a:ln>
        </p:spPr>
      </p:pic>
      <p:sp>
        <p:nvSpPr>
          <p:cNvPr id="277" name="Google Shape;277;p36"/>
          <p:cNvSpPr txBox="1"/>
          <p:nvPr/>
        </p:nvSpPr>
        <p:spPr>
          <a:xfrm>
            <a:off x="6418300" y="2531550"/>
            <a:ext cx="26508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Model of Antenna</a:t>
            </a:r>
            <a:endParaRPr/>
          </a:p>
          <a:p>
            <a:pPr indent="0" lvl="0" marL="0" rtl="0" algn="l">
              <a:spcBef>
                <a:spcPts val="0"/>
              </a:spcBef>
              <a:spcAft>
                <a:spcPts val="0"/>
              </a:spcAft>
              <a:buNone/>
            </a:pPr>
            <a:r>
              <a:rPr lang="en"/>
              <a:t>(PCB plane is </a:t>
            </a:r>
            <a:r>
              <a:rPr lang="en"/>
              <a:t>21 x 13</a:t>
            </a:r>
            <a:r>
              <a:rPr lang="en"/>
              <a:t> mm and wire is r=0.2 mm, L=4.76 cm)</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p37"/>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GRAINGER ENGINEERING</a:t>
            </a:r>
            <a:endParaRPr sz="1100"/>
          </a:p>
        </p:txBody>
      </p:sp>
      <p:sp>
        <p:nvSpPr>
          <p:cNvPr id="283" name="Google Shape;283;p37"/>
          <p:cNvSpPr/>
          <p:nvPr/>
        </p:nvSpPr>
        <p:spPr>
          <a:xfrm flipH="1" rot="10800000">
            <a:off x="0" y="-5908"/>
            <a:ext cx="9144000" cy="651300"/>
          </a:xfrm>
          <a:prstGeom prst="rect">
            <a:avLst/>
          </a:prstGeom>
          <a:gradFill>
            <a:gsLst>
              <a:gs pos="0">
                <a:srgbClr val="1B4284"/>
              </a:gs>
              <a:gs pos="100000">
                <a:srgbClr val="13294B"/>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pic>
        <p:nvPicPr>
          <p:cNvPr descr="A close up of a logo&#10;&#10;Description automatically generated" id="284" name="Google Shape;284;p37"/>
          <p:cNvPicPr preferRelativeResize="0"/>
          <p:nvPr/>
        </p:nvPicPr>
        <p:blipFill rotWithShape="1">
          <a:blip r:embed="rId3">
            <a:alphaModFix/>
          </a:blip>
          <a:srcRect b="0" l="0" r="0" t="0"/>
          <a:stretch/>
        </p:blipFill>
        <p:spPr>
          <a:xfrm>
            <a:off x="8665657" y="171011"/>
            <a:ext cx="208430" cy="301065"/>
          </a:xfrm>
          <a:prstGeom prst="rect">
            <a:avLst/>
          </a:prstGeom>
          <a:noFill/>
          <a:ln>
            <a:noFill/>
          </a:ln>
        </p:spPr>
      </p:pic>
      <p:sp>
        <p:nvSpPr>
          <p:cNvPr id="285" name="Google Shape;285;p37"/>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800"/>
              <a:buFont typeface="Arial"/>
              <a:buNone/>
            </a:pPr>
            <a:r>
              <a:rPr lang="en" sz="1800">
                <a:solidFill>
                  <a:schemeClr val="lt1"/>
                </a:solidFill>
              </a:rPr>
              <a:t>VHF Subsystem</a:t>
            </a:r>
            <a:endParaRPr b="0" i="0" sz="1800" u="none" cap="none" strike="noStrike">
              <a:solidFill>
                <a:schemeClr val="lt1"/>
              </a:solidFill>
              <a:latin typeface="Arial"/>
              <a:ea typeface="Arial"/>
              <a:cs typeface="Arial"/>
              <a:sym typeface="Arial"/>
            </a:endParaRPr>
          </a:p>
        </p:txBody>
      </p:sp>
      <p:sp>
        <p:nvSpPr>
          <p:cNvPr id="286" name="Google Shape;286;p37"/>
          <p:cNvSpPr txBox="1"/>
          <p:nvPr/>
        </p:nvSpPr>
        <p:spPr>
          <a:xfrm>
            <a:off x="282605" y="4893286"/>
            <a:ext cx="59934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ELECTRICAL &amp; COMPUTER ENGINEERING</a:t>
            </a:r>
            <a:endParaRPr sz="1100"/>
          </a:p>
        </p:txBody>
      </p:sp>
      <p:pic>
        <p:nvPicPr>
          <p:cNvPr id="287" name="Google Shape;287;p37"/>
          <p:cNvPicPr preferRelativeResize="0"/>
          <p:nvPr/>
        </p:nvPicPr>
        <p:blipFill>
          <a:blip r:embed="rId4">
            <a:alphaModFix/>
          </a:blip>
          <a:stretch>
            <a:fillRect/>
          </a:stretch>
        </p:blipFill>
        <p:spPr>
          <a:xfrm>
            <a:off x="1693250" y="740200"/>
            <a:ext cx="5626576" cy="1708150"/>
          </a:xfrm>
          <a:prstGeom prst="rect">
            <a:avLst/>
          </a:prstGeom>
          <a:noFill/>
          <a:ln>
            <a:noFill/>
          </a:ln>
        </p:spPr>
      </p:pic>
      <p:pic>
        <p:nvPicPr>
          <p:cNvPr id="288" name="Google Shape;288;p37"/>
          <p:cNvPicPr preferRelativeResize="0"/>
          <p:nvPr/>
        </p:nvPicPr>
        <p:blipFill>
          <a:blip r:embed="rId5">
            <a:alphaModFix/>
          </a:blip>
          <a:stretch>
            <a:fillRect/>
          </a:stretch>
        </p:blipFill>
        <p:spPr>
          <a:xfrm>
            <a:off x="83300" y="2482788"/>
            <a:ext cx="4488701" cy="2587485"/>
          </a:xfrm>
          <a:prstGeom prst="rect">
            <a:avLst/>
          </a:prstGeom>
          <a:noFill/>
          <a:ln>
            <a:noFill/>
          </a:ln>
        </p:spPr>
      </p:pic>
      <p:pic>
        <p:nvPicPr>
          <p:cNvPr id="289" name="Google Shape;289;p37"/>
          <p:cNvPicPr preferRelativeResize="0"/>
          <p:nvPr/>
        </p:nvPicPr>
        <p:blipFill>
          <a:blip r:embed="rId6">
            <a:alphaModFix/>
          </a:blip>
          <a:stretch>
            <a:fillRect/>
          </a:stretch>
        </p:blipFill>
        <p:spPr>
          <a:xfrm>
            <a:off x="4655300" y="2482800"/>
            <a:ext cx="4488700" cy="2603531"/>
          </a:xfrm>
          <a:prstGeom prst="rect">
            <a:avLst/>
          </a:prstGeom>
          <a:noFill/>
          <a:ln>
            <a:noFill/>
          </a:ln>
        </p:spPr>
      </p:pic>
      <p:sp>
        <p:nvSpPr>
          <p:cNvPr id="290" name="Google Shape;290;p37"/>
          <p:cNvSpPr/>
          <p:nvPr/>
        </p:nvSpPr>
        <p:spPr>
          <a:xfrm>
            <a:off x="3194375" y="2797250"/>
            <a:ext cx="606300" cy="647100"/>
          </a:xfrm>
          <a:prstGeom prst="rect">
            <a:avLst/>
          </a:prstGeom>
          <a:noFill/>
          <a:ln cap="flat" cmpd="sng" w="28575">
            <a:solidFill>
              <a:srgbClr val="FF552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291" name="Google Shape;291;p37"/>
          <p:cNvSpPr/>
          <p:nvPr/>
        </p:nvSpPr>
        <p:spPr>
          <a:xfrm>
            <a:off x="4843025" y="2689300"/>
            <a:ext cx="3651600" cy="2281200"/>
          </a:xfrm>
          <a:prstGeom prst="rect">
            <a:avLst/>
          </a:prstGeom>
          <a:noFill/>
          <a:ln cap="flat" cmpd="sng" w="28575">
            <a:solidFill>
              <a:srgbClr val="FF552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cxnSp>
        <p:nvCxnSpPr>
          <p:cNvPr id="292" name="Google Shape;292;p37"/>
          <p:cNvCxnSpPr/>
          <p:nvPr/>
        </p:nvCxnSpPr>
        <p:spPr>
          <a:xfrm flipH="1" rot="10800000">
            <a:off x="3802800" y="2694975"/>
            <a:ext cx="1047000" cy="105600"/>
          </a:xfrm>
          <a:prstGeom prst="straightConnector1">
            <a:avLst/>
          </a:prstGeom>
          <a:noFill/>
          <a:ln cap="flat" cmpd="sng" w="28575">
            <a:solidFill>
              <a:srgbClr val="FF552E"/>
            </a:solidFill>
            <a:prstDash val="solid"/>
            <a:round/>
            <a:headEnd len="med" w="med" type="none"/>
            <a:tailEnd len="med" w="med" type="none"/>
          </a:ln>
        </p:spPr>
      </p:cxnSp>
      <p:cxnSp>
        <p:nvCxnSpPr>
          <p:cNvPr id="293" name="Google Shape;293;p37"/>
          <p:cNvCxnSpPr/>
          <p:nvPr/>
        </p:nvCxnSpPr>
        <p:spPr>
          <a:xfrm>
            <a:off x="3802800" y="3431875"/>
            <a:ext cx="1044000" cy="1541700"/>
          </a:xfrm>
          <a:prstGeom prst="straightConnector1">
            <a:avLst/>
          </a:prstGeom>
          <a:noFill/>
          <a:ln cap="flat" cmpd="sng" w="28575">
            <a:solidFill>
              <a:srgbClr val="FF552E"/>
            </a:solidFill>
            <a:prstDash val="solid"/>
            <a:round/>
            <a:headEnd len="med" w="med" type="none"/>
            <a:tailEnd len="med" w="med"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0"/>
                                        </p:tgtEl>
                                        <p:attrNameLst>
                                          <p:attrName>style.visibility</p:attrName>
                                        </p:attrNameLst>
                                      </p:cBhvr>
                                      <p:to>
                                        <p:strVal val="visible"/>
                                      </p:to>
                                    </p:set>
                                    <p:animEffect filter="fade" transition="in">
                                      <p:cBhvr>
                                        <p:cTn dur="1000"/>
                                        <p:tgtEl>
                                          <p:spTgt spid="290"/>
                                        </p:tgtEl>
                                      </p:cBhvr>
                                    </p:animEffect>
                                  </p:childTnLst>
                                </p:cTn>
                              </p:par>
                              <p:par>
                                <p:cTn fill="hold" nodeType="withEffect" presetClass="entr" presetID="10" presetSubtype="0">
                                  <p:stCondLst>
                                    <p:cond delay="0"/>
                                  </p:stCondLst>
                                  <p:childTnLst>
                                    <p:set>
                                      <p:cBhvr>
                                        <p:cTn dur="1" fill="hold">
                                          <p:stCondLst>
                                            <p:cond delay="0"/>
                                          </p:stCondLst>
                                        </p:cTn>
                                        <p:tgtEl>
                                          <p:spTgt spid="291"/>
                                        </p:tgtEl>
                                        <p:attrNameLst>
                                          <p:attrName>style.visibility</p:attrName>
                                        </p:attrNameLst>
                                      </p:cBhvr>
                                      <p:to>
                                        <p:strVal val="visible"/>
                                      </p:to>
                                    </p:set>
                                    <p:animEffect filter="fade" transition="in">
                                      <p:cBhvr>
                                        <p:cTn dur="1000"/>
                                        <p:tgtEl>
                                          <p:spTgt spid="291"/>
                                        </p:tgtEl>
                                      </p:cBhvr>
                                    </p:animEffect>
                                  </p:childTnLst>
                                </p:cTn>
                              </p:par>
                              <p:par>
                                <p:cTn fill="hold" nodeType="withEffect" presetClass="entr" presetID="10" presetSubtype="0">
                                  <p:stCondLst>
                                    <p:cond delay="0"/>
                                  </p:stCondLst>
                                  <p:childTnLst>
                                    <p:set>
                                      <p:cBhvr>
                                        <p:cTn dur="1" fill="hold">
                                          <p:stCondLst>
                                            <p:cond delay="0"/>
                                          </p:stCondLst>
                                        </p:cTn>
                                        <p:tgtEl>
                                          <p:spTgt spid="292"/>
                                        </p:tgtEl>
                                        <p:attrNameLst>
                                          <p:attrName>style.visibility</p:attrName>
                                        </p:attrNameLst>
                                      </p:cBhvr>
                                      <p:to>
                                        <p:strVal val="visible"/>
                                      </p:to>
                                    </p:set>
                                    <p:animEffect filter="fade" transition="in">
                                      <p:cBhvr>
                                        <p:cTn dur="1000"/>
                                        <p:tgtEl>
                                          <p:spTgt spid="292"/>
                                        </p:tgtEl>
                                      </p:cBhvr>
                                    </p:animEffect>
                                  </p:childTnLst>
                                </p:cTn>
                              </p:par>
                              <p:par>
                                <p:cTn fill="hold" nodeType="withEffect" presetClass="entr" presetID="10" presetSubtype="0">
                                  <p:stCondLst>
                                    <p:cond delay="0"/>
                                  </p:stCondLst>
                                  <p:childTnLst>
                                    <p:set>
                                      <p:cBhvr>
                                        <p:cTn dur="1" fill="hold">
                                          <p:stCondLst>
                                            <p:cond delay="0"/>
                                          </p:stCondLst>
                                        </p:cTn>
                                        <p:tgtEl>
                                          <p:spTgt spid="293"/>
                                        </p:tgtEl>
                                        <p:attrNameLst>
                                          <p:attrName>style.visibility</p:attrName>
                                        </p:attrNameLst>
                                      </p:cBhvr>
                                      <p:to>
                                        <p:strVal val="visible"/>
                                      </p:to>
                                    </p:set>
                                    <p:animEffect filter="fade" transition="in">
                                      <p:cBhvr>
                                        <p:cTn dur="1000"/>
                                        <p:tgtEl>
                                          <p:spTgt spid="29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pic>
        <p:nvPicPr>
          <p:cNvPr descr="A picture containing outdoor&#10;&#10;Description automatically generated" id="298" name="Google Shape;298;p38"/>
          <p:cNvPicPr preferRelativeResize="0"/>
          <p:nvPr/>
        </p:nvPicPr>
        <p:blipFill rotWithShape="1">
          <a:blip r:embed="rId3">
            <a:alphaModFix/>
          </a:blip>
          <a:srcRect b="0" l="0" r="0" t="0"/>
          <a:stretch/>
        </p:blipFill>
        <p:spPr>
          <a:xfrm>
            <a:off x="0" y="0"/>
            <a:ext cx="9144000" cy="5143500"/>
          </a:xfrm>
          <a:prstGeom prst="rect">
            <a:avLst/>
          </a:prstGeom>
          <a:noFill/>
          <a:ln>
            <a:noFill/>
          </a:ln>
        </p:spPr>
      </p:pic>
      <p:sp>
        <p:nvSpPr>
          <p:cNvPr id="299" name="Google Shape;299;p38"/>
          <p:cNvSpPr txBox="1"/>
          <p:nvPr/>
        </p:nvSpPr>
        <p:spPr>
          <a:xfrm>
            <a:off x="1655254" y="893255"/>
            <a:ext cx="5833500" cy="15777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4500"/>
              <a:buFont typeface="Arial"/>
              <a:buNone/>
            </a:pPr>
            <a:r>
              <a:rPr b="1" lang="en" sz="4900">
                <a:solidFill>
                  <a:schemeClr val="lt1"/>
                </a:solidFill>
              </a:rPr>
              <a:t>Control &amp; GNSS</a:t>
            </a:r>
            <a:r>
              <a:rPr b="1" lang="en" sz="4900">
                <a:solidFill>
                  <a:schemeClr val="lt1"/>
                </a:solidFill>
              </a:rPr>
              <a:t> Subsystem </a:t>
            </a:r>
            <a:endParaRPr b="0" i="0" sz="1500" u="none" cap="none" strike="noStrike">
              <a:solidFill>
                <a:srgbClr val="000000"/>
              </a:solidFill>
              <a:latin typeface="Arial"/>
              <a:ea typeface="Arial"/>
              <a:cs typeface="Arial"/>
              <a:sym typeface="Arial"/>
            </a:endParaRPr>
          </a:p>
        </p:txBody>
      </p:sp>
      <p:pic>
        <p:nvPicPr>
          <p:cNvPr descr="A close up of a logo&#10;&#10;Description automatically generated" id="300" name="Google Shape;300;p38"/>
          <p:cNvPicPr preferRelativeResize="0"/>
          <p:nvPr/>
        </p:nvPicPr>
        <p:blipFill rotWithShape="1">
          <a:blip r:embed="rId4">
            <a:alphaModFix/>
          </a:blip>
          <a:srcRect b="0" l="0" r="0" t="0"/>
          <a:stretch/>
        </p:blipFill>
        <p:spPr>
          <a:xfrm>
            <a:off x="8665657" y="176782"/>
            <a:ext cx="208430" cy="301065"/>
          </a:xfrm>
          <a:prstGeom prst="rect">
            <a:avLst/>
          </a:prstGeom>
          <a:noFill/>
          <a:ln>
            <a:noFill/>
          </a:ln>
        </p:spPr>
      </p:pic>
      <p:sp>
        <p:nvSpPr>
          <p:cNvPr id="301" name="Google Shape;301;p38"/>
          <p:cNvSpPr/>
          <p:nvPr/>
        </p:nvSpPr>
        <p:spPr>
          <a:xfrm>
            <a:off x="4140173" y="2621444"/>
            <a:ext cx="863700" cy="84000"/>
          </a:xfrm>
          <a:prstGeom prst="rect">
            <a:avLst/>
          </a:prstGeom>
          <a:solidFill>
            <a:srgbClr val="FF552E"/>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302" name="Google Shape;302;p38"/>
          <p:cNvSpPr txBox="1"/>
          <p:nvPr/>
        </p:nvSpPr>
        <p:spPr>
          <a:xfrm>
            <a:off x="282605" y="4893286"/>
            <a:ext cx="59934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ELECTRICAL &amp; COMPUTER ENGINEERING</a:t>
            </a:r>
            <a:endParaRPr sz="1100"/>
          </a:p>
        </p:txBody>
      </p:sp>
      <p:sp>
        <p:nvSpPr>
          <p:cNvPr id="303" name="Google Shape;303;p38"/>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GRAINGER ENGINEERING</a:t>
            </a:r>
            <a:endParaRPr sz="11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p39"/>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GRAINGER ENGINEERING</a:t>
            </a:r>
            <a:endParaRPr sz="1100"/>
          </a:p>
        </p:txBody>
      </p:sp>
      <p:sp>
        <p:nvSpPr>
          <p:cNvPr id="309" name="Google Shape;309;p39"/>
          <p:cNvSpPr/>
          <p:nvPr/>
        </p:nvSpPr>
        <p:spPr>
          <a:xfrm flipH="1" rot="10800000">
            <a:off x="0" y="-5908"/>
            <a:ext cx="9144000" cy="651300"/>
          </a:xfrm>
          <a:prstGeom prst="rect">
            <a:avLst/>
          </a:prstGeom>
          <a:gradFill>
            <a:gsLst>
              <a:gs pos="0">
                <a:srgbClr val="1B4284"/>
              </a:gs>
              <a:gs pos="100000">
                <a:srgbClr val="13294B"/>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pic>
        <p:nvPicPr>
          <p:cNvPr descr="A close up of a logo&#10;&#10;Description automatically generated" id="310" name="Google Shape;310;p39"/>
          <p:cNvPicPr preferRelativeResize="0"/>
          <p:nvPr/>
        </p:nvPicPr>
        <p:blipFill rotWithShape="1">
          <a:blip r:embed="rId3">
            <a:alphaModFix/>
          </a:blip>
          <a:srcRect b="0" l="0" r="0" t="0"/>
          <a:stretch/>
        </p:blipFill>
        <p:spPr>
          <a:xfrm>
            <a:off x="8665657" y="171011"/>
            <a:ext cx="208430" cy="301065"/>
          </a:xfrm>
          <a:prstGeom prst="rect">
            <a:avLst/>
          </a:prstGeom>
          <a:noFill/>
          <a:ln>
            <a:noFill/>
          </a:ln>
        </p:spPr>
      </p:pic>
      <p:sp>
        <p:nvSpPr>
          <p:cNvPr id="311" name="Google Shape;311;p39"/>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Control &amp; GNSS Subsystem</a:t>
            </a:r>
            <a:endParaRPr b="0" i="0" sz="1800" u="none" cap="none" strike="noStrike">
              <a:solidFill>
                <a:schemeClr val="lt1"/>
              </a:solidFill>
              <a:latin typeface="Arial"/>
              <a:ea typeface="Arial"/>
              <a:cs typeface="Arial"/>
              <a:sym typeface="Arial"/>
            </a:endParaRPr>
          </a:p>
        </p:txBody>
      </p:sp>
      <p:pic>
        <p:nvPicPr>
          <p:cNvPr id="312" name="Google Shape;312;p39"/>
          <p:cNvPicPr preferRelativeResize="0"/>
          <p:nvPr/>
        </p:nvPicPr>
        <p:blipFill>
          <a:blip r:embed="rId4">
            <a:alphaModFix/>
          </a:blip>
          <a:stretch>
            <a:fillRect/>
          </a:stretch>
        </p:blipFill>
        <p:spPr>
          <a:xfrm>
            <a:off x="-673200" y="645403"/>
            <a:ext cx="5060625" cy="4385925"/>
          </a:xfrm>
          <a:prstGeom prst="rect">
            <a:avLst/>
          </a:prstGeom>
          <a:noFill/>
          <a:ln>
            <a:noFill/>
          </a:ln>
        </p:spPr>
      </p:pic>
      <p:sp>
        <p:nvSpPr>
          <p:cNvPr id="313" name="Google Shape;313;p39"/>
          <p:cNvSpPr txBox="1"/>
          <p:nvPr/>
        </p:nvSpPr>
        <p:spPr>
          <a:xfrm>
            <a:off x="282605" y="4893286"/>
            <a:ext cx="59934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ELECTRICAL &amp; COMPUTER ENGINEERING</a:t>
            </a:r>
            <a:endParaRPr sz="1100"/>
          </a:p>
        </p:txBody>
      </p:sp>
      <p:pic>
        <p:nvPicPr>
          <p:cNvPr id="314" name="Google Shape;314;p39"/>
          <p:cNvPicPr preferRelativeResize="0"/>
          <p:nvPr/>
        </p:nvPicPr>
        <p:blipFill rotWithShape="1">
          <a:blip r:embed="rId5">
            <a:alphaModFix/>
          </a:blip>
          <a:srcRect b="10321" l="0" r="-115331" t="0"/>
          <a:stretch/>
        </p:blipFill>
        <p:spPr>
          <a:xfrm>
            <a:off x="539525" y="1471750"/>
            <a:ext cx="4671799" cy="1997800"/>
          </a:xfrm>
          <a:prstGeom prst="rect">
            <a:avLst/>
          </a:prstGeom>
          <a:noFill/>
          <a:ln>
            <a:noFill/>
          </a:ln>
        </p:spPr>
      </p:pic>
      <p:sp>
        <p:nvSpPr>
          <p:cNvPr id="315" name="Google Shape;315;p39"/>
          <p:cNvSpPr txBox="1"/>
          <p:nvPr/>
        </p:nvSpPr>
        <p:spPr>
          <a:xfrm>
            <a:off x="282600" y="4499850"/>
            <a:ext cx="3355500" cy="34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dk1"/>
                </a:solidFill>
              </a:rPr>
              <a:t>Output from Serial Monitor via MCU</a:t>
            </a:r>
            <a:endParaRPr sz="1500">
              <a:solidFill>
                <a:schemeClr val="dk1"/>
              </a:solidFill>
            </a:endParaRPr>
          </a:p>
        </p:txBody>
      </p:sp>
      <p:pic>
        <p:nvPicPr>
          <p:cNvPr id="316" name="Google Shape;316;p39"/>
          <p:cNvPicPr preferRelativeResize="0"/>
          <p:nvPr/>
        </p:nvPicPr>
        <p:blipFill>
          <a:blip r:embed="rId6">
            <a:alphaModFix/>
          </a:blip>
          <a:stretch>
            <a:fillRect/>
          </a:stretch>
        </p:blipFill>
        <p:spPr>
          <a:xfrm>
            <a:off x="4825812" y="3006396"/>
            <a:ext cx="1278750" cy="1278750"/>
          </a:xfrm>
          <a:prstGeom prst="rect">
            <a:avLst/>
          </a:prstGeom>
          <a:noFill/>
          <a:ln>
            <a:noFill/>
          </a:ln>
        </p:spPr>
      </p:pic>
      <p:sp>
        <p:nvSpPr>
          <p:cNvPr id="317" name="Google Shape;317;p39"/>
          <p:cNvSpPr txBox="1"/>
          <p:nvPr/>
        </p:nvSpPr>
        <p:spPr>
          <a:xfrm>
            <a:off x="4825825" y="4231950"/>
            <a:ext cx="1558800" cy="26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chemeClr val="dk1"/>
                </a:solidFill>
              </a:rPr>
              <a:t>24FC512 I2C Serial EEPROM</a:t>
            </a:r>
            <a:endParaRPr sz="1300">
              <a:solidFill>
                <a:schemeClr val="dk1"/>
              </a:solidFill>
            </a:endParaRPr>
          </a:p>
        </p:txBody>
      </p:sp>
      <p:pic>
        <p:nvPicPr>
          <p:cNvPr id="318" name="Google Shape;318;p39"/>
          <p:cNvPicPr preferRelativeResize="0"/>
          <p:nvPr/>
        </p:nvPicPr>
        <p:blipFill>
          <a:blip r:embed="rId7">
            <a:alphaModFix/>
          </a:blip>
          <a:stretch>
            <a:fillRect/>
          </a:stretch>
        </p:blipFill>
        <p:spPr>
          <a:xfrm>
            <a:off x="4784637" y="1043676"/>
            <a:ext cx="1361125" cy="1020850"/>
          </a:xfrm>
          <a:prstGeom prst="rect">
            <a:avLst/>
          </a:prstGeom>
          <a:noFill/>
          <a:ln>
            <a:noFill/>
          </a:ln>
        </p:spPr>
      </p:pic>
      <p:sp>
        <p:nvSpPr>
          <p:cNvPr id="319" name="Google Shape;319;p39"/>
          <p:cNvSpPr txBox="1"/>
          <p:nvPr/>
        </p:nvSpPr>
        <p:spPr>
          <a:xfrm>
            <a:off x="4760700" y="2075350"/>
            <a:ext cx="1558800" cy="17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uFill>
                  <a:noFill/>
                </a:uFill>
                <a:hlinkClick r:id="rId8">
                  <a:extLst>
                    <a:ext uri="{A12FA001-AC4F-418D-AE19-62706E023703}">
                      <ahyp:hlinkClr val="tx"/>
                    </a:ext>
                  </a:extLst>
                </a:hlinkClick>
              </a:rPr>
              <a:t>AVR128DA32</a:t>
            </a:r>
            <a:r>
              <a:rPr lang="en" sz="1200">
                <a:solidFill>
                  <a:schemeClr val="dk1"/>
                </a:solidFill>
              </a:rPr>
              <a:t> MCU</a:t>
            </a:r>
            <a:endParaRPr sz="1200">
              <a:solidFill>
                <a:schemeClr val="dk1"/>
              </a:solidFill>
            </a:endParaRPr>
          </a:p>
        </p:txBody>
      </p:sp>
      <p:pic>
        <p:nvPicPr>
          <p:cNvPr id="320" name="Google Shape;320;p39"/>
          <p:cNvPicPr preferRelativeResize="0"/>
          <p:nvPr/>
        </p:nvPicPr>
        <p:blipFill>
          <a:blip r:embed="rId9">
            <a:alphaModFix/>
          </a:blip>
          <a:stretch>
            <a:fillRect/>
          </a:stretch>
        </p:blipFill>
        <p:spPr>
          <a:xfrm>
            <a:off x="7113400" y="1837747"/>
            <a:ext cx="1631800" cy="1631800"/>
          </a:xfrm>
          <a:prstGeom prst="rect">
            <a:avLst/>
          </a:prstGeom>
          <a:noFill/>
          <a:ln>
            <a:noFill/>
          </a:ln>
        </p:spPr>
      </p:pic>
      <p:cxnSp>
        <p:nvCxnSpPr>
          <p:cNvPr id="321" name="Google Shape;321;p39"/>
          <p:cNvCxnSpPr>
            <a:endCxn id="320" idx="0"/>
          </p:cNvCxnSpPr>
          <p:nvPr/>
        </p:nvCxnSpPr>
        <p:spPr>
          <a:xfrm>
            <a:off x="6513000" y="1506547"/>
            <a:ext cx="1416300" cy="331200"/>
          </a:xfrm>
          <a:prstGeom prst="bentConnector2">
            <a:avLst/>
          </a:prstGeom>
          <a:noFill/>
          <a:ln cap="flat" cmpd="sng" w="9525">
            <a:solidFill>
              <a:schemeClr val="dk2"/>
            </a:solidFill>
            <a:prstDash val="solid"/>
            <a:round/>
            <a:headEnd len="med" w="med" type="none"/>
            <a:tailEnd len="med" w="med" type="none"/>
          </a:ln>
        </p:spPr>
      </p:cxnSp>
      <p:cxnSp>
        <p:nvCxnSpPr>
          <p:cNvPr id="322" name="Google Shape;322;p39"/>
          <p:cNvCxnSpPr/>
          <p:nvPr/>
        </p:nvCxnSpPr>
        <p:spPr>
          <a:xfrm rot="10800000">
            <a:off x="6396900" y="1506550"/>
            <a:ext cx="116100" cy="0"/>
          </a:xfrm>
          <a:prstGeom prst="straightConnector1">
            <a:avLst/>
          </a:prstGeom>
          <a:noFill/>
          <a:ln cap="flat" cmpd="sng" w="9525">
            <a:solidFill>
              <a:schemeClr val="dk2"/>
            </a:solidFill>
            <a:prstDash val="solid"/>
            <a:round/>
            <a:headEnd len="med" w="med" type="none"/>
            <a:tailEnd len="med" w="med" type="triangle"/>
          </a:ln>
        </p:spPr>
      </p:cxnSp>
      <p:cxnSp>
        <p:nvCxnSpPr>
          <p:cNvPr id="323" name="Google Shape;323;p39"/>
          <p:cNvCxnSpPr>
            <a:stCxn id="320" idx="0"/>
          </p:cNvCxnSpPr>
          <p:nvPr/>
        </p:nvCxnSpPr>
        <p:spPr>
          <a:xfrm>
            <a:off x="7929300" y="1837747"/>
            <a:ext cx="1500" cy="193800"/>
          </a:xfrm>
          <a:prstGeom prst="straightConnector1">
            <a:avLst/>
          </a:prstGeom>
          <a:noFill/>
          <a:ln cap="flat" cmpd="sng" w="9525">
            <a:solidFill>
              <a:schemeClr val="dk2"/>
            </a:solidFill>
            <a:prstDash val="solid"/>
            <a:round/>
            <a:headEnd len="med" w="med" type="none"/>
            <a:tailEnd len="med" w="med" type="none"/>
          </a:ln>
        </p:spPr>
      </p:cxnSp>
      <p:cxnSp>
        <p:nvCxnSpPr>
          <p:cNvPr id="324" name="Google Shape;324;p39"/>
          <p:cNvCxnSpPr/>
          <p:nvPr/>
        </p:nvCxnSpPr>
        <p:spPr>
          <a:xfrm flipH="1" rot="10800000">
            <a:off x="3466437" y="1546301"/>
            <a:ext cx="1177500" cy="798000"/>
          </a:xfrm>
          <a:prstGeom prst="bentConnector3">
            <a:avLst>
              <a:gd fmla="val 50000" name="adj1"/>
            </a:avLst>
          </a:prstGeom>
          <a:noFill/>
          <a:ln cap="flat" cmpd="sng" w="9525">
            <a:solidFill>
              <a:schemeClr val="dk2"/>
            </a:solidFill>
            <a:prstDash val="solid"/>
            <a:round/>
            <a:headEnd len="med" w="med" type="none"/>
            <a:tailEnd len="med" w="med" type="none"/>
          </a:ln>
        </p:spPr>
      </p:cxnSp>
      <p:cxnSp>
        <p:nvCxnSpPr>
          <p:cNvPr id="325" name="Google Shape;325;p39"/>
          <p:cNvCxnSpPr/>
          <p:nvPr/>
        </p:nvCxnSpPr>
        <p:spPr>
          <a:xfrm rot="10800000">
            <a:off x="3350325" y="2344300"/>
            <a:ext cx="116100" cy="0"/>
          </a:xfrm>
          <a:prstGeom prst="straightConnector1">
            <a:avLst/>
          </a:prstGeom>
          <a:noFill/>
          <a:ln cap="flat" cmpd="sng" w="9525">
            <a:solidFill>
              <a:schemeClr val="dk2"/>
            </a:solidFill>
            <a:prstDash val="solid"/>
            <a:round/>
            <a:headEnd len="med" w="med" type="none"/>
            <a:tailEnd len="med" w="med" type="triangle"/>
          </a:ln>
        </p:spPr>
      </p:cxnSp>
      <p:cxnSp>
        <p:nvCxnSpPr>
          <p:cNvPr id="326" name="Google Shape;326;p39"/>
          <p:cNvCxnSpPr/>
          <p:nvPr/>
        </p:nvCxnSpPr>
        <p:spPr>
          <a:xfrm>
            <a:off x="5465175" y="2560688"/>
            <a:ext cx="0" cy="417300"/>
          </a:xfrm>
          <a:prstGeom prst="straightConnector1">
            <a:avLst/>
          </a:prstGeom>
          <a:noFill/>
          <a:ln cap="flat" cmpd="sng" w="9525">
            <a:solidFill>
              <a:schemeClr val="dk2"/>
            </a:solidFill>
            <a:prstDash val="solid"/>
            <a:round/>
            <a:headEnd len="med" w="med" type="none"/>
            <a:tailEnd len="med" w="med" type="triangle"/>
          </a:ln>
        </p:spPr>
      </p:cxnSp>
      <p:cxnSp>
        <p:nvCxnSpPr>
          <p:cNvPr id="327" name="Google Shape;327;p39"/>
          <p:cNvCxnSpPr/>
          <p:nvPr/>
        </p:nvCxnSpPr>
        <p:spPr>
          <a:xfrm rot="10800000">
            <a:off x="5465275" y="2409550"/>
            <a:ext cx="300" cy="162000"/>
          </a:xfrm>
          <a:prstGeom prst="straightConnector1">
            <a:avLst/>
          </a:prstGeom>
          <a:noFill/>
          <a:ln cap="flat" cmpd="sng" w="9525">
            <a:solidFill>
              <a:schemeClr val="dk2"/>
            </a:solidFill>
            <a:prstDash val="solid"/>
            <a:round/>
            <a:headEnd len="med" w="med" type="none"/>
            <a:tailEnd len="med" w="med" type="triangle"/>
          </a:ln>
        </p:spPr>
      </p:cxnSp>
      <p:pic>
        <p:nvPicPr>
          <p:cNvPr id="328" name="Google Shape;328;p39"/>
          <p:cNvPicPr preferRelativeResize="0"/>
          <p:nvPr/>
        </p:nvPicPr>
        <p:blipFill>
          <a:blip r:embed="rId10">
            <a:alphaModFix/>
          </a:blip>
          <a:stretch>
            <a:fillRect/>
          </a:stretch>
        </p:blipFill>
        <p:spPr>
          <a:xfrm>
            <a:off x="7180899" y="3506350"/>
            <a:ext cx="1496800" cy="1524975"/>
          </a:xfrm>
          <a:prstGeom prst="rect">
            <a:avLst/>
          </a:prstGeom>
          <a:noFill/>
          <a:ln>
            <a:noFill/>
          </a:ln>
        </p:spPr>
      </p:pic>
      <p:cxnSp>
        <p:nvCxnSpPr>
          <p:cNvPr id="329" name="Google Shape;329;p39"/>
          <p:cNvCxnSpPr/>
          <p:nvPr/>
        </p:nvCxnSpPr>
        <p:spPr>
          <a:xfrm rot="10800000">
            <a:off x="8318125" y="3185300"/>
            <a:ext cx="0" cy="19440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p40"/>
          <p:cNvSpPr txBox="1"/>
          <p:nvPr/>
        </p:nvSpPr>
        <p:spPr>
          <a:xfrm>
            <a:off x="4238424" y="930887"/>
            <a:ext cx="4462200" cy="36858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b="1" lang="en" sz="2000">
                <a:solidFill>
                  <a:srgbClr val="E84B36"/>
                </a:solidFill>
              </a:rPr>
              <a:t>Collecting Precise Positioning Via GNSS Module</a:t>
            </a:r>
            <a:endParaRPr b="1" i="0" sz="2000" u="none" cap="none" strike="noStrike">
              <a:solidFill>
                <a:srgbClr val="E84B36"/>
              </a:solidFill>
              <a:latin typeface="Arial"/>
              <a:ea typeface="Arial"/>
              <a:cs typeface="Arial"/>
              <a:sym typeface="Arial"/>
            </a:endParaRPr>
          </a:p>
          <a:p>
            <a:pPr indent="0" lvl="0" marL="0" marR="0" rtl="0" algn="l">
              <a:lnSpc>
                <a:spcPct val="100000"/>
              </a:lnSpc>
              <a:spcBef>
                <a:spcPts val="0"/>
              </a:spcBef>
              <a:spcAft>
                <a:spcPts val="0"/>
              </a:spcAft>
              <a:buNone/>
            </a:pPr>
            <a:r>
              <a:t/>
            </a:r>
            <a:endParaRPr>
              <a:solidFill>
                <a:schemeClr val="dk1"/>
              </a:solidFill>
            </a:endParaRPr>
          </a:p>
          <a:p>
            <a:pPr indent="0" lvl="0" marL="0" marR="0" rtl="0" algn="l">
              <a:lnSpc>
                <a:spcPct val="100000"/>
              </a:lnSpc>
              <a:spcBef>
                <a:spcPts val="0"/>
              </a:spcBef>
              <a:spcAft>
                <a:spcPts val="0"/>
              </a:spcAft>
              <a:buNone/>
            </a:pPr>
            <a:r>
              <a:rPr lang="en">
                <a:solidFill>
                  <a:schemeClr val="dk1"/>
                </a:solidFill>
              </a:rPr>
              <a:t>GNSS ublox MAX M10M chip with high accuracy of the range of 1.5m. Requires a voltage supply of 1.8 V - 5 V with a lower power consumption of less than 10 mW </a:t>
            </a:r>
            <a:endParaRPr>
              <a:solidFill>
                <a:schemeClr val="dk1"/>
              </a:solidFill>
            </a:endParaRPr>
          </a:p>
          <a:p>
            <a:pPr indent="0" lvl="0" marL="0" marR="0" rtl="0" algn="l">
              <a:lnSpc>
                <a:spcPct val="100000"/>
              </a:lnSpc>
              <a:spcBef>
                <a:spcPts val="0"/>
              </a:spcBef>
              <a:spcAft>
                <a:spcPts val="0"/>
              </a:spcAft>
              <a:buNone/>
            </a:pPr>
            <a:r>
              <a:t/>
            </a:r>
            <a:endParaRPr>
              <a:solidFill>
                <a:schemeClr val="dk1"/>
              </a:solidFill>
            </a:endParaRPr>
          </a:p>
          <a:p>
            <a:pPr indent="0" lvl="0" marL="0" marR="0" rtl="0" algn="l">
              <a:lnSpc>
                <a:spcPct val="100000"/>
              </a:lnSpc>
              <a:spcBef>
                <a:spcPts val="0"/>
              </a:spcBef>
              <a:spcAft>
                <a:spcPts val="0"/>
              </a:spcAft>
              <a:buNone/>
            </a:pPr>
            <a:r>
              <a:rPr lang="en">
                <a:solidFill>
                  <a:schemeClr val="dk1"/>
                </a:solidFill>
              </a:rPr>
              <a:t>GNSS chip has I2C Communication Protocol </a:t>
            </a:r>
            <a:r>
              <a:rPr lang="en">
                <a:solidFill>
                  <a:schemeClr val="dk1"/>
                </a:solidFill>
              </a:rPr>
              <a:t>compatibility</a:t>
            </a:r>
            <a:r>
              <a:rPr lang="en">
                <a:solidFill>
                  <a:schemeClr val="dk1"/>
                </a:solidFill>
              </a:rPr>
              <a:t>. </a:t>
            </a:r>
            <a:endParaRPr>
              <a:solidFill>
                <a:schemeClr val="dk1"/>
              </a:solidFill>
            </a:endParaRPr>
          </a:p>
          <a:p>
            <a:pPr indent="-317500" lvl="0" marL="457200" marR="0" rtl="0" algn="l">
              <a:lnSpc>
                <a:spcPct val="100000"/>
              </a:lnSpc>
              <a:spcBef>
                <a:spcPts val="0"/>
              </a:spcBef>
              <a:spcAft>
                <a:spcPts val="0"/>
              </a:spcAft>
              <a:buClr>
                <a:schemeClr val="dk1"/>
              </a:buClr>
              <a:buSzPts val="1400"/>
              <a:buChar char="●"/>
            </a:pPr>
            <a:r>
              <a:rPr lang="en">
                <a:solidFill>
                  <a:schemeClr val="dk1"/>
                </a:solidFill>
              </a:rPr>
              <a:t>I2C will be </a:t>
            </a:r>
            <a:r>
              <a:rPr lang="en">
                <a:solidFill>
                  <a:schemeClr val="dk1"/>
                </a:solidFill>
              </a:rPr>
              <a:t>utilized</a:t>
            </a:r>
            <a:r>
              <a:rPr lang="en">
                <a:solidFill>
                  <a:schemeClr val="dk1"/>
                </a:solidFill>
              </a:rPr>
              <a:t> with microcontroller</a:t>
            </a:r>
            <a:endParaRPr>
              <a:solidFill>
                <a:schemeClr val="dk1"/>
              </a:solidFill>
            </a:endParaRPr>
          </a:p>
          <a:p>
            <a:pPr indent="0" lvl="0" marL="914400" marR="0" rtl="0" algn="l">
              <a:lnSpc>
                <a:spcPct val="100000"/>
              </a:lnSpc>
              <a:spcBef>
                <a:spcPts val="0"/>
              </a:spcBef>
              <a:spcAft>
                <a:spcPts val="0"/>
              </a:spcAft>
              <a:buNone/>
            </a:pPr>
            <a:r>
              <a:t/>
            </a:r>
            <a:endParaRPr>
              <a:solidFill>
                <a:schemeClr val="dk1"/>
              </a:solidFill>
            </a:endParaRPr>
          </a:p>
          <a:p>
            <a:pPr indent="0" lvl="0" marL="0" marR="0" rtl="0" algn="l">
              <a:lnSpc>
                <a:spcPct val="100000"/>
              </a:lnSpc>
              <a:spcBef>
                <a:spcPts val="0"/>
              </a:spcBef>
              <a:spcAft>
                <a:spcPts val="0"/>
              </a:spcAft>
              <a:buNone/>
            </a:pPr>
            <a:r>
              <a:rPr lang="en">
                <a:solidFill>
                  <a:schemeClr val="dk1"/>
                </a:solidFill>
              </a:rPr>
              <a:t>GNSS </a:t>
            </a:r>
            <a:r>
              <a:rPr lang="en">
                <a:solidFill>
                  <a:schemeClr val="dk1"/>
                </a:solidFill>
              </a:rPr>
              <a:t>receiver</a:t>
            </a:r>
            <a:r>
              <a:rPr lang="en">
                <a:solidFill>
                  <a:schemeClr val="dk1"/>
                </a:solidFill>
              </a:rPr>
              <a:t> module can </a:t>
            </a:r>
            <a:r>
              <a:rPr lang="en">
                <a:solidFill>
                  <a:schemeClr val="dk1"/>
                </a:solidFill>
              </a:rPr>
              <a:t>receive</a:t>
            </a:r>
            <a:r>
              <a:rPr lang="en">
                <a:solidFill>
                  <a:schemeClr val="dk1"/>
                </a:solidFill>
              </a:rPr>
              <a:t> minimum signal </a:t>
            </a:r>
            <a:r>
              <a:rPr lang="en">
                <a:solidFill>
                  <a:schemeClr val="dk1"/>
                </a:solidFill>
              </a:rPr>
              <a:t>strength</a:t>
            </a:r>
            <a:r>
              <a:rPr lang="en">
                <a:solidFill>
                  <a:schemeClr val="dk1"/>
                </a:solidFill>
              </a:rPr>
              <a:t> of ~130 dbm from </a:t>
            </a:r>
            <a:r>
              <a:rPr lang="en">
                <a:solidFill>
                  <a:schemeClr val="dk1"/>
                </a:solidFill>
              </a:rPr>
              <a:t>satellites</a:t>
            </a:r>
            <a:endParaRPr>
              <a:solidFill>
                <a:schemeClr val="dk1"/>
              </a:solidFill>
            </a:endParaRPr>
          </a:p>
          <a:p>
            <a:pPr indent="0" lvl="0" marL="0" marR="0" rtl="0" algn="l">
              <a:lnSpc>
                <a:spcPct val="100000"/>
              </a:lnSpc>
              <a:spcBef>
                <a:spcPts val="0"/>
              </a:spcBef>
              <a:spcAft>
                <a:spcPts val="0"/>
              </a:spcAft>
              <a:buNone/>
            </a:pPr>
            <a:r>
              <a:t/>
            </a:r>
            <a:endParaRPr>
              <a:solidFill>
                <a:schemeClr val="dk1"/>
              </a:solidFill>
            </a:endParaRPr>
          </a:p>
          <a:p>
            <a:pPr indent="0" lvl="0" marL="0" marR="0" rtl="0" algn="l">
              <a:lnSpc>
                <a:spcPct val="100000"/>
              </a:lnSpc>
              <a:spcBef>
                <a:spcPts val="0"/>
              </a:spcBef>
              <a:spcAft>
                <a:spcPts val="0"/>
              </a:spcAft>
              <a:buNone/>
            </a:pPr>
            <a:r>
              <a:rPr lang="en">
                <a:solidFill>
                  <a:schemeClr val="dk1"/>
                </a:solidFill>
              </a:rPr>
              <a:t> </a:t>
            </a:r>
            <a:endParaRPr>
              <a:solidFill>
                <a:schemeClr val="dk1"/>
              </a:solidFill>
            </a:endParaRPr>
          </a:p>
        </p:txBody>
      </p:sp>
      <p:sp>
        <p:nvSpPr>
          <p:cNvPr id="335" name="Google Shape;335;p40"/>
          <p:cNvSpPr/>
          <p:nvPr/>
        </p:nvSpPr>
        <p:spPr>
          <a:xfrm flipH="1" rot="10800000">
            <a:off x="0" y="4827760"/>
            <a:ext cx="9144000" cy="315740"/>
          </a:xfrm>
          <a:prstGeom prst="rect">
            <a:avLst/>
          </a:prstGeom>
          <a:gradFill>
            <a:gsLst>
              <a:gs pos="0">
                <a:srgbClr val="7F7F7F"/>
              </a:gs>
              <a:gs pos="100000">
                <a:srgbClr val="BFBFBF"/>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336" name="Google Shape;336;p40"/>
          <p:cNvSpPr txBox="1"/>
          <p:nvPr/>
        </p:nvSpPr>
        <p:spPr>
          <a:xfrm>
            <a:off x="7001698" y="4893286"/>
            <a:ext cx="1855061" cy="173094"/>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GRAINGER ENGINEERING</a:t>
            </a:r>
            <a:endParaRPr sz="1100"/>
          </a:p>
        </p:txBody>
      </p:sp>
      <p:sp>
        <p:nvSpPr>
          <p:cNvPr id="337" name="Google Shape;337;p40"/>
          <p:cNvSpPr/>
          <p:nvPr/>
        </p:nvSpPr>
        <p:spPr>
          <a:xfrm flipH="1" rot="10800000">
            <a:off x="0" y="-5771"/>
            <a:ext cx="9144000" cy="651163"/>
          </a:xfrm>
          <a:prstGeom prst="rect">
            <a:avLst/>
          </a:prstGeom>
          <a:gradFill>
            <a:gsLst>
              <a:gs pos="0">
                <a:srgbClr val="1B4284"/>
              </a:gs>
              <a:gs pos="100000">
                <a:srgbClr val="13294B"/>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pic>
        <p:nvPicPr>
          <p:cNvPr descr="A close up of a logo&#10;&#10;Description automatically generated" id="338" name="Google Shape;338;p40"/>
          <p:cNvPicPr preferRelativeResize="0"/>
          <p:nvPr/>
        </p:nvPicPr>
        <p:blipFill rotWithShape="1">
          <a:blip r:embed="rId3">
            <a:alphaModFix/>
          </a:blip>
          <a:srcRect b="0" l="0" r="0" t="0"/>
          <a:stretch/>
        </p:blipFill>
        <p:spPr>
          <a:xfrm>
            <a:off x="8665658" y="171011"/>
            <a:ext cx="208429" cy="301065"/>
          </a:xfrm>
          <a:prstGeom prst="rect">
            <a:avLst/>
          </a:prstGeom>
          <a:noFill/>
          <a:ln>
            <a:noFill/>
          </a:ln>
        </p:spPr>
      </p:pic>
      <p:sp>
        <p:nvSpPr>
          <p:cNvPr id="339" name="Google Shape;339;p40"/>
          <p:cNvSpPr txBox="1"/>
          <p:nvPr/>
        </p:nvSpPr>
        <p:spPr>
          <a:xfrm>
            <a:off x="282607" y="153038"/>
            <a:ext cx="8182520" cy="346218"/>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Control &amp; GNSS Subsystem</a:t>
            </a:r>
            <a:endParaRPr b="0" i="0" sz="1800" u="none" cap="none" strike="noStrike">
              <a:solidFill>
                <a:schemeClr val="lt1"/>
              </a:solidFill>
              <a:latin typeface="Arial"/>
              <a:ea typeface="Arial"/>
              <a:cs typeface="Arial"/>
              <a:sym typeface="Arial"/>
            </a:endParaRPr>
          </a:p>
        </p:txBody>
      </p:sp>
      <p:sp>
        <p:nvSpPr>
          <p:cNvPr id="340" name="Google Shape;340;p40"/>
          <p:cNvSpPr txBox="1"/>
          <p:nvPr/>
        </p:nvSpPr>
        <p:spPr>
          <a:xfrm>
            <a:off x="282605" y="4893286"/>
            <a:ext cx="5993503" cy="173094"/>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ELECTRICAL &amp; COMPUTER ENGINEERING</a:t>
            </a:r>
            <a:endParaRPr sz="1100"/>
          </a:p>
        </p:txBody>
      </p:sp>
      <p:pic>
        <p:nvPicPr>
          <p:cNvPr id="341" name="Google Shape;341;p40"/>
          <p:cNvPicPr preferRelativeResize="0"/>
          <p:nvPr/>
        </p:nvPicPr>
        <p:blipFill>
          <a:blip r:embed="rId4">
            <a:alphaModFix/>
          </a:blip>
          <a:stretch>
            <a:fillRect/>
          </a:stretch>
        </p:blipFill>
        <p:spPr>
          <a:xfrm>
            <a:off x="161050" y="1035391"/>
            <a:ext cx="3933624" cy="307272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sp>
        <p:nvSpPr>
          <p:cNvPr id="346" name="Google Shape;346;p41"/>
          <p:cNvSpPr txBox="1"/>
          <p:nvPr/>
        </p:nvSpPr>
        <p:spPr>
          <a:xfrm>
            <a:off x="4238424" y="930887"/>
            <a:ext cx="4462200" cy="36858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b="1" lang="en" sz="2000">
                <a:solidFill>
                  <a:srgbClr val="E84B36"/>
                </a:solidFill>
              </a:rPr>
              <a:t>Storing Data to the EEPROM </a:t>
            </a:r>
            <a:endParaRPr b="1" sz="2000">
              <a:solidFill>
                <a:srgbClr val="E84B36"/>
              </a:solidFill>
            </a:endParaRPr>
          </a:p>
          <a:p>
            <a:pPr indent="-317500" lvl="0" marL="457200" marR="0" rtl="0" algn="l">
              <a:lnSpc>
                <a:spcPct val="100000"/>
              </a:lnSpc>
              <a:spcBef>
                <a:spcPts val="0"/>
              </a:spcBef>
              <a:spcAft>
                <a:spcPts val="0"/>
              </a:spcAft>
              <a:buClr>
                <a:schemeClr val="dk1"/>
              </a:buClr>
              <a:buSzPts val="1400"/>
              <a:buChar char="●"/>
            </a:pPr>
            <a:r>
              <a:rPr lang="en">
                <a:solidFill>
                  <a:schemeClr val="dk1"/>
                </a:solidFill>
              </a:rPr>
              <a:t>The data collected from the GNSS module is stored in a external EPROM (Erasable Programmable Read Only Memory)</a:t>
            </a:r>
            <a:endParaRPr>
              <a:solidFill>
                <a:schemeClr val="dk1"/>
              </a:solidFill>
            </a:endParaRPr>
          </a:p>
          <a:p>
            <a:pPr indent="0" lvl="0" marL="0" marR="0" rtl="0" algn="l">
              <a:lnSpc>
                <a:spcPct val="100000"/>
              </a:lnSpc>
              <a:spcBef>
                <a:spcPts val="0"/>
              </a:spcBef>
              <a:spcAft>
                <a:spcPts val="0"/>
              </a:spcAft>
              <a:buNone/>
            </a:pPr>
            <a:r>
              <a:t/>
            </a:r>
            <a:endParaRPr>
              <a:solidFill>
                <a:schemeClr val="dk1"/>
              </a:solidFill>
            </a:endParaRPr>
          </a:p>
          <a:p>
            <a:pPr indent="-317500" lvl="0" marL="457200" marR="0" rtl="0" algn="l">
              <a:lnSpc>
                <a:spcPct val="100000"/>
              </a:lnSpc>
              <a:spcBef>
                <a:spcPts val="0"/>
              </a:spcBef>
              <a:spcAft>
                <a:spcPts val="0"/>
              </a:spcAft>
              <a:buClr>
                <a:schemeClr val="dk1"/>
              </a:buClr>
              <a:buSzPts val="1400"/>
              <a:buChar char="●"/>
            </a:pPr>
            <a:r>
              <a:rPr lang="en">
                <a:solidFill>
                  <a:schemeClr val="dk1"/>
                </a:solidFill>
              </a:rPr>
              <a:t>Typical microcontrollers cannot withhold the amount of memory we require for our project</a:t>
            </a:r>
            <a:endParaRPr>
              <a:solidFill>
                <a:schemeClr val="dk1"/>
              </a:solidFill>
            </a:endParaRPr>
          </a:p>
          <a:p>
            <a:pPr indent="0" lvl="0" marL="0" marR="0" rtl="0" algn="l">
              <a:lnSpc>
                <a:spcPct val="100000"/>
              </a:lnSpc>
              <a:spcBef>
                <a:spcPts val="0"/>
              </a:spcBef>
              <a:spcAft>
                <a:spcPts val="0"/>
              </a:spcAft>
              <a:buNone/>
            </a:pPr>
            <a:r>
              <a:t/>
            </a:r>
            <a:endParaRPr>
              <a:solidFill>
                <a:schemeClr val="dk1"/>
              </a:solidFill>
            </a:endParaRPr>
          </a:p>
          <a:p>
            <a:pPr indent="-317500" lvl="0" marL="457200" rtl="0" algn="l">
              <a:spcBef>
                <a:spcPts val="0"/>
              </a:spcBef>
              <a:spcAft>
                <a:spcPts val="0"/>
              </a:spcAft>
              <a:buClr>
                <a:schemeClr val="dk1"/>
              </a:buClr>
              <a:buSzPts val="1400"/>
              <a:buChar char="●"/>
            </a:pPr>
            <a:r>
              <a:rPr lang="en" sz="1300">
                <a:solidFill>
                  <a:schemeClr val="dk1"/>
                </a:solidFill>
              </a:rPr>
              <a:t>EEPROM 24FC512 Microchip can store 512kb of memory</a:t>
            </a:r>
            <a:endParaRPr sz="1300">
              <a:solidFill>
                <a:schemeClr val="dk1"/>
              </a:solidFill>
            </a:endParaRPr>
          </a:p>
          <a:p>
            <a:pPr indent="-311150" lvl="1" marL="914400" rtl="0" algn="l">
              <a:spcBef>
                <a:spcPts val="0"/>
              </a:spcBef>
              <a:spcAft>
                <a:spcPts val="0"/>
              </a:spcAft>
              <a:buClr>
                <a:schemeClr val="dk1"/>
              </a:buClr>
              <a:buSzPts val="1300"/>
              <a:buChar char="○"/>
            </a:pPr>
            <a:r>
              <a:rPr lang="en" sz="1300">
                <a:solidFill>
                  <a:schemeClr val="dk1"/>
                </a:solidFill>
              </a:rPr>
              <a:t>~6000 8 MB sized high resolution photos</a:t>
            </a:r>
            <a:endParaRPr sz="1300">
              <a:solidFill>
                <a:schemeClr val="dk1"/>
              </a:solidFill>
            </a:endParaRPr>
          </a:p>
          <a:p>
            <a:pPr indent="0" lvl="0" marL="0" marR="0" rtl="0" algn="l">
              <a:lnSpc>
                <a:spcPct val="100000"/>
              </a:lnSpc>
              <a:spcBef>
                <a:spcPts val="0"/>
              </a:spcBef>
              <a:spcAft>
                <a:spcPts val="0"/>
              </a:spcAft>
              <a:buNone/>
            </a:pPr>
            <a:r>
              <a:t/>
            </a:r>
            <a:endParaRPr>
              <a:solidFill>
                <a:schemeClr val="dk1"/>
              </a:solidFill>
            </a:endParaRPr>
          </a:p>
          <a:p>
            <a:pPr indent="-317500" lvl="0" marL="457200" marR="0" rtl="0" algn="l">
              <a:lnSpc>
                <a:spcPct val="100000"/>
              </a:lnSpc>
              <a:spcBef>
                <a:spcPts val="0"/>
              </a:spcBef>
              <a:spcAft>
                <a:spcPts val="0"/>
              </a:spcAft>
              <a:buClr>
                <a:schemeClr val="dk1"/>
              </a:buClr>
              <a:buSzPts val="1400"/>
              <a:buChar char="●"/>
            </a:pPr>
            <a:r>
              <a:rPr lang="en">
                <a:solidFill>
                  <a:schemeClr val="dk1"/>
                </a:solidFill>
              </a:rPr>
              <a:t>I2C will be utilized to </a:t>
            </a:r>
            <a:r>
              <a:rPr lang="en">
                <a:solidFill>
                  <a:schemeClr val="dk1"/>
                </a:solidFill>
              </a:rPr>
              <a:t>communicate with the microcontroller</a:t>
            </a:r>
            <a:endParaRPr>
              <a:solidFill>
                <a:schemeClr val="dk1"/>
              </a:solidFill>
            </a:endParaRPr>
          </a:p>
          <a:p>
            <a:pPr indent="0" lvl="0" marL="914400" marR="0" rtl="0" algn="l">
              <a:lnSpc>
                <a:spcPct val="100000"/>
              </a:lnSpc>
              <a:spcBef>
                <a:spcPts val="0"/>
              </a:spcBef>
              <a:spcAft>
                <a:spcPts val="0"/>
              </a:spcAft>
              <a:buNone/>
            </a:pPr>
            <a:r>
              <a:t/>
            </a:r>
            <a:endParaRPr>
              <a:solidFill>
                <a:schemeClr val="dk1"/>
              </a:solidFill>
            </a:endParaRPr>
          </a:p>
          <a:p>
            <a:pPr indent="0" lvl="0" marL="0" marR="0" rtl="0" algn="l">
              <a:lnSpc>
                <a:spcPct val="100000"/>
              </a:lnSpc>
              <a:spcBef>
                <a:spcPts val="0"/>
              </a:spcBef>
              <a:spcAft>
                <a:spcPts val="0"/>
              </a:spcAft>
              <a:buNone/>
            </a:pPr>
            <a:r>
              <a:t/>
            </a:r>
            <a:endParaRPr>
              <a:solidFill>
                <a:schemeClr val="dk1"/>
              </a:solidFill>
            </a:endParaRPr>
          </a:p>
          <a:p>
            <a:pPr indent="0" lvl="0" marL="0" marR="0" rtl="0" algn="l">
              <a:lnSpc>
                <a:spcPct val="100000"/>
              </a:lnSpc>
              <a:spcBef>
                <a:spcPts val="0"/>
              </a:spcBef>
              <a:spcAft>
                <a:spcPts val="0"/>
              </a:spcAft>
              <a:buNone/>
            </a:pPr>
            <a:r>
              <a:t/>
            </a:r>
            <a:endParaRPr>
              <a:solidFill>
                <a:schemeClr val="dk1"/>
              </a:solidFill>
            </a:endParaRPr>
          </a:p>
          <a:p>
            <a:pPr indent="0" lvl="0" marL="0" marR="0" rtl="0" algn="l">
              <a:lnSpc>
                <a:spcPct val="100000"/>
              </a:lnSpc>
              <a:spcBef>
                <a:spcPts val="0"/>
              </a:spcBef>
              <a:spcAft>
                <a:spcPts val="0"/>
              </a:spcAft>
              <a:buNone/>
            </a:pPr>
            <a:r>
              <a:rPr lang="en">
                <a:solidFill>
                  <a:schemeClr val="dk1"/>
                </a:solidFill>
              </a:rPr>
              <a:t> </a:t>
            </a:r>
            <a:endParaRPr>
              <a:solidFill>
                <a:schemeClr val="dk1"/>
              </a:solidFill>
            </a:endParaRPr>
          </a:p>
        </p:txBody>
      </p:sp>
      <p:sp>
        <p:nvSpPr>
          <p:cNvPr id="347" name="Google Shape;347;p41"/>
          <p:cNvSpPr/>
          <p:nvPr/>
        </p:nvSpPr>
        <p:spPr>
          <a:xfrm flipH="1" rot="10800000">
            <a:off x="0" y="4827900"/>
            <a:ext cx="9144000" cy="315600"/>
          </a:xfrm>
          <a:prstGeom prst="rect">
            <a:avLst/>
          </a:prstGeom>
          <a:gradFill>
            <a:gsLst>
              <a:gs pos="0">
                <a:srgbClr val="7F7F7F"/>
              </a:gs>
              <a:gs pos="100000">
                <a:srgbClr val="BFBFBF"/>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348" name="Google Shape;348;p41"/>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GRAINGER ENGINEERING</a:t>
            </a:r>
            <a:endParaRPr sz="1100"/>
          </a:p>
        </p:txBody>
      </p:sp>
      <p:sp>
        <p:nvSpPr>
          <p:cNvPr id="349" name="Google Shape;349;p41"/>
          <p:cNvSpPr/>
          <p:nvPr/>
        </p:nvSpPr>
        <p:spPr>
          <a:xfrm flipH="1" rot="10800000">
            <a:off x="0" y="-5908"/>
            <a:ext cx="9144000" cy="651300"/>
          </a:xfrm>
          <a:prstGeom prst="rect">
            <a:avLst/>
          </a:prstGeom>
          <a:gradFill>
            <a:gsLst>
              <a:gs pos="0">
                <a:srgbClr val="1B4284"/>
              </a:gs>
              <a:gs pos="100000">
                <a:srgbClr val="13294B"/>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pic>
        <p:nvPicPr>
          <p:cNvPr descr="A close up of a logo&#10;&#10;Description automatically generated" id="350" name="Google Shape;350;p41"/>
          <p:cNvPicPr preferRelativeResize="0"/>
          <p:nvPr/>
        </p:nvPicPr>
        <p:blipFill rotWithShape="1">
          <a:blip r:embed="rId3">
            <a:alphaModFix/>
          </a:blip>
          <a:srcRect b="0" l="0" r="0" t="0"/>
          <a:stretch/>
        </p:blipFill>
        <p:spPr>
          <a:xfrm>
            <a:off x="8665657" y="171011"/>
            <a:ext cx="208430" cy="301065"/>
          </a:xfrm>
          <a:prstGeom prst="rect">
            <a:avLst/>
          </a:prstGeom>
          <a:noFill/>
          <a:ln>
            <a:noFill/>
          </a:ln>
        </p:spPr>
      </p:pic>
      <p:sp>
        <p:nvSpPr>
          <p:cNvPr id="351" name="Google Shape;351;p41"/>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Control &amp; GNSS Subsystem</a:t>
            </a:r>
            <a:endParaRPr b="0" i="0" sz="1800" u="none" cap="none" strike="noStrike">
              <a:solidFill>
                <a:schemeClr val="lt1"/>
              </a:solidFill>
              <a:latin typeface="Arial"/>
              <a:ea typeface="Arial"/>
              <a:cs typeface="Arial"/>
              <a:sym typeface="Arial"/>
            </a:endParaRPr>
          </a:p>
        </p:txBody>
      </p:sp>
      <p:sp>
        <p:nvSpPr>
          <p:cNvPr id="352" name="Google Shape;352;p41"/>
          <p:cNvSpPr txBox="1"/>
          <p:nvPr/>
        </p:nvSpPr>
        <p:spPr>
          <a:xfrm>
            <a:off x="282605" y="4893286"/>
            <a:ext cx="59934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ELECTRICAL &amp; COMPUTER ENGINEERING</a:t>
            </a:r>
            <a:endParaRPr sz="1100"/>
          </a:p>
        </p:txBody>
      </p:sp>
      <p:pic>
        <p:nvPicPr>
          <p:cNvPr id="353" name="Google Shape;353;p41"/>
          <p:cNvPicPr preferRelativeResize="0"/>
          <p:nvPr/>
        </p:nvPicPr>
        <p:blipFill>
          <a:blip r:embed="rId4">
            <a:alphaModFix/>
          </a:blip>
          <a:stretch>
            <a:fillRect/>
          </a:stretch>
        </p:blipFill>
        <p:spPr>
          <a:xfrm>
            <a:off x="543200" y="717100"/>
            <a:ext cx="3440525" cy="39583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sp>
        <p:nvSpPr>
          <p:cNvPr id="358" name="Google Shape;358;p42"/>
          <p:cNvSpPr/>
          <p:nvPr/>
        </p:nvSpPr>
        <p:spPr>
          <a:xfrm flipH="1" rot="10800000">
            <a:off x="0" y="-5908"/>
            <a:ext cx="9144000" cy="651300"/>
          </a:xfrm>
          <a:prstGeom prst="rect">
            <a:avLst/>
          </a:prstGeom>
          <a:gradFill>
            <a:gsLst>
              <a:gs pos="0">
                <a:srgbClr val="1B4284"/>
              </a:gs>
              <a:gs pos="100000">
                <a:srgbClr val="13294B"/>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pic>
        <p:nvPicPr>
          <p:cNvPr descr="A close up of a logo&#10;&#10;Description automatically generated" id="359" name="Google Shape;359;p42"/>
          <p:cNvPicPr preferRelativeResize="0"/>
          <p:nvPr/>
        </p:nvPicPr>
        <p:blipFill rotWithShape="1">
          <a:blip r:embed="rId3">
            <a:alphaModFix/>
          </a:blip>
          <a:srcRect b="0" l="0" r="0" t="0"/>
          <a:stretch/>
        </p:blipFill>
        <p:spPr>
          <a:xfrm>
            <a:off x="8665657" y="171011"/>
            <a:ext cx="208430" cy="301065"/>
          </a:xfrm>
          <a:prstGeom prst="rect">
            <a:avLst/>
          </a:prstGeom>
          <a:noFill/>
          <a:ln>
            <a:noFill/>
          </a:ln>
        </p:spPr>
      </p:pic>
      <p:sp>
        <p:nvSpPr>
          <p:cNvPr id="360" name="Google Shape;360;p42"/>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Control &amp; GNSS Subsystem Success and Challenges</a:t>
            </a:r>
            <a:endParaRPr b="0" i="0" sz="1800" u="none" cap="none" strike="noStrike">
              <a:solidFill>
                <a:schemeClr val="lt1"/>
              </a:solidFill>
              <a:latin typeface="Arial"/>
              <a:ea typeface="Arial"/>
              <a:cs typeface="Arial"/>
              <a:sym typeface="Arial"/>
            </a:endParaRPr>
          </a:p>
        </p:txBody>
      </p:sp>
      <p:sp>
        <p:nvSpPr>
          <p:cNvPr id="361" name="Google Shape;361;p42"/>
          <p:cNvSpPr txBox="1"/>
          <p:nvPr/>
        </p:nvSpPr>
        <p:spPr>
          <a:xfrm>
            <a:off x="1763550" y="684763"/>
            <a:ext cx="5616900" cy="481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000">
                <a:solidFill>
                  <a:srgbClr val="E84B36"/>
                </a:solidFill>
              </a:rPr>
              <a:t>Success</a:t>
            </a:r>
            <a:endParaRPr b="1" sz="2000">
              <a:solidFill>
                <a:srgbClr val="E84B36"/>
              </a:solidFill>
            </a:endParaRPr>
          </a:p>
          <a:p>
            <a:pPr indent="0" lvl="0" marL="0" rtl="0" algn="l">
              <a:spcBef>
                <a:spcPts val="0"/>
              </a:spcBef>
              <a:spcAft>
                <a:spcPts val="0"/>
              </a:spcAft>
              <a:buNone/>
            </a:pPr>
            <a:r>
              <a:t/>
            </a:r>
            <a:endParaRPr b="1" sz="2000">
              <a:solidFill>
                <a:srgbClr val="E84B36"/>
              </a:solidFill>
            </a:endParaRPr>
          </a:p>
        </p:txBody>
      </p:sp>
      <p:sp>
        <p:nvSpPr>
          <p:cNvPr id="362" name="Google Shape;362;p42"/>
          <p:cNvSpPr txBox="1"/>
          <p:nvPr/>
        </p:nvSpPr>
        <p:spPr>
          <a:xfrm>
            <a:off x="387425" y="1205350"/>
            <a:ext cx="3988500" cy="29391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chemeClr val="dk1"/>
              </a:buClr>
              <a:buSzPts val="1400"/>
              <a:buChar char="●"/>
            </a:pPr>
            <a:r>
              <a:rPr lang="en">
                <a:solidFill>
                  <a:schemeClr val="dk1"/>
                </a:solidFill>
              </a:rPr>
              <a:t>Confirmed that the write and read operations for our EEPROM are functioning properly</a:t>
            </a:r>
            <a:endParaRPr>
              <a:solidFill>
                <a:schemeClr val="dk1"/>
              </a:solidFill>
            </a:endParaRPr>
          </a:p>
          <a:p>
            <a:pPr indent="0" lvl="0" marL="457200" rtl="0" algn="l">
              <a:spcBef>
                <a:spcPts val="0"/>
              </a:spcBef>
              <a:spcAft>
                <a:spcPts val="0"/>
              </a:spcAft>
              <a:buNone/>
            </a:pPr>
            <a:r>
              <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Conducted proper tests to ensure the stability of I2C </a:t>
            </a:r>
            <a:r>
              <a:rPr lang="en">
                <a:solidFill>
                  <a:schemeClr val="dk1"/>
                </a:solidFill>
              </a:rPr>
              <a:t>communication</a:t>
            </a:r>
            <a:r>
              <a:rPr lang="en">
                <a:solidFill>
                  <a:schemeClr val="dk1"/>
                </a:solidFill>
              </a:rPr>
              <a:t> for consistent data exchange between the devices with Arduino Uno</a:t>
            </a:r>
            <a:endParaRPr>
              <a:solidFill>
                <a:schemeClr val="dk1"/>
              </a:solidFill>
            </a:endParaRPr>
          </a:p>
          <a:p>
            <a:pPr indent="0" lvl="0" marL="457200" rtl="0" algn="l">
              <a:spcBef>
                <a:spcPts val="0"/>
              </a:spcBef>
              <a:spcAft>
                <a:spcPts val="0"/>
              </a:spcAft>
              <a:buNone/>
            </a:pPr>
            <a:r>
              <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Designed a PCB that fits within our dimension </a:t>
            </a:r>
            <a:r>
              <a:rPr lang="en">
                <a:solidFill>
                  <a:schemeClr val="dk1"/>
                </a:solidFill>
              </a:rPr>
              <a:t>constraints</a:t>
            </a:r>
            <a:r>
              <a:rPr lang="en">
                <a:solidFill>
                  <a:schemeClr val="dk1"/>
                </a:solidFill>
              </a:rPr>
              <a:t> </a:t>
            </a:r>
            <a:endParaRPr>
              <a:solidFill>
                <a:schemeClr val="dk1"/>
              </a:solidFill>
            </a:endParaRPr>
          </a:p>
          <a:p>
            <a:pPr indent="0" lvl="0" marL="457200" rtl="0" algn="l">
              <a:spcBef>
                <a:spcPts val="0"/>
              </a:spcBef>
              <a:spcAft>
                <a:spcPts val="0"/>
              </a:spcAft>
              <a:buNone/>
            </a:pPr>
            <a:r>
              <a:t/>
            </a:r>
            <a:endParaRPr sz="2100">
              <a:solidFill>
                <a:schemeClr val="dk1"/>
              </a:solidFill>
              <a:latin typeface="Calibri"/>
              <a:ea typeface="Calibri"/>
              <a:cs typeface="Calibri"/>
              <a:sym typeface="Calibri"/>
            </a:endParaRPr>
          </a:p>
          <a:p>
            <a:pPr indent="0" lvl="0" marL="457200" rtl="0" algn="l">
              <a:lnSpc>
                <a:spcPct val="115000"/>
              </a:lnSpc>
              <a:spcBef>
                <a:spcPts val="0"/>
              </a:spcBef>
              <a:spcAft>
                <a:spcPts val="0"/>
              </a:spcAft>
              <a:buNone/>
            </a:pPr>
            <a:r>
              <a:t/>
            </a:r>
            <a:endParaRPr sz="1200">
              <a:solidFill>
                <a:srgbClr val="ECECEC"/>
              </a:solidFill>
              <a:latin typeface="Roboto"/>
              <a:ea typeface="Roboto"/>
              <a:cs typeface="Roboto"/>
              <a:sym typeface="Roboto"/>
            </a:endParaRPr>
          </a:p>
          <a:p>
            <a:pPr indent="0" lvl="0" marL="457200" rtl="0" algn="l">
              <a:spcBef>
                <a:spcPts val="1200"/>
              </a:spcBef>
              <a:spcAft>
                <a:spcPts val="0"/>
              </a:spcAft>
              <a:buNone/>
            </a:pPr>
            <a:r>
              <a:t/>
            </a:r>
            <a:endParaRPr sz="2100">
              <a:solidFill>
                <a:schemeClr val="dk1"/>
              </a:solidFill>
              <a:latin typeface="Calibri"/>
              <a:ea typeface="Calibri"/>
              <a:cs typeface="Calibri"/>
              <a:sym typeface="Calibri"/>
            </a:endParaRPr>
          </a:p>
        </p:txBody>
      </p:sp>
      <p:pic>
        <p:nvPicPr>
          <p:cNvPr id="363" name="Google Shape;363;p42"/>
          <p:cNvPicPr preferRelativeResize="0"/>
          <p:nvPr/>
        </p:nvPicPr>
        <p:blipFill>
          <a:blip r:embed="rId4">
            <a:alphaModFix/>
          </a:blip>
          <a:stretch>
            <a:fillRect/>
          </a:stretch>
        </p:blipFill>
        <p:spPr>
          <a:xfrm>
            <a:off x="4487650" y="1205325"/>
            <a:ext cx="4266476" cy="2284850"/>
          </a:xfrm>
          <a:prstGeom prst="rect">
            <a:avLst/>
          </a:prstGeom>
          <a:noFill/>
          <a:ln>
            <a:noFill/>
          </a:ln>
        </p:spPr>
      </p:pic>
      <p:pic>
        <p:nvPicPr>
          <p:cNvPr id="364" name="Google Shape;364;p42"/>
          <p:cNvPicPr preferRelativeResize="0"/>
          <p:nvPr/>
        </p:nvPicPr>
        <p:blipFill>
          <a:blip r:embed="rId5">
            <a:alphaModFix/>
          </a:blip>
          <a:stretch>
            <a:fillRect/>
          </a:stretch>
        </p:blipFill>
        <p:spPr>
          <a:xfrm>
            <a:off x="5574907" y="3576450"/>
            <a:ext cx="2091974" cy="139892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pic>
        <p:nvPicPr>
          <p:cNvPr descr="A picture containing outdoor, building, arch&#10;&#10;Description automatically generated" id="132" name="Google Shape;132;p25"/>
          <p:cNvPicPr preferRelativeResize="0"/>
          <p:nvPr/>
        </p:nvPicPr>
        <p:blipFill rotWithShape="1">
          <a:blip r:embed="rId3">
            <a:alphaModFix/>
          </a:blip>
          <a:srcRect b="0" l="0" r="0" t="0"/>
          <a:stretch/>
        </p:blipFill>
        <p:spPr>
          <a:xfrm>
            <a:off x="0" y="0"/>
            <a:ext cx="9144000" cy="5143500"/>
          </a:xfrm>
          <a:prstGeom prst="rect">
            <a:avLst/>
          </a:prstGeom>
          <a:noFill/>
          <a:ln>
            <a:noFill/>
          </a:ln>
        </p:spPr>
      </p:pic>
      <p:sp>
        <p:nvSpPr>
          <p:cNvPr id="133" name="Google Shape;133;p25"/>
          <p:cNvSpPr/>
          <p:nvPr/>
        </p:nvSpPr>
        <p:spPr>
          <a:xfrm flipH="1" rot="10800000">
            <a:off x="-1" y="-77125"/>
            <a:ext cx="9144000" cy="5143500"/>
          </a:xfrm>
          <a:prstGeom prst="rect">
            <a:avLst/>
          </a:prstGeom>
          <a:gradFill>
            <a:gsLst>
              <a:gs pos="0">
                <a:srgbClr val="1B4284">
                  <a:alpha val="9803"/>
                </a:srgbClr>
              </a:gs>
              <a:gs pos="50000">
                <a:srgbClr val="1B4284">
                  <a:alpha val="9803"/>
                </a:srgbClr>
              </a:gs>
              <a:gs pos="100000">
                <a:srgbClr val="13294B"/>
              </a:gs>
            </a:gsLst>
            <a:lin ang="1890000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134" name="Google Shape;134;p25"/>
          <p:cNvSpPr txBox="1"/>
          <p:nvPr/>
        </p:nvSpPr>
        <p:spPr>
          <a:xfrm>
            <a:off x="1682304" y="739980"/>
            <a:ext cx="5833500" cy="7620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4500"/>
              <a:buFont typeface="Arial"/>
              <a:buNone/>
            </a:pPr>
            <a:r>
              <a:rPr b="1" lang="en" sz="4500">
                <a:solidFill>
                  <a:schemeClr val="lt1"/>
                </a:solidFill>
              </a:rPr>
              <a:t>Introduction</a:t>
            </a:r>
            <a:endParaRPr b="0" i="0" sz="1100" u="none" cap="none" strike="noStrike">
              <a:solidFill>
                <a:srgbClr val="000000"/>
              </a:solidFill>
              <a:latin typeface="Arial"/>
              <a:ea typeface="Arial"/>
              <a:cs typeface="Arial"/>
              <a:sym typeface="Arial"/>
            </a:endParaRPr>
          </a:p>
        </p:txBody>
      </p:sp>
      <p:sp>
        <p:nvSpPr>
          <p:cNvPr id="135" name="Google Shape;135;p25"/>
          <p:cNvSpPr txBox="1"/>
          <p:nvPr/>
        </p:nvSpPr>
        <p:spPr>
          <a:xfrm>
            <a:off x="169200" y="2004850"/>
            <a:ext cx="3998100" cy="2100900"/>
          </a:xfrm>
          <a:prstGeom prst="rect">
            <a:avLst/>
          </a:prstGeom>
          <a:noFill/>
          <a:ln>
            <a:noFill/>
          </a:ln>
        </p:spPr>
        <p:txBody>
          <a:bodyPr anchorCtr="0" anchor="t" bIns="34275" lIns="68575" spcFirstLastPara="1" rIns="68575" wrap="square" tIns="34275">
            <a:spAutoFit/>
          </a:bodyPr>
          <a:lstStyle/>
          <a:p>
            <a:pPr indent="-298450" lvl="0" marL="914400" rtl="0" algn="l">
              <a:spcBef>
                <a:spcPts val="0"/>
              </a:spcBef>
              <a:spcAft>
                <a:spcPts val="0"/>
              </a:spcAft>
              <a:buClr>
                <a:schemeClr val="lt1"/>
              </a:buClr>
              <a:buSzPts val="1100"/>
              <a:buChar char="●"/>
            </a:pPr>
            <a:r>
              <a:rPr lang="en" sz="1100">
                <a:solidFill>
                  <a:schemeClr val="lt1"/>
                </a:solidFill>
              </a:rPr>
              <a:t>Bats are beneficial to the environment as they provide pest control, pollination, and seed dispersal.</a:t>
            </a:r>
            <a:endParaRPr sz="1100">
              <a:solidFill>
                <a:schemeClr val="lt1"/>
              </a:solidFill>
            </a:endParaRPr>
          </a:p>
          <a:p>
            <a:pPr indent="0" lvl="0" marL="914400" rtl="0" algn="l">
              <a:spcBef>
                <a:spcPts val="0"/>
              </a:spcBef>
              <a:spcAft>
                <a:spcPts val="0"/>
              </a:spcAft>
              <a:buNone/>
            </a:pPr>
            <a:r>
              <a:t/>
            </a:r>
            <a:endParaRPr sz="1100">
              <a:solidFill>
                <a:schemeClr val="lt1"/>
              </a:solidFill>
            </a:endParaRPr>
          </a:p>
          <a:p>
            <a:pPr indent="-298450" lvl="0" marL="914400" marR="0" rtl="0" algn="l">
              <a:lnSpc>
                <a:spcPct val="100000"/>
              </a:lnSpc>
              <a:spcBef>
                <a:spcPts val="0"/>
              </a:spcBef>
              <a:spcAft>
                <a:spcPts val="0"/>
              </a:spcAft>
              <a:buClr>
                <a:schemeClr val="lt1"/>
              </a:buClr>
              <a:buSzPts val="1100"/>
              <a:buChar char="●"/>
            </a:pPr>
            <a:r>
              <a:rPr lang="en" sz="1100">
                <a:solidFill>
                  <a:schemeClr val="lt1"/>
                </a:solidFill>
              </a:rPr>
              <a:t>The population of bats have steadily declined </a:t>
            </a:r>
            <a:r>
              <a:rPr lang="en" sz="1100">
                <a:solidFill>
                  <a:schemeClr val="lt1"/>
                </a:solidFill>
              </a:rPr>
              <a:t>throughout</a:t>
            </a:r>
            <a:r>
              <a:rPr lang="en" sz="1100">
                <a:solidFill>
                  <a:schemeClr val="lt1"/>
                </a:solidFill>
              </a:rPr>
              <a:t> the years due to various reasons such as White Nose Syndrome, habit </a:t>
            </a:r>
            <a:r>
              <a:rPr lang="en" sz="1100">
                <a:solidFill>
                  <a:schemeClr val="lt1"/>
                </a:solidFill>
              </a:rPr>
              <a:t>destruction</a:t>
            </a:r>
            <a:r>
              <a:rPr lang="en" sz="1100">
                <a:solidFill>
                  <a:schemeClr val="lt1"/>
                </a:solidFill>
              </a:rPr>
              <a:t>, caught into wind turbines. </a:t>
            </a:r>
            <a:endParaRPr sz="1100">
              <a:solidFill>
                <a:schemeClr val="lt1"/>
              </a:solidFill>
            </a:endParaRPr>
          </a:p>
          <a:p>
            <a:pPr indent="-298450" lvl="1" marL="1371600" marR="0" rtl="0" algn="l">
              <a:lnSpc>
                <a:spcPct val="100000"/>
              </a:lnSpc>
              <a:spcBef>
                <a:spcPts val="0"/>
              </a:spcBef>
              <a:spcAft>
                <a:spcPts val="0"/>
              </a:spcAft>
              <a:buClr>
                <a:schemeClr val="lt1"/>
              </a:buClr>
              <a:buSzPts val="1100"/>
              <a:buChar char="○"/>
            </a:pPr>
            <a:r>
              <a:rPr lang="en" sz="1100">
                <a:solidFill>
                  <a:schemeClr val="lt1"/>
                </a:solidFill>
              </a:rPr>
              <a:t>Due to the unawareness of their migratory path, minimum support has been provided to protect them</a:t>
            </a:r>
            <a:endParaRPr sz="1100">
              <a:solidFill>
                <a:schemeClr val="lt1"/>
              </a:solidFill>
            </a:endParaRPr>
          </a:p>
          <a:p>
            <a:pPr indent="0" lvl="0" marL="0" marR="0" rtl="0" algn="l">
              <a:lnSpc>
                <a:spcPct val="100000"/>
              </a:lnSpc>
              <a:spcBef>
                <a:spcPts val="0"/>
              </a:spcBef>
              <a:spcAft>
                <a:spcPts val="0"/>
              </a:spcAft>
              <a:buNone/>
            </a:pPr>
            <a:r>
              <a:t/>
            </a:r>
            <a:endParaRPr sz="1100">
              <a:solidFill>
                <a:schemeClr val="lt1"/>
              </a:solidFill>
            </a:endParaRPr>
          </a:p>
        </p:txBody>
      </p:sp>
      <p:pic>
        <p:nvPicPr>
          <p:cNvPr descr="A close up of a logo&#10;&#10;Description automatically generated" id="136" name="Google Shape;136;p25"/>
          <p:cNvPicPr preferRelativeResize="0"/>
          <p:nvPr/>
        </p:nvPicPr>
        <p:blipFill rotWithShape="1">
          <a:blip r:embed="rId4">
            <a:alphaModFix/>
          </a:blip>
          <a:srcRect b="0" l="0" r="0" t="0"/>
          <a:stretch/>
        </p:blipFill>
        <p:spPr>
          <a:xfrm>
            <a:off x="8665658" y="176782"/>
            <a:ext cx="208429" cy="301065"/>
          </a:xfrm>
          <a:prstGeom prst="rect">
            <a:avLst/>
          </a:prstGeom>
          <a:noFill/>
          <a:ln>
            <a:noFill/>
          </a:ln>
        </p:spPr>
      </p:pic>
      <p:sp>
        <p:nvSpPr>
          <p:cNvPr id="137" name="Google Shape;137;p25"/>
          <p:cNvSpPr/>
          <p:nvPr/>
        </p:nvSpPr>
        <p:spPr>
          <a:xfrm>
            <a:off x="4167198" y="1417969"/>
            <a:ext cx="863700" cy="84000"/>
          </a:xfrm>
          <a:prstGeom prst="rect">
            <a:avLst/>
          </a:prstGeom>
          <a:solidFill>
            <a:srgbClr val="FF552E"/>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38" name="Google Shape;138;p25"/>
          <p:cNvSpPr txBox="1"/>
          <p:nvPr/>
        </p:nvSpPr>
        <p:spPr>
          <a:xfrm>
            <a:off x="282605" y="4893286"/>
            <a:ext cx="5993503" cy="173094"/>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ELECTRICAL &amp; COMPUTER ENGINEERING</a:t>
            </a:r>
            <a:endParaRPr sz="1100"/>
          </a:p>
        </p:txBody>
      </p:sp>
      <p:sp>
        <p:nvSpPr>
          <p:cNvPr id="139" name="Google Shape;139;p25"/>
          <p:cNvSpPr txBox="1"/>
          <p:nvPr/>
        </p:nvSpPr>
        <p:spPr>
          <a:xfrm>
            <a:off x="7001698" y="4893286"/>
            <a:ext cx="1855061" cy="173094"/>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GRAINGER ENGINEERING</a:t>
            </a:r>
            <a:endParaRPr sz="1100"/>
          </a:p>
        </p:txBody>
      </p:sp>
      <p:sp>
        <p:nvSpPr>
          <p:cNvPr id="140" name="Google Shape;140;p25"/>
          <p:cNvSpPr txBox="1"/>
          <p:nvPr/>
        </p:nvSpPr>
        <p:spPr>
          <a:xfrm>
            <a:off x="1039200" y="1501975"/>
            <a:ext cx="2769600" cy="301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300">
                <a:solidFill>
                  <a:srgbClr val="FF9900"/>
                </a:solidFill>
                <a:latin typeface="Calibri"/>
                <a:ea typeface="Calibri"/>
                <a:cs typeface="Calibri"/>
                <a:sym typeface="Calibri"/>
              </a:rPr>
              <a:t>Problem</a:t>
            </a:r>
            <a:r>
              <a:rPr lang="en" sz="2300">
                <a:solidFill>
                  <a:schemeClr val="dk1"/>
                </a:solidFill>
                <a:highlight>
                  <a:schemeClr val="lt1"/>
                </a:highlight>
                <a:latin typeface="Calibri"/>
                <a:ea typeface="Calibri"/>
                <a:cs typeface="Calibri"/>
                <a:sym typeface="Calibri"/>
              </a:rPr>
              <a:t> </a:t>
            </a:r>
            <a:endParaRPr sz="2300">
              <a:solidFill>
                <a:schemeClr val="dk1"/>
              </a:solidFill>
              <a:highlight>
                <a:schemeClr val="lt1"/>
              </a:highlight>
              <a:latin typeface="Calibri"/>
              <a:ea typeface="Calibri"/>
              <a:cs typeface="Calibri"/>
              <a:sym typeface="Calibri"/>
            </a:endParaRPr>
          </a:p>
        </p:txBody>
      </p:sp>
      <p:sp>
        <p:nvSpPr>
          <p:cNvPr id="141" name="Google Shape;141;p25"/>
          <p:cNvSpPr txBox="1"/>
          <p:nvPr/>
        </p:nvSpPr>
        <p:spPr>
          <a:xfrm>
            <a:off x="3734225" y="2004850"/>
            <a:ext cx="3998100" cy="1762500"/>
          </a:xfrm>
          <a:prstGeom prst="rect">
            <a:avLst/>
          </a:prstGeom>
          <a:noFill/>
          <a:ln>
            <a:noFill/>
          </a:ln>
        </p:spPr>
        <p:txBody>
          <a:bodyPr anchorCtr="0" anchor="t" bIns="34275" lIns="68575" spcFirstLastPara="1" rIns="68575" wrap="square" tIns="34275">
            <a:spAutoFit/>
          </a:bodyPr>
          <a:lstStyle/>
          <a:p>
            <a:pPr indent="-298450" lvl="0" marL="914400" rtl="0" algn="l">
              <a:spcBef>
                <a:spcPts val="0"/>
              </a:spcBef>
              <a:spcAft>
                <a:spcPts val="0"/>
              </a:spcAft>
              <a:buClr>
                <a:schemeClr val="lt1"/>
              </a:buClr>
              <a:buSzPts val="1100"/>
              <a:buChar char="●"/>
            </a:pPr>
            <a:r>
              <a:rPr lang="en" sz="1100">
                <a:solidFill>
                  <a:schemeClr val="lt1"/>
                </a:solidFill>
              </a:rPr>
              <a:t>Current market consist of two different devices that can be implemented on bats</a:t>
            </a:r>
            <a:endParaRPr sz="1100">
              <a:solidFill>
                <a:schemeClr val="lt1"/>
              </a:solidFill>
            </a:endParaRPr>
          </a:p>
          <a:p>
            <a:pPr indent="-298450" lvl="1" marL="1371600" rtl="0" algn="l">
              <a:spcBef>
                <a:spcPts val="0"/>
              </a:spcBef>
              <a:spcAft>
                <a:spcPts val="0"/>
              </a:spcAft>
              <a:buClr>
                <a:schemeClr val="lt1"/>
              </a:buClr>
              <a:buSzPts val="1100"/>
              <a:buChar char="○"/>
            </a:pPr>
            <a:r>
              <a:rPr lang="en" sz="1100">
                <a:solidFill>
                  <a:schemeClr val="lt1"/>
                </a:solidFill>
              </a:rPr>
              <a:t>VHF Tags</a:t>
            </a:r>
            <a:endParaRPr sz="1100">
              <a:solidFill>
                <a:schemeClr val="lt1"/>
              </a:solidFill>
            </a:endParaRPr>
          </a:p>
          <a:p>
            <a:pPr indent="-298450" lvl="2" marL="1828800" rtl="0" algn="l">
              <a:spcBef>
                <a:spcPts val="0"/>
              </a:spcBef>
              <a:spcAft>
                <a:spcPts val="0"/>
              </a:spcAft>
              <a:buClr>
                <a:schemeClr val="lt1"/>
              </a:buClr>
              <a:buSzPts val="1100"/>
              <a:buChar char="■"/>
            </a:pPr>
            <a:r>
              <a:rPr lang="en" sz="1100">
                <a:solidFill>
                  <a:schemeClr val="lt1"/>
                </a:solidFill>
              </a:rPr>
              <a:t>Beneficial</a:t>
            </a:r>
            <a:r>
              <a:rPr lang="en" sz="1100">
                <a:solidFill>
                  <a:schemeClr val="lt1"/>
                </a:solidFill>
              </a:rPr>
              <a:t> only when bats are </a:t>
            </a:r>
            <a:r>
              <a:rPr lang="en" sz="1100">
                <a:solidFill>
                  <a:schemeClr val="lt1"/>
                </a:solidFill>
              </a:rPr>
              <a:t>stationary</a:t>
            </a:r>
            <a:endParaRPr sz="1100">
              <a:solidFill>
                <a:schemeClr val="lt1"/>
              </a:solidFill>
            </a:endParaRPr>
          </a:p>
          <a:p>
            <a:pPr indent="-298450" lvl="2" marL="1828800" rtl="0" algn="l">
              <a:spcBef>
                <a:spcPts val="0"/>
              </a:spcBef>
              <a:spcAft>
                <a:spcPts val="0"/>
              </a:spcAft>
              <a:buClr>
                <a:schemeClr val="lt1"/>
              </a:buClr>
              <a:buSzPts val="1100"/>
              <a:buChar char="■"/>
            </a:pPr>
            <a:r>
              <a:rPr lang="en" sz="1100">
                <a:solidFill>
                  <a:schemeClr val="lt1"/>
                </a:solidFill>
              </a:rPr>
              <a:t>Labor intensive and expensive</a:t>
            </a:r>
            <a:endParaRPr sz="1100">
              <a:solidFill>
                <a:schemeClr val="lt1"/>
              </a:solidFill>
            </a:endParaRPr>
          </a:p>
          <a:p>
            <a:pPr indent="-298450" lvl="1" marL="1371600" rtl="0" algn="l">
              <a:spcBef>
                <a:spcPts val="0"/>
              </a:spcBef>
              <a:spcAft>
                <a:spcPts val="0"/>
              </a:spcAft>
              <a:buClr>
                <a:schemeClr val="lt1"/>
              </a:buClr>
              <a:buSzPts val="1100"/>
              <a:buChar char="○"/>
            </a:pPr>
            <a:r>
              <a:rPr lang="en" sz="1100">
                <a:solidFill>
                  <a:schemeClr val="lt1"/>
                </a:solidFill>
              </a:rPr>
              <a:t>GNSS Tags</a:t>
            </a:r>
            <a:endParaRPr sz="1100">
              <a:solidFill>
                <a:schemeClr val="lt1"/>
              </a:solidFill>
            </a:endParaRPr>
          </a:p>
          <a:p>
            <a:pPr indent="-298450" lvl="2" marL="1828800" rtl="0" algn="l">
              <a:spcBef>
                <a:spcPts val="0"/>
              </a:spcBef>
              <a:spcAft>
                <a:spcPts val="0"/>
              </a:spcAft>
              <a:buClr>
                <a:schemeClr val="lt1"/>
              </a:buClr>
              <a:buSzPts val="1100"/>
              <a:buChar char="■"/>
            </a:pPr>
            <a:r>
              <a:rPr lang="en" sz="1100">
                <a:solidFill>
                  <a:schemeClr val="lt1"/>
                </a:solidFill>
              </a:rPr>
              <a:t>Untraceable </a:t>
            </a:r>
            <a:endParaRPr sz="1100">
              <a:solidFill>
                <a:schemeClr val="lt1"/>
              </a:solidFill>
            </a:endParaRPr>
          </a:p>
          <a:p>
            <a:pPr indent="-298450" lvl="2" marL="1828800" rtl="0" algn="l">
              <a:spcBef>
                <a:spcPts val="0"/>
              </a:spcBef>
              <a:spcAft>
                <a:spcPts val="0"/>
              </a:spcAft>
              <a:buClr>
                <a:schemeClr val="lt1"/>
              </a:buClr>
              <a:buSzPts val="1100"/>
              <a:buChar char="■"/>
            </a:pPr>
            <a:r>
              <a:rPr lang="en" sz="1100">
                <a:solidFill>
                  <a:schemeClr val="lt1"/>
                </a:solidFill>
              </a:rPr>
              <a:t>Expensive</a:t>
            </a:r>
            <a:endParaRPr sz="1100">
              <a:solidFill>
                <a:schemeClr val="lt1"/>
              </a:solidFill>
            </a:endParaRPr>
          </a:p>
          <a:p>
            <a:pPr indent="0" lvl="0" marL="0" marR="0" rtl="0" algn="l">
              <a:lnSpc>
                <a:spcPct val="100000"/>
              </a:lnSpc>
              <a:spcBef>
                <a:spcPts val="0"/>
              </a:spcBef>
              <a:spcAft>
                <a:spcPts val="0"/>
              </a:spcAft>
              <a:buNone/>
            </a:pPr>
            <a:r>
              <a:t/>
            </a:r>
            <a:endParaRPr sz="1100">
              <a:solidFill>
                <a:schemeClr val="lt1"/>
              </a:solidFill>
            </a:endParaRPr>
          </a:p>
        </p:txBody>
      </p:sp>
      <p:sp>
        <p:nvSpPr>
          <p:cNvPr id="142" name="Google Shape;142;p25"/>
          <p:cNvSpPr txBox="1"/>
          <p:nvPr/>
        </p:nvSpPr>
        <p:spPr>
          <a:xfrm>
            <a:off x="4746200" y="1540000"/>
            <a:ext cx="2769600" cy="301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300">
                <a:solidFill>
                  <a:srgbClr val="FF9900"/>
                </a:solidFill>
                <a:latin typeface="Calibri"/>
                <a:ea typeface="Calibri"/>
                <a:cs typeface="Calibri"/>
                <a:sym typeface="Calibri"/>
              </a:rPr>
              <a:t>Current Solutions</a:t>
            </a:r>
            <a:endParaRPr b="1" sz="2300">
              <a:solidFill>
                <a:schemeClr val="dk1"/>
              </a:solidFill>
              <a:highlight>
                <a:schemeClr val="lt1"/>
              </a:highlight>
              <a:latin typeface="Calibri"/>
              <a:ea typeface="Calibri"/>
              <a:cs typeface="Calibri"/>
              <a:sym typeface="Calibri"/>
            </a:endParaRPr>
          </a:p>
        </p:txBody>
      </p:sp>
      <p:pic>
        <p:nvPicPr>
          <p:cNvPr id="143" name="Google Shape;143;p25"/>
          <p:cNvPicPr preferRelativeResize="0"/>
          <p:nvPr/>
        </p:nvPicPr>
        <p:blipFill>
          <a:blip r:embed="rId5">
            <a:alphaModFix/>
          </a:blip>
          <a:stretch>
            <a:fillRect/>
          </a:stretch>
        </p:blipFill>
        <p:spPr>
          <a:xfrm>
            <a:off x="5203475" y="3617300"/>
            <a:ext cx="1855050" cy="1381175"/>
          </a:xfrm>
          <a:prstGeom prst="rect">
            <a:avLst/>
          </a:prstGeom>
          <a:gradFill>
            <a:gsLst>
              <a:gs pos="0">
                <a:srgbClr val="1B4284">
                  <a:alpha val="9803"/>
                </a:srgbClr>
              </a:gs>
              <a:gs pos="50000">
                <a:srgbClr val="1B4284">
                  <a:alpha val="9803"/>
                </a:srgbClr>
              </a:gs>
              <a:gs pos="100000">
                <a:srgbClr val="13294B"/>
              </a:gs>
            </a:gsLst>
            <a:lin ang="18900044" scaled="0"/>
          </a:grad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sp>
        <p:nvSpPr>
          <p:cNvPr id="369" name="Google Shape;369;p43"/>
          <p:cNvSpPr/>
          <p:nvPr/>
        </p:nvSpPr>
        <p:spPr>
          <a:xfrm flipH="1" rot="10800000">
            <a:off x="0" y="-5908"/>
            <a:ext cx="9144000" cy="651300"/>
          </a:xfrm>
          <a:prstGeom prst="rect">
            <a:avLst/>
          </a:prstGeom>
          <a:gradFill>
            <a:gsLst>
              <a:gs pos="0">
                <a:srgbClr val="1B4284"/>
              </a:gs>
              <a:gs pos="100000">
                <a:srgbClr val="13294B"/>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pic>
        <p:nvPicPr>
          <p:cNvPr descr="A close up of a logo&#10;&#10;Description automatically generated" id="370" name="Google Shape;370;p43"/>
          <p:cNvPicPr preferRelativeResize="0"/>
          <p:nvPr/>
        </p:nvPicPr>
        <p:blipFill rotWithShape="1">
          <a:blip r:embed="rId3">
            <a:alphaModFix/>
          </a:blip>
          <a:srcRect b="0" l="0" r="0" t="0"/>
          <a:stretch/>
        </p:blipFill>
        <p:spPr>
          <a:xfrm>
            <a:off x="8665657" y="171011"/>
            <a:ext cx="208430" cy="301065"/>
          </a:xfrm>
          <a:prstGeom prst="rect">
            <a:avLst/>
          </a:prstGeom>
          <a:noFill/>
          <a:ln>
            <a:noFill/>
          </a:ln>
        </p:spPr>
      </p:pic>
      <p:sp>
        <p:nvSpPr>
          <p:cNvPr id="371" name="Google Shape;371;p43"/>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Control &amp; GNSS Subsystem Success and Challenges</a:t>
            </a:r>
            <a:endParaRPr b="0" i="0" sz="1800" u="none" cap="none" strike="noStrike">
              <a:solidFill>
                <a:schemeClr val="lt1"/>
              </a:solidFill>
              <a:latin typeface="Arial"/>
              <a:ea typeface="Arial"/>
              <a:cs typeface="Arial"/>
              <a:sym typeface="Arial"/>
            </a:endParaRPr>
          </a:p>
        </p:txBody>
      </p:sp>
      <p:sp>
        <p:nvSpPr>
          <p:cNvPr id="372" name="Google Shape;372;p43"/>
          <p:cNvSpPr txBox="1"/>
          <p:nvPr/>
        </p:nvSpPr>
        <p:spPr>
          <a:xfrm>
            <a:off x="1763550" y="684763"/>
            <a:ext cx="5616900" cy="481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000">
                <a:solidFill>
                  <a:srgbClr val="E84B36"/>
                </a:solidFill>
              </a:rPr>
              <a:t>Challenges</a:t>
            </a:r>
            <a:endParaRPr b="1" sz="2000">
              <a:solidFill>
                <a:srgbClr val="E84B36"/>
              </a:solidFill>
            </a:endParaRPr>
          </a:p>
          <a:p>
            <a:pPr indent="0" lvl="0" marL="0" rtl="0" algn="l">
              <a:spcBef>
                <a:spcPts val="0"/>
              </a:spcBef>
              <a:spcAft>
                <a:spcPts val="0"/>
              </a:spcAft>
              <a:buNone/>
            </a:pPr>
            <a:r>
              <a:t/>
            </a:r>
            <a:endParaRPr b="1" sz="2000">
              <a:solidFill>
                <a:srgbClr val="E84B36"/>
              </a:solidFill>
            </a:endParaRPr>
          </a:p>
        </p:txBody>
      </p:sp>
      <p:sp>
        <p:nvSpPr>
          <p:cNvPr id="373" name="Google Shape;373;p43"/>
          <p:cNvSpPr txBox="1"/>
          <p:nvPr/>
        </p:nvSpPr>
        <p:spPr>
          <a:xfrm>
            <a:off x="27275" y="1165975"/>
            <a:ext cx="5798100" cy="30087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chemeClr val="dk1"/>
              </a:buClr>
              <a:buSzPts val="1200"/>
              <a:buChar char="●"/>
            </a:pPr>
            <a:r>
              <a:rPr lang="en" sz="1200">
                <a:solidFill>
                  <a:schemeClr val="dk1"/>
                </a:solidFill>
              </a:rPr>
              <a:t>Difficulty understanding flash memory resulted to a huge delay in the testing phase</a:t>
            </a:r>
            <a:endParaRPr sz="1200">
              <a:solidFill>
                <a:schemeClr val="dk1"/>
              </a:solidFill>
            </a:endParaRPr>
          </a:p>
          <a:p>
            <a:pPr indent="-304800" lvl="1" marL="914400" rtl="0" algn="l">
              <a:spcBef>
                <a:spcPts val="0"/>
              </a:spcBef>
              <a:spcAft>
                <a:spcPts val="0"/>
              </a:spcAft>
              <a:buClr>
                <a:schemeClr val="dk1"/>
              </a:buClr>
              <a:buSzPts val="1200"/>
              <a:buChar char="○"/>
            </a:pPr>
            <a:r>
              <a:rPr lang="en" sz="1200">
                <a:solidFill>
                  <a:schemeClr val="dk1"/>
                </a:solidFill>
              </a:rPr>
              <a:t>ATTINY 1616 MCU has </a:t>
            </a:r>
            <a:r>
              <a:rPr lang="en" sz="1200">
                <a:solidFill>
                  <a:schemeClr val="dk1"/>
                </a:solidFill>
                <a:latin typeface="Helvetica Neue"/>
                <a:ea typeface="Helvetica Neue"/>
                <a:cs typeface="Helvetica Neue"/>
                <a:sym typeface="Helvetica Neue"/>
              </a:rPr>
              <a:t>16k bytes of flash memory  </a:t>
            </a:r>
            <a:endParaRPr sz="1200">
              <a:solidFill>
                <a:schemeClr val="dk1"/>
              </a:solidFill>
              <a:latin typeface="Helvetica Neue"/>
              <a:ea typeface="Helvetica Neue"/>
              <a:cs typeface="Helvetica Neue"/>
              <a:sym typeface="Helvetica Neue"/>
            </a:endParaRPr>
          </a:p>
          <a:p>
            <a:pPr indent="-304800" lvl="1" marL="914400" rtl="0" algn="l">
              <a:spcBef>
                <a:spcPts val="0"/>
              </a:spcBef>
              <a:spcAft>
                <a:spcPts val="0"/>
              </a:spcAft>
              <a:buClr>
                <a:schemeClr val="dk1"/>
              </a:buClr>
              <a:buSzPts val="1200"/>
              <a:buFont typeface="Helvetica Neue"/>
              <a:buChar char="○"/>
            </a:pPr>
            <a:r>
              <a:rPr lang="en" sz="1200">
                <a:solidFill>
                  <a:schemeClr val="dk1"/>
                </a:solidFill>
                <a:uFill>
                  <a:noFill/>
                </a:uFill>
                <a:hlinkClick r:id="rId4">
                  <a:extLst>
                    <a:ext uri="{A12FA001-AC4F-418D-AE19-62706E023703}">
                      <ahyp:hlinkClr val="tx"/>
                    </a:ext>
                  </a:extLst>
                </a:hlinkClick>
              </a:rPr>
              <a:t>AVR128DA32</a:t>
            </a:r>
            <a:r>
              <a:rPr lang="en" sz="1200">
                <a:solidFill>
                  <a:schemeClr val="dk1"/>
                </a:solidFill>
              </a:rPr>
              <a:t> MCU has 128k bytes of flash memory</a:t>
            </a:r>
            <a:br>
              <a:rPr lang="en" sz="1200">
                <a:solidFill>
                  <a:schemeClr val="dk1"/>
                </a:solidFill>
              </a:rPr>
            </a:br>
            <a:endParaRPr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Dealing with microchips with beginner level soldering skills</a:t>
            </a:r>
            <a:endParaRPr sz="1200">
              <a:solidFill>
                <a:schemeClr val="dk1"/>
              </a:solidFill>
            </a:endParaRPr>
          </a:p>
          <a:p>
            <a:pPr indent="-304800" lvl="1" marL="914400" rtl="0" algn="l">
              <a:spcBef>
                <a:spcPts val="0"/>
              </a:spcBef>
              <a:spcAft>
                <a:spcPts val="0"/>
              </a:spcAft>
              <a:buClr>
                <a:schemeClr val="dk1"/>
              </a:buClr>
              <a:buSzPts val="1200"/>
              <a:buChar char="○"/>
            </a:pPr>
            <a:r>
              <a:rPr lang="en" sz="1200">
                <a:solidFill>
                  <a:schemeClr val="dk1"/>
                </a:solidFill>
              </a:rPr>
              <a:t>Debugging process becomes more time consuming </a:t>
            </a:r>
            <a:endParaRPr sz="1200">
              <a:solidFill>
                <a:schemeClr val="dk1"/>
              </a:solidFill>
            </a:endParaRPr>
          </a:p>
          <a:p>
            <a:pPr indent="-304800" lvl="1" marL="914400" rtl="0" algn="l">
              <a:spcBef>
                <a:spcPts val="0"/>
              </a:spcBef>
              <a:spcAft>
                <a:spcPts val="0"/>
              </a:spcAft>
              <a:buClr>
                <a:schemeClr val="dk1"/>
              </a:buClr>
              <a:buSzPts val="1200"/>
              <a:buChar char="○"/>
            </a:pPr>
            <a:r>
              <a:rPr lang="en" sz="1200">
                <a:solidFill>
                  <a:schemeClr val="dk1"/>
                </a:solidFill>
              </a:rPr>
              <a:t>During testing phase, PCBs with pin connectors for each individual pin of the chips would have called for enhanced efficiency of debugging</a:t>
            </a:r>
            <a:endParaRPr sz="1200">
              <a:solidFill>
                <a:schemeClr val="dk1"/>
              </a:solidFill>
            </a:endParaRPr>
          </a:p>
          <a:p>
            <a:pPr indent="0" lvl="0" marL="0" rtl="0" algn="l">
              <a:spcBef>
                <a:spcPts val="0"/>
              </a:spcBef>
              <a:spcAft>
                <a:spcPts val="0"/>
              </a:spcAft>
              <a:buNone/>
            </a:pPr>
            <a:r>
              <a:t/>
            </a:r>
            <a:endParaRPr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Minimum resources for programming certain chips in subsystem</a:t>
            </a:r>
            <a:endParaRPr sz="1200">
              <a:solidFill>
                <a:schemeClr val="dk1"/>
              </a:solidFill>
            </a:endParaRPr>
          </a:p>
          <a:p>
            <a:pPr indent="-304800" lvl="1" marL="914400" rtl="0" algn="l">
              <a:spcBef>
                <a:spcPts val="0"/>
              </a:spcBef>
              <a:spcAft>
                <a:spcPts val="0"/>
              </a:spcAft>
              <a:buClr>
                <a:schemeClr val="dk1"/>
              </a:buClr>
              <a:buSzPts val="1200"/>
              <a:buChar char="○"/>
            </a:pPr>
            <a:r>
              <a:rPr lang="en" sz="1200">
                <a:solidFill>
                  <a:schemeClr val="dk1"/>
                </a:solidFill>
              </a:rPr>
              <a:t>Due to the small market of the GNSS MAX M10M, minimum resources and troubleshoot available </a:t>
            </a:r>
            <a:endParaRPr sz="1200">
              <a:solidFill>
                <a:schemeClr val="dk1"/>
              </a:solidFill>
            </a:endParaRPr>
          </a:p>
          <a:p>
            <a:pPr indent="-304800" lvl="1" marL="914400" rtl="0" algn="l">
              <a:spcBef>
                <a:spcPts val="0"/>
              </a:spcBef>
              <a:spcAft>
                <a:spcPts val="0"/>
              </a:spcAft>
              <a:buClr>
                <a:schemeClr val="dk1"/>
              </a:buClr>
              <a:buSzPts val="1200"/>
              <a:buChar char="○"/>
            </a:pPr>
            <a:r>
              <a:rPr lang="en" sz="1200">
                <a:solidFill>
                  <a:schemeClr val="dk1"/>
                </a:solidFill>
              </a:rPr>
              <a:t>The </a:t>
            </a:r>
            <a:r>
              <a:rPr lang="en" sz="1200">
                <a:solidFill>
                  <a:schemeClr val="dk1"/>
                </a:solidFill>
                <a:uFill>
                  <a:noFill/>
                </a:uFill>
                <a:hlinkClick r:id="rId5">
                  <a:extLst>
                    <a:ext uri="{A12FA001-AC4F-418D-AE19-62706E023703}">
                      <ahyp:hlinkClr val="tx"/>
                    </a:ext>
                  </a:extLst>
                </a:hlinkClick>
              </a:rPr>
              <a:t>AVR128DA32</a:t>
            </a:r>
            <a:r>
              <a:rPr lang="en" sz="1200">
                <a:solidFill>
                  <a:schemeClr val="dk1"/>
                </a:solidFill>
              </a:rPr>
              <a:t> MCU uses UPDI programming and debugging interface</a:t>
            </a:r>
            <a:endParaRPr sz="1200">
              <a:solidFill>
                <a:schemeClr val="dk1"/>
              </a:solidFill>
            </a:endParaRPr>
          </a:p>
          <a:p>
            <a:pPr indent="-304800" lvl="2" marL="1371600" rtl="0" algn="l">
              <a:spcBef>
                <a:spcPts val="0"/>
              </a:spcBef>
              <a:spcAft>
                <a:spcPts val="0"/>
              </a:spcAft>
              <a:buClr>
                <a:schemeClr val="dk1"/>
              </a:buClr>
              <a:buSzPts val="1200"/>
              <a:buChar char="■"/>
            </a:pPr>
            <a:r>
              <a:rPr lang="en" sz="1200">
                <a:solidFill>
                  <a:schemeClr val="dk1"/>
                </a:solidFill>
              </a:rPr>
              <a:t>JTAG &amp; ISP commonly used</a:t>
            </a:r>
            <a:endParaRPr sz="1200">
              <a:solidFill>
                <a:schemeClr val="dk1"/>
              </a:solidFill>
            </a:endParaRPr>
          </a:p>
          <a:p>
            <a:pPr indent="0" lvl="0" marL="0" rtl="0" algn="l">
              <a:spcBef>
                <a:spcPts val="0"/>
              </a:spcBef>
              <a:spcAft>
                <a:spcPts val="0"/>
              </a:spcAft>
              <a:buNone/>
            </a:pPr>
            <a:r>
              <a:t/>
            </a:r>
            <a:endParaRPr sz="1200">
              <a:solidFill>
                <a:schemeClr val="dk1"/>
              </a:solidFill>
            </a:endParaRPr>
          </a:p>
          <a:p>
            <a:pPr indent="0" lvl="0" marL="457200" rtl="0" algn="l">
              <a:spcBef>
                <a:spcPts val="0"/>
              </a:spcBef>
              <a:spcAft>
                <a:spcPts val="0"/>
              </a:spcAft>
              <a:buNone/>
            </a:pPr>
            <a:r>
              <a:t/>
            </a:r>
            <a:endParaRPr sz="1200">
              <a:solidFill>
                <a:schemeClr val="dk1"/>
              </a:solidFill>
              <a:latin typeface="Calibri"/>
              <a:ea typeface="Calibri"/>
              <a:cs typeface="Calibri"/>
              <a:sym typeface="Calibri"/>
            </a:endParaRPr>
          </a:p>
        </p:txBody>
      </p:sp>
      <p:pic>
        <p:nvPicPr>
          <p:cNvPr id="374" name="Google Shape;374;p43"/>
          <p:cNvPicPr preferRelativeResize="0"/>
          <p:nvPr/>
        </p:nvPicPr>
        <p:blipFill>
          <a:blip r:embed="rId6">
            <a:alphaModFix/>
          </a:blip>
          <a:stretch>
            <a:fillRect/>
          </a:stretch>
        </p:blipFill>
        <p:spPr>
          <a:xfrm>
            <a:off x="5722400" y="898800"/>
            <a:ext cx="3366800" cy="1996450"/>
          </a:xfrm>
          <a:prstGeom prst="rect">
            <a:avLst/>
          </a:prstGeom>
          <a:noFill/>
          <a:ln>
            <a:noFill/>
          </a:ln>
        </p:spPr>
      </p:pic>
      <p:sp>
        <p:nvSpPr>
          <p:cNvPr id="375" name="Google Shape;375;p43"/>
          <p:cNvSpPr txBox="1"/>
          <p:nvPr/>
        </p:nvSpPr>
        <p:spPr>
          <a:xfrm>
            <a:off x="7077900" y="2895250"/>
            <a:ext cx="1167000" cy="21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100">
                <a:solidFill>
                  <a:schemeClr val="dk1"/>
                </a:solidFill>
                <a:latin typeface="Calibri"/>
                <a:ea typeface="Calibri"/>
                <a:cs typeface="Calibri"/>
                <a:sym typeface="Calibri"/>
              </a:rPr>
              <a:t>Vs. </a:t>
            </a:r>
            <a:endParaRPr sz="2100">
              <a:solidFill>
                <a:schemeClr val="dk1"/>
              </a:solidFill>
              <a:latin typeface="Calibri"/>
              <a:ea typeface="Calibri"/>
              <a:cs typeface="Calibri"/>
              <a:sym typeface="Calibri"/>
            </a:endParaRPr>
          </a:p>
        </p:txBody>
      </p:sp>
      <p:pic>
        <p:nvPicPr>
          <p:cNvPr id="376" name="Google Shape;376;p43"/>
          <p:cNvPicPr preferRelativeResize="0"/>
          <p:nvPr/>
        </p:nvPicPr>
        <p:blipFill>
          <a:blip r:embed="rId7">
            <a:alphaModFix/>
          </a:blip>
          <a:stretch>
            <a:fillRect/>
          </a:stretch>
        </p:blipFill>
        <p:spPr>
          <a:xfrm>
            <a:off x="6156175" y="3366500"/>
            <a:ext cx="2253449" cy="162904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sp>
        <p:nvSpPr>
          <p:cNvPr id="381" name="Google Shape;381;p44"/>
          <p:cNvSpPr/>
          <p:nvPr/>
        </p:nvSpPr>
        <p:spPr>
          <a:xfrm flipH="1" rot="10800000">
            <a:off x="0" y="6121"/>
            <a:ext cx="9144000" cy="5143500"/>
          </a:xfrm>
          <a:prstGeom prst="rect">
            <a:avLst/>
          </a:prstGeom>
          <a:gradFill>
            <a:gsLst>
              <a:gs pos="0">
                <a:srgbClr val="1B4284"/>
              </a:gs>
              <a:gs pos="100000">
                <a:srgbClr val="13294B"/>
              </a:gs>
            </a:gsLst>
            <a:lin ang="1890000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pic>
        <p:nvPicPr>
          <p:cNvPr descr="A picture containing building, street&#10;&#10;Description automatically generated" id="382" name="Google Shape;382;p44"/>
          <p:cNvPicPr preferRelativeResize="0"/>
          <p:nvPr/>
        </p:nvPicPr>
        <p:blipFill rotWithShape="1">
          <a:blip r:embed="rId3">
            <a:alphaModFix amt="25000"/>
          </a:blip>
          <a:srcRect b="0" l="0" r="0" t="0"/>
          <a:stretch/>
        </p:blipFill>
        <p:spPr>
          <a:xfrm>
            <a:off x="0" y="6122"/>
            <a:ext cx="9144000" cy="5143500"/>
          </a:xfrm>
          <a:prstGeom prst="rect">
            <a:avLst/>
          </a:prstGeom>
          <a:noFill/>
          <a:ln>
            <a:noFill/>
          </a:ln>
        </p:spPr>
      </p:pic>
      <p:pic>
        <p:nvPicPr>
          <p:cNvPr descr="A close up of a logo&#10;&#10;Description automatically generated" id="383" name="Google Shape;383;p44"/>
          <p:cNvPicPr preferRelativeResize="0"/>
          <p:nvPr/>
        </p:nvPicPr>
        <p:blipFill rotWithShape="1">
          <a:blip r:embed="rId4">
            <a:alphaModFix/>
          </a:blip>
          <a:srcRect b="0" l="0" r="0" t="0"/>
          <a:stretch/>
        </p:blipFill>
        <p:spPr>
          <a:xfrm>
            <a:off x="8665658" y="176782"/>
            <a:ext cx="208429" cy="301065"/>
          </a:xfrm>
          <a:prstGeom prst="rect">
            <a:avLst/>
          </a:prstGeom>
          <a:noFill/>
          <a:ln>
            <a:noFill/>
          </a:ln>
        </p:spPr>
      </p:pic>
      <p:sp>
        <p:nvSpPr>
          <p:cNvPr id="384" name="Google Shape;384;p44"/>
          <p:cNvSpPr txBox="1"/>
          <p:nvPr/>
        </p:nvSpPr>
        <p:spPr>
          <a:xfrm>
            <a:off x="7001698" y="4893286"/>
            <a:ext cx="1855061" cy="173094"/>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GRAINGER ENGINEERING</a:t>
            </a:r>
            <a:endParaRPr sz="1100"/>
          </a:p>
        </p:txBody>
      </p:sp>
      <p:sp>
        <p:nvSpPr>
          <p:cNvPr id="385" name="Google Shape;385;p44"/>
          <p:cNvSpPr txBox="1"/>
          <p:nvPr/>
        </p:nvSpPr>
        <p:spPr>
          <a:xfrm>
            <a:off x="971550" y="2211368"/>
            <a:ext cx="7200900" cy="1023600"/>
          </a:xfrm>
          <a:prstGeom prst="rect">
            <a:avLst/>
          </a:prstGeom>
          <a:noFill/>
          <a:ln>
            <a:noFill/>
          </a:ln>
        </p:spPr>
        <p:txBody>
          <a:bodyPr anchorCtr="0" anchor="ctr"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3400"/>
              <a:buFont typeface="Arial"/>
              <a:buNone/>
            </a:pPr>
            <a:r>
              <a:rPr b="1" lang="en" sz="3400">
                <a:solidFill>
                  <a:schemeClr val="lt1"/>
                </a:solidFill>
              </a:rPr>
              <a:t>Power Subsystem</a:t>
            </a:r>
            <a:endParaRPr b="1" i="0" sz="3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86" name="Google Shape;386;p44"/>
          <p:cNvSpPr/>
          <p:nvPr/>
        </p:nvSpPr>
        <p:spPr>
          <a:xfrm>
            <a:off x="4140148" y="2834982"/>
            <a:ext cx="863700" cy="84000"/>
          </a:xfrm>
          <a:prstGeom prst="rect">
            <a:avLst/>
          </a:prstGeom>
          <a:solidFill>
            <a:srgbClr val="FF552E"/>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387" name="Google Shape;387;p44"/>
          <p:cNvSpPr txBox="1"/>
          <p:nvPr/>
        </p:nvSpPr>
        <p:spPr>
          <a:xfrm>
            <a:off x="282605" y="4893286"/>
            <a:ext cx="5993503" cy="173094"/>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ELECTRICAL &amp; COMPUTER ENGINEERING</a:t>
            </a:r>
            <a:endParaRPr sz="110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sp>
        <p:nvSpPr>
          <p:cNvPr id="392" name="Google Shape;392;p45"/>
          <p:cNvSpPr txBox="1"/>
          <p:nvPr/>
        </p:nvSpPr>
        <p:spPr>
          <a:xfrm>
            <a:off x="107475" y="797475"/>
            <a:ext cx="2272200" cy="3939600"/>
          </a:xfrm>
          <a:prstGeom prst="rect">
            <a:avLst/>
          </a:prstGeom>
          <a:noFill/>
          <a:ln>
            <a:noFill/>
          </a:ln>
        </p:spPr>
        <p:txBody>
          <a:bodyPr anchorCtr="0" anchor="t" bIns="34275" lIns="68575" spcFirstLastPara="1" rIns="68575" wrap="square" tIns="34275">
            <a:noAutofit/>
          </a:bodyPr>
          <a:lstStyle/>
          <a:p>
            <a:pPr indent="-355600" lvl="0" marL="457200" marR="0" rtl="0" algn="l">
              <a:lnSpc>
                <a:spcPct val="100000"/>
              </a:lnSpc>
              <a:spcBef>
                <a:spcPts val="0"/>
              </a:spcBef>
              <a:spcAft>
                <a:spcPts val="0"/>
              </a:spcAft>
              <a:buClr>
                <a:srgbClr val="E84B36"/>
              </a:buClr>
              <a:buSzPts val="2000"/>
              <a:buChar char="●"/>
            </a:pPr>
            <a:r>
              <a:rPr b="1" lang="en" sz="2000">
                <a:solidFill>
                  <a:srgbClr val="E84B36"/>
                </a:solidFill>
              </a:rPr>
              <a:t>Battery</a:t>
            </a:r>
            <a:endParaRPr b="1" sz="2000">
              <a:solidFill>
                <a:srgbClr val="E84B36"/>
              </a:solidFill>
            </a:endParaRPr>
          </a:p>
          <a:p>
            <a:pPr indent="-355600" lvl="1" marL="914400" marR="0" rtl="0" algn="l">
              <a:lnSpc>
                <a:spcPct val="100000"/>
              </a:lnSpc>
              <a:spcBef>
                <a:spcPts val="0"/>
              </a:spcBef>
              <a:spcAft>
                <a:spcPts val="0"/>
              </a:spcAft>
              <a:buClr>
                <a:srgbClr val="073763"/>
              </a:buClr>
              <a:buSzPts val="2000"/>
              <a:buChar char="○"/>
            </a:pPr>
            <a:r>
              <a:rPr b="1" lang="en" sz="2000">
                <a:solidFill>
                  <a:srgbClr val="073763"/>
                </a:solidFill>
              </a:rPr>
              <a:t>Weight</a:t>
            </a:r>
            <a:endParaRPr b="1" sz="2000">
              <a:solidFill>
                <a:srgbClr val="073763"/>
              </a:solidFill>
            </a:endParaRPr>
          </a:p>
          <a:p>
            <a:pPr indent="-355600" lvl="1" marL="914400" marR="0" rtl="0" algn="l">
              <a:lnSpc>
                <a:spcPct val="100000"/>
              </a:lnSpc>
              <a:spcBef>
                <a:spcPts val="0"/>
              </a:spcBef>
              <a:spcAft>
                <a:spcPts val="0"/>
              </a:spcAft>
              <a:buClr>
                <a:srgbClr val="073763"/>
              </a:buClr>
              <a:buSzPts val="2000"/>
              <a:buChar char="○"/>
            </a:pPr>
            <a:r>
              <a:rPr b="1" lang="en" sz="2000">
                <a:solidFill>
                  <a:srgbClr val="073763"/>
                </a:solidFill>
              </a:rPr>
              <a:t>Capacity</a:t>
            </a:r>
            <a:endParaRPr b="1" sz="2000">
              <a:solidFill>
                <a:srgbClr val="073763"/>
              </a:solidFill>
            </a:endParaRPr>
          </a:p>
          <a:p>
            <a:pPr indent="-355600" lvl="0" marL="457200" marR="0" rtl="0" algn="l">
              <a:lnSpc>
                <a:spcPct val="100000"/>
              </a:lnSpc>
              <a:spcBef>
                <a:spcPts val="0"/>
              </a:spcBef>
              <a:spcAft>
                <a:spcPts val="0"/>
              </a:spcAft>
              <a:buClr>
                <a:srgbClr val="E84B36"/>
              </a:buClr>
              <a:buSzPts val="2000"/>
              <a:buChar char="●"/>
            </a:pPr>
            <a:r>
              <a:rPr b="1" lang="en" sz="2000">
                <a:solidFill>
                  <a:srgbClr val="E84B36"/>
                </a:solidFill>
              </a:rPr>
              <a:t>BMS</a:t>
            </a:r>
            <a:endParaRPr b="1" sz="2000">
              <a:solidFill>
                <a:srgbClr val="E84B36"/>
              </a:solidFill>
            </a:endParaRPr>
          </a:p>
          <a:p>
            <a:pPr indent="-355600" lvl="1" marL="914400" marR="0" rtl="0" algn="l">
              <a:lnSpc>
                <a:spcPct val="100000"/>
              </a:lnSpc>
              <a:spcBef>
                <a:spcPts val="0"/>
              </a:spcBef>
              <a:spcAft>
                <a:spcPts val="0"/>
              </a:spcAft>
              <a:buClr>
                <a:srgbClr val="073763"/>
              </a:buClr>
              <a:buSzPts val="2000"/>
              <a:buChar char="○"/>
            </a:pPr>
            <a:r>
              <a:rPr b="1" lang="en" sz="2000">
                <a:solidFill>
                  <a:srgbClr val="073763"/>
                </a:solidFill>
              </a:rPr>
              <a:t>Safety</a:t>
            </a:r>
            <a:endParaRPr b="1" sz="2000">
              <a:solidFill>
                <a:srgbClr val="073763"/>
              </a:solidFill>
            </a:endParaRPr>
          </a:p>
          <a:p>
            <a:pPr indent="-355600" lvl="0" marL="457200" marR="0" rtl="0" algn="l">
              <a:lnSpc>
                <a:spcPct val="100000"/>
              </a:lnSpc>
              <a:spcBef>
                <a:spcPts val="0"/>
              </a:spcBef>
              <a:spcAft>
                <a:spcPts val="0"/>
              </a:spcAft>
              <a:buClr>
                <a:srgbClr val="E84B36"/>
              </a:buClr>
              <a:buSzPts val="2000"/>
              <a:buChar char="●"/>
            </a:pPr>
            <a:r>
              <a:rPr b="1" lang="en" sz="2000">
                <a:solidFill>
                  <a:srgbClr val="E84B36"/>
                </a:solidFill>
              </a:rPr>
              <a:t>Charger</a:t>
            </a:r>
            <a:endParaRPr b="1" sz="2000">
              <a:solidFill>
                <a:srgbClr val="E84B36"/>
              </a:solidFill>
            </a:endParaRPr>
          </a:p>
          <a:p>
            <a:pPr indent="-355600" lvl="1" marL="914400" marR="0" rtl="0" algn="l">
              <a:lnSpc>
                <a:spcPct val="100000"/>
              </a:lnSpc>
              <a:spcBef>
                <a:spcPts val="0"/>
              </a:spcBef>
              <a:spcAft>
                <a:spcPts val="0"/>
              </a:spcAft>
              <a:buClr>
                <a:srgbClr val="073763"/>
              </a:buClr>
              <a:buSzPts val="2000"/>
              <a:buChar char="○"/>
            </a:pPr>
            <a:r>
              <a:rPr b="1" lang="en" sz="2000">
                <a:solidFill>
                  <a:srgbClr val="073763"/>
                </a:solidFill>
              </a:rPr>
              <a:t>Current</a:t>
            </a:r>
            <a:endParaRPr b="1" sz="2000">
              <a:solidFill>
                <a:srgbClr val="073763"/>
              </a:solidFill>
            </a:endParaRPr>
          </a:p>
          <a:p>
            <a:pPr indent="-355600" lvl="1" marL="914400" marR="0" rtl="0" algn="l">
              <a:lnSpc>
                <a:spcPct val="100000"/>
              </a:lnSpc>
              <a:spcBef>
                <a:spcPts val="0"/>
              </a:spcBef>
              <a:spcAft>
                <a:spcPts val="0"/>
              </a:spcAft>
              <a:buClr>
                <a:srgbClr val="073763"/>
              </a:buClr>
              <a:buSzPts val="2000"/>
              <a:buChar char="○"/>
            </a:pPr>
            <a:r>
              <a:rPr b="1" lang="en" sz="2000">
                <a:solidFill>
                  <a:srgbClr val="073763"/>
                </a:solidFill>
              </a:rPr>
              <a:t>Voltage</a:t>
            </a:r>
            <a:endParaRPr b="1" sz="2000">
              <a:solidFill>
                <a:srgbClr val="073763"/>
              </a:solidFill>
            </a:endParaRPr>
          </a:p>
          <a:p>
            <a:pPr indent="-355600" lvl="0" marL="457200" marR="0" rtl="0" algn="l">
              <a:lnSpc>
                <a:spcPct val="100000"/>
              </a:lnSpc>
              <a:spcBef>
                <a:spcPts val="0"/>
              </a:spcBef>
              <a:spcAft>
                <a:spcPts val="0"/>
              </a:spcAft>
              <a:buClr>
                <a:srgbClr val="E84B36"/>
              </a:buClr>
              <a:buSzPts val="2000"/>
              <a:buChar char="●"/>
            </a:pPr>
            <a:r>
              <a:rPr b="1" lang="en" sz="2000">
                <a:solidFill>
                  <a:srgbClr val="E84B36"/>
                </a:solidFill>
              </a:rPr>
              <a:t>LDO</a:t>
            </a:r>
            <a:endParaRPr b="1" sz="2000">
              <a:solidFill>
                <a:srgbClr val="E84B36"/>
              </a:solidFill>
            </a:endParaRPr>
          </a:p>
          <a:p>
            <a:pPr indent="-355600" lvl="1" marL="914400" marR="0" rtl="0" algn="l">
              <a:lnSpc>
                <a:spcPct val="100000"/>
              </a:lnSpc>
              <a:spcBef>
                <a:spcPts val="0"/>
              </a:spcBef>
              <a:spcAft>
                <a:spcPts val="0"/>
              </a:spcAft>
              <a:buClr>
                <a:srgbClr val="073763"/>
              </a:buClr>
              <a:buSzPts val="2000"/>
              <a:buChar char="○"/>
            </a:pPr>
            <a:r>
              <a:rPr b="1" lang="en" sz="2000">
                <a:solidFill>
                  <a:srgbClr val="073763"/>
                </a:solidFill>
              </a:rPr>
              <a:t>Voltage</a:t>
            </a:r>
            <a:endParaRPr b="1" sz="2000">
              <a:solidFill>
                <a:srgbClr val="073763"/>
              </a:solidFill>
            </a:endParaRPr>
          </a:p>
          <a:p>
            <a:pPr indent="-355600" lvl="1" marL="914400" marR="0" rtl="0" algn="l">
              <a:lnSpc>
                <a:spcPct val="100000"/>
              </a:lnSpc>
              <a:spcBef>
                <a:spcPts val="0"/>
              </a:spcBef>
              <a:spcAft>
                <a:spcPts val="0"/>
              </a:spcAft>
              <a:buClr>
                <a:srgbClr val="073763"/>
              </a:buClr>
              <a:buSzPts val="2000"/>
              <a:buChar char="○"/>
            </a:pPr>
            <a:r>
              <a:rPr b="1" lang="en" sz="2000">
                <a:solidFill>
                  <a:srgbClr val="073763"/>
                </a:solidFill>
              </a:rPr>
              <a:t>Current</a:t>
            </a:r>
            <a:endParaRPr b="1" sz="2000">
              <a:solidFill>
                <a:srgbClr val="073763"/>
              </a:solidFill>
            </a:endParaRPr>
          </a:p>
          <a:p>
            <a:pPr indent="0" lvl="0" marL="0" marR="0" rtl="0" algn="l">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t/>
            </a:r>
            <a:endParaRPr b="1" i="0" sz="1400" u="none" cap="none" strike="noStrike">
              <a:solidFill>
                <a:schemeClr val="dk1"/>
              </a:solidFill>
              <a:latin typeface="Arial"/>
              <a:ea typeface="Arial"/>
              <a:cs typeface="Arial"/>
              <a:sym typeface="Arial"/>
            </a:endParaRPr>
          </a:p>
        </p:txBody>
      </p:sp>
      <p:sp>
        <p:nvSpPr>
          <p:cNvPr id="393" name="Google Shape;393;p45"/>
          <p:cNvSpPr/>
          <p:nvPr/>
        </p:nvSpPr>
        <p:spPr>
          <a:xfrm flipH="1" rot="10800000">
            <a:off x="0" y="4827760"/>
            <a:ext cx="9144000" cy="315740"/>
          </a:xfrm>
          <a:prstGeom prst="rect">
            <a:avLst/>
          </a:prstGeom>
          <a:gradFill>
            <a:gsLst>
              <a:gs pos="0">
                <a:srgbClr val="7F7F7F"/>
              </a:gs>
              <a:gs pos="100000">
                <a:srgbClr val="BFBFBF"/>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394" name="Google Shape;394;p45"/>
          <p:cNvSpPr txBox="1"/>
          <p:nvPr/>
        </p:nvSpPr>
        <p:spPr>
          <a:xfrm>
            <a:off x="7001698" y="4893286"/>
            <a:ext cx="1855061" cy="173094"/>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GRAINGER ENGINEERING</a:t>
            </a:r>
            <a:endParaRPr sz="1100"/>
          </a:p>
        </p:txBody>
      </p:sp>
      <p:sp>
        <p:nvSpPr>
          <p:cNvPr id="395" name="Google Shape;395;p45"/>
          <p:cNvSpPr/>
          <p:nvPr/>
        </p:nvSpPr>
        <p:spPr>
          <a:xfrm flipH="1" rot="10800000">
            <a:off x="0" y="-5771"/>
            <a:ext cx="9144000" cy="651163"/>
          </a:xfrm>
          <a:prstGeom prst="rect">
            <a:avLst/>
          </a:prstGeom>
          <a:gradFill>
            <a:gsLst>
              <a:gs pos="0">
                <a:srgbClr val="1B4284"/>
              </a:gs>
              <a:gs pos="100000">
                <a:srgbClr val="13294B"/>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pic>
        <p:nvPicPr>
          <p:cNvPr descr="A close up of a logo&#10;&#10;Description automatically generated" id="396" name="Google Shape;396;p45"/>
          <p:cNvPicPr preferRelativeResize="0"/>
          <p:nvPr/>
        </p:nvPicPr>
        <p:blipFill rotWithShape="1">
          <a:blip r:embed="rId3">
            <a:alphaModFix/>
          </a:blip>
          <a:srcRect b="0" l="0" r="0" t="0"/>
          <a:stretch/>
        </p:blipFill>
        <p:spPr>
          <a:xfrm>
            <a:off x="8665658" y="171011"/>
            <a:ext cx="208429" cy="301065"/>
          </a:xfrm>
          <a:prstGeom prst="rect">
            <a:avLst/>
          </a:prstGeom>
          <a:noFill/>
          <a:ln>
            <a:noFill/>
          </a:ln>
        </p:spPr>
      </p:pic>
      <p:sp>
        <p:nvSpPr>
          <p:cNvPr id="397" name="Google Shape;397;p45"/>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b="1" lang="en" sz="1800">
                <a:solidFill>
                  <a:schemeClr val="lt1"/>
                </a:solidFill>
              </a:rPr>
              <a:t>Components</a:t>
            </a:r>
            <a:endParaRPr b="1" i="0" sz="1800" u="none" cap="none" strike="noStrike">
              <a:solidFill>
                <a:schemeClr val="lt1"/>
              </a:solidFill>
            </a:endParaRPr>
          </a:p>
        </p:txBody>
      </p:sp>
      <p:sp>
        <p:nvSpPr>
          <p:cNvPr id="398" name="Google Shape;398;p45"/>
          <p:cNvSpPr txBox="1"/>
          <p:nvPr/>
        </p:nvSpPr>
        <p:spPr>
          <a:xfrm>
            <a:off x="282605" y="4893286"/>
            <a:ext cx="5993503" cy="173094"/>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ELECTRICAL &amp; COMPUTER ENGINEERING</a:t>
            </a:r>
            <a:endParaRPr sz="1100"/>
          </a:p>
        </p:txBody>
      </p:sp>
      <p:pic>
        <p:nvPicPr>
          <p:cNvPr id="399" name="Google Shape;399;p45"/>
          <p:cNvPicPr preferRelativeResize="0"/>
          <p:nvPr/>
        </p:nvPicPr>
        <p:blipFill>
          <a:blip r:embed="rId4">
            <a:alphaModFix/>
          </a:blip>
          <a:stretch>
            <a:fillRect/>
          </a:stretch>
        </p:blipFill>
        <p:spPr>
          <a:xfrm>
            <a:off x="2379775" y="736025"/>
            <a:ext cx="6619975" cy="4001101"/>
          </a:xfrm>
          <a:prstGeom prst="rect">
            <a:avLst/>
          </a:prstGeom>
          <a:noFill/>
          <a:ln>
            <a:noFill/>
          </a:ln>
        </p:spPr>
      </p:pic>
      <p:sp>
        <p:nvSpPr>
          <p:cNvPr id="400" name="Google Shape;400;p45"/>
          <p:cNvSpPr/>
          <p:nvPr/>
        </p:nvSpPr>
        <p:spPr>
          <a:xfrm>
            <a:off x="8254300" y="2516575"/>
            <a:ext cx="698700" cy="593700"/>
          </a:xfrm>
          <a:prstGeom prst="rect">
            <a:avLst/>
          </a:prstGeom>
          <a:noFill/>
          <a:ln cap="flat" cmpd="sng" w="38100">
            <a:solidFill>
              <a:srgbClr val="FF552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FF552E"/>
              </a:solidFill>
              <a:highlight>
                <a:srgbClr val="FF552E"/>
              </a:highlight>
              <a:latin typeface="Calibri"/>
              <a:ea typeface="Calibri"/>
              <a:cs typeface="Calibri"/>
              <a:sym typeface="Calibri"/>
            </a:endParaRPr>
          </a:p>
        </p:txBody>
      </p:sp>
      <p:sp>
        <p:nvSpPr>
          <p:cNvPr id="401" name="Google Shape;401;p45"/>
          <p:cNvSpPr/>
          <p:nvPr/>
        </p:nvSpPr>
        <p:spPr>
          <a:xfrm>
            <a:off x="4914200" y="977950"/>
            <a:ext cx="993300" cy="1062300"/>
          </a:xfrm>
          <a:prstGeom prst="rect">
            <a:avLst/>
          </a:prstGeom>
          <a:noFill/>
          <a:ln cap="flat" cmpd="sng" w="38100">
            <a:solidFill>
              <a:srgbClr val="FF552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FF552E"/>
              </a:solidFill>
              <a:highlight>
                <a:srgbClr val="FF552E"/>
              </a:highlight>
              <a:latin typeface="Calibri"/>
              <a:ea typeface="Calibri"/>
              <a:cs typeface="Calibri"/>
              <a:sym typeface="Calibri"/>
            </a:endParaRPr>
          </a:p>
        </p:txBody>
      </p:sp>
      <p:sp>
        <p:nvSpPr>
          <p:cNvPr id="402" name="Google Shape;402;p45"/>
          <p:cNvSpPr/>
          <p:nvPr/>
        </p:nvSpPr>
        <p:spPr>
          <a:xfrm>
            <a:off x="6364225" y="2040250"/>
            <a:ext cx="1027200" cy="1369200"/>
          </a:xfrm>
          <a:prstGeom prst="rect">
            <a:avLst/>
          </a:prstGeom>
          <a:noFill/>
          <a:ln cap="flat" cmpd="sng" w="38100">
            <a:solidFill>
              <a:srgbClr val="FF552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FF552E"/>
              </a:solidFill>
              <a:highlight>
                <a:srgbClr val="FF552E"/>
              </a:highlight>
              <a:latin typeface="Calibri"/>
              <a:ea typeface="Calibri"/>
              <a:cs typeface="Calibri"/>
              <a:sym typeface="Calibri"/>
            </a:endParaRPr>
          </a:p>
        </p:txBody>
      </p:sp>
      <p:sp>
        <p:nvSpPr>
          <p:cNvPr id="403" name="Google Shape;403;p45"/>
          <p:cNvSpPr/>
          <p:nvPr/>
        </p:nvSpPr>
        <p:spPr>
          <a:xfrm>
            <a:off x="3072425" y="1634750"/>
            <a:ext cx="1192500" cy="1247700"/>
          </a:xfrm>
          <a:prstGeom prst="rect">
            <a:avLst/>
          </a:prstGeom>
          <a:noFill/>
          <a:ln cap="flat" cmpd="sng" w="38100">
            <a:solidFill>
              <a:srgbClr val="FF552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FF552E"/>
              </a:solidFill>
              <a:highlight>
                <a:srgbClr val="FF552E"/>
              </a:highlight>
              <a:latin typeface="Calibri"/>
              <a:ea typeface="Calibri"/>
              <a:cs typeface="Calibri"/>
              <a:sym typeface="Calibri"/>
            </a:endParaRPr>
          </a:p>
        </p:txBody>
      </p:sp>
      <p:sp>
        <p:nvSpPr>
          <p:cNvPr id="404" name="Google Shape;404;p45"/>
          <p:cNvSpPr txBox="1"/>
          <p:nvPr/>
        </p:nvSpPr>
        <p:spPr>
          <a:xfrm>
            <a:off x="8321825" y="2186850"/>
            <a:ext cx="7746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300">
                <a:solidFill>
                  <a:srgbClr val="E84B36"/>
                </a:solidFill>
              </a:rPr>
              <a:t>Battery</a:t>
            </a:r>
            <a:endParaRPr sz="700"/>
          </a:p>
        </p:txBody>
      </p:sp>
      <p:sp>
        <p:nvSpPr>
          <p:cNvPr id="405" name="Google Shape;405;p45"/>
          <p:cNvSpPr txBox="1"/>
          <p:nvPr/>
        </p:nvSpPr>
        <p:spPr>
          <a:xfrm>
            <a:off x="6533725" y="1023450"/>
            <a:ext cx="8577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solidFill>
                  <a:srgbClr val="E84B36"/>
                </a:solidFill>
              </a:rPr>
              <a:t>BMS</a:t>
            </a:r>
            <a:endParaRPr/>
          </a:p>
        </p:txBody>
      </p:sp>
      <p:cxnSp>
        <p:nvCxnSpPr>
          <p:cNvPr id="406" name="Google Shape;406;p45"/>
          <p:cNvCxnSpPr>
            <a:stCxn id="405" idx="1"/>
          </p:cNvCxnSpPr>
          <p:nvPr/>
        </p:nvCxnSpPr>
        <p:spPr>
          <a:xfrm rot="10800000">
            <a:off x="5990425" y="1253550"/>
            <a:ext cx="543300" cy="16200"/>
          </a:xfrm>
          <a:prstGeom prst="straightConnector1">
            <a:avLst/>
          </a:prstGeom>
          <a:noFill/>
          <a:ln cap="flat" cmpd="sng" w="19050">
            <a:solidFill>
              <a:srgbClr val="FF552E"/>
            </a:solidFill>
            <a:prstDash val="solid"/>
            <a:round/>
            <a:headEnd len="med" w="med" type="none"/>
            <a:tailEnd len="med" w="med" type="triangle"/>
          </a:ln>
        </p:spPr>
      </p:cxnSp>
      <p:cxnSp>
        <p:nvCxnSpPr>
          <p:cNvPr id="407" name="Google Shape;407;p45"/>
          <p:cNvCxnSpPr/>
          <p:nvPr/>
        </p:nvCxnSpPr>
        <p:spPr>
          <a:xfrm>
            <a:off x="7115450" y="1419150"/>
            <a:ext cx="13800" cy="496800"/>
          </a:xfrm>
          <a:prstGeom prst="straightConnector1">
            <a:avLst/>
          </a:prstGeom>
          <a:noFill/>
          <a:ln cap="flat" cmpd="sng" w="19050">
            <a:solidFill>
              <a:srgbClr val="FF552E"/>
            </a:solidFill>
            <a:prstDash val="solid"/>
            <a:round/>
            <a:headEnd len="med" w="med" type="none"/>
            <a:tailEnd len="med" w="med" type="triangle"/>
          </a:ln>
        </p:spPr>
      </p:cxnSp>
      <p:sp>
        <p:nvSpPr>
          <p:cNvPr id="408" name="Google Shape;408;p45"/>
          <p:cNvSpPr txBox="1"/>
          <p:nvPr/>
        </p:nvSpPr>
        <p:spPr>
          <a:xfrm>
            <a:off x="3050688" y="1204250"/>
            <a:ext cx="11925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solidFill>
                  <a:srgbClr val="E84B36"/>
                </a:solidFill>
              </a:rPr>
              <a:t>LDO</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0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0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0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0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0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0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0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0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12" name="Shape 412"/>
        <p:cNvGrpSpPr/>
        <p:nvPr/>
      </p:nvGrpSpPr>
      <p:grpSpPr>
        <a:xfrm>
          <a:off x="0" y="0"/>
          <a:ext cx="0" cy="0"/>
          <a:chOff x="0" y="0"/>
          <a:chExt cx="0" cy="0"/>
        </a:xfrm>
      </p:grpSpPr>
      <p:sp>
        <p:nvSpPr>
          <p:cNvPr id="413" name="Google Shape;413;p46"/>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GRAINGER ENGINEERING</a:t>
            </a:r>
            <a:endParaRPr sz="1100"/>
          </a:p>
        </p:txBody>
      </p:sp>
      <p:sp>
        <p:nvSpPr>
          <p:cNvPr id="414" name="Google Shape;414;p46"/>
          <p:cNvSpPr/>
          <p:nvPr/>
        </p:nvSpPr>
        <p:spPr>
          <a:xfrm flipH="1" rot="10800000">
            <a:off x="0" y="-5908"/>
            <a:ext cx="9144000" cy="651300"/>
          </a:xfrm>
          <a:prstGeom prst="rect">
            <a:avLst/>
          </a:prstGeom>
          <a:gradFill>
            <a:gsLst>
              <a:gs pos="0">
                <a:srgbClr val="1B4284"/>
              </a:gs>
              <a:gs pos="100000">
                <a:srgbClr val="13294B"/>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pic>
        <p:nvPicPr>
          <p:cNvPr descr="A close up of a logo&#10;&#10;Description automatically generated" id="415" name="Google Shape;415;p46"/>
          <p:cNvPicPr preferRelativeResize="0"/>
          <p:nvPr/>
        </p:nvPicPr>
        <p:blipFill rotWithShape="1">
          <a:blip r:embed="rId3">
            <a:alphaModFix/>
          </a:blip>
          <a:srcRect b="0" l="0" r="0" t="0"/>
          <a:stretch/>
        </p:blipFill>
        <p:spPr>
          <a:xfrm>
            <a:off x="8665657" y="171011"/>
            <a:ext cx="208430" cy="301065"/>
          </a:xfrm>
          <a:prstGeom prst="rect">
            <a:avLst/>
          </a:prstGeom>
          <a:noFill/>
          <a:ln>
            <a:noFill/>
          </a:ln>
        </p:spPr>
      </p:pic>
      <p:sp>
        <p:nvSpPr>
          <p:cNvPr id="416" name="Google Shape;416;p46"/>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800"/>
              <a:buFont typeface="Arial"/>
              <a:buNone/>
            </a:pPr>
            <a:r>
              <a:rPr lang="en" sz="1800">
                <a:solidFill>
                  <a:schemeClr val="lt1"/>
                </a:solidFill>
              </a:rPr>
              <a:t>PCB Design</a:t>
            </a:r>
            <a:endParaRPr b="0" i="0" sz="1800" u="none" cap="none" strike="noStrike">
              <a:solidFill>
                <a:schemeClr val="lt1"/>
              </a:solidFill>
              <a:latin typeface="Arial"/>
              <a:ea typeface="Arial"/>
              <a:cs typeface="Arial"/>
              <a:sym typeface="Arial"/>
            </a:endParaRPr>
          </a:p>
        </p:txBody>
      </p:sp>
      <p:sp>
        <p:nvSpPr>
          <p:cNvPr id="417" name="Google Shape;417;p46"/>
          <p:cNvSpPr txBox="1"/>
          <p:nvPr/>
        </p:nvSpPr>
        <p:spPr>
          <a:xfrm>
            <a:off x="282605" y="4893286"/>
            <a:ext cx="59934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ELECTRICAL &amp; COMPUTER ENGINEERING</a:t>
            </a:r>
            <a:endParaRPr sz="1100"/>
          </a:p>
        </p:txBody>
      </p:sp>
      <p:pic>
        <p:nvPicPr>
          <p:cNvPr id="418" name="Google Shape;418;p46"/>
          <p:cNvPicPr preferRelativeResize="0"/>
          <p:nvPr/>
        </p:nvPicPr>
        <p:blipFill>
          <a:blip r:embed="rId4">
            <a:alphaModFix/>
          </a:blip>
          <a:stretch>
            <a:fillRect/>
          </a:stretch>
        </p:blipFill>
        <p:spPr>
          <a:xfrm>
            <a:off x="152400" y="797798"/>
            <a:ext cx="4306475" cy="2471926"/>
          </a:xfrm>
          <a:prstGeom prst="rect">
            <a:avLst/>
          </a:prstGeom>
          <a:noFill/>
          <a:ln>
            <a:noFill/>
          </a:ln>
        </p:spPr>
      </p:pic>
      <p:pic>
        <p:nvPicPr>
          <p:cNvPr id="419" name="Google Shape;419;p46" title="Power_PCB"/>
          <p:cNvPicPr preferRelativeResize="0"/>
          <p:nvPr/>
        </p:nvPicPr>
        <p:blipFill>
          <a:blip r:embed="rId5">
            <a:alphaModFix/>
          </a:blip>
          <a:stretch>
            <a:fillRect/>
          </a:stretch>
        </p:blipFill>
        <p:spPr>
          <a:xfrm>
            <a:off x="4740962" y="797803"/>
            <a:ext cx="4250639" cy="247192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sp>
        <p:nvSpPr>
          <p:cNvPr id="424" name="Google Shape;424;p47"/>
          <p:cNvSpPr txBox="1"/>
          <p:nvPr>
            <p:ph idx="1" type="body"/>
          </p:nvPr>
        </p:nvSpPr>
        <p:spPr>
          <a:xfrm>
            <a:off x="116950" y="731533"/>
            <a:ext cx="5014800" cy="377100"/>
          </a:xfrm>
          <a:prstGeom prst="rect">
            <a:avLst/>
          </a:prstGeom>
          <a:noFill/>
          <a:ln>
            <a:noFill/>
          </a:ln>
        </p:spPr>
        <p:txBody>
          <a:bodyPr anchorCtr="0" anchor="t" bIns="34275" lIns="68575" spcFirstLastPara="1" rIns="68575" wrap="square" tIns="34275">
            <a:noAutofit/>
          </a:bodyPr>
          <a:lstStyle/>
          <a:p>
            <a:pPr indent="0" lvl="0" marL="0" rtl="0" algn="l">
              <a:lnSpc>
                <a:spcPct val="100000"/>
              </a:lnSpc>
              <a:spcBef>
                <a:spcPts val="0"/>
              </a:spcBef>
              <a:spcAft>
                <a:spcPts val="0"/>
              </a:spcAft>
              <a:buSzPts val="2300"/>
              <a:buNone/>
            </a:pPr>
            <a:r>
              <a:rPr b="1" lang="en" sz="2000">
                <a:solidFill>
                  <a:srgbClr val="E84B36"/>
                </a:solidFill>
                <a:latin typeface="Arial"/>
                <a:ea typeface="Arial"/>
                <a:cs typeface="Arial"/>
                <a:sym typeface="Arial"/>
              </a:rPr>
              <a:t>Requirement 1 of 3:</a:t>
            </a:r>
            <a:endParaRPr b="1" sz="2000">
              <a:solidFill>
                <a:srgbClr val="E84B36"/>
              </a:solidFill>
              <a:latin typeface="Arial"/>
              <a:ea typeface="Arial"/>
              <a:cs typeface="Arial"/>
              <a:sym typeface="Arial"/>
            </a:endParaRPr>
          </a:p>
          <a:p>
            <a:pPr indent="0" lvl="0" marL="0" rtl="0" algn="l">
              <a:lnSpc>
                <a:spcPct val="100000"/>
              </a:lnSpc>
              <a:spcBef>
                <a:spcPts val="0"/>
              </a:spcBef>
              <a:spcAft>
                <a:spcPts val="0"/>
              </a:spcAft>
              <a:buSzPts val="1500"/>
              <a:buNone/>
            </a:pPr>
            <a:r>
              <a:t/>
            </a:r>
            <a:endParaRPr sz="1400">
              <a:solidFill>
                <a:schemeClr val="dk1"/>
              </a:solidFill>
              <a:latin typeface="Arial"/>
              <a:ea typeface="Arial"/>
              <a:cs typeface="Arial"/>
              <a:sym typeface="Arial"/>
            </a:endParaRPr>
          </a:p>
          <a:p>
            <a:pPr indent="0" lvl="0" marL="0" rtl="0" algn="l">
              <a:lnSpc>
                <a:spcPct val="100000"/>
              </a:lnSpc>
              <a:spcBef>
                <a:spcPts val="0"/>
              </a:spcBef>
              <a:spcAft>
                <a:spcPts val="0"/>
              </a:spcAft>
              <a:buSzPts val="2300"/>
              <a:buNone/>
            </a:pPr>
            <a:r>
              <a:t/>
            </a:r>
            <a:endParaRPr b="1" sz="1400">
              <a:solidFill>
                <a:schemeClr val="dk1"/>
              </a:solidFill>
              <a:latin typeface="Arial"/>
              <a:ea typeface="Arial"/>
              <a:cs typeface="Arial"/>
              <a:sym typeface="Arial"/>
            </a:endParaRPr>
          </a:p>
        </p:txBody>
      </p:sp>
      <p:sp>
        <p:nvSpPr>
          <p:cNvPr id="425" name="Google Shape;425;p47"/>
          <p:cNvSpPr/>
          <p:nvPr/>
        </p:nvSpPr>
        <p:spPr>
          <a:xfrm flipH="1" rot="10800000">
            <a:off x="0" y="4827760"/>
            <a:ext cx="9144000" cy="315740"/>
          </a:xfrm>
          <a:prstGeom prst="rect">
            <a:avLst/>
          </a:prstGeom>
          <a:gradFill>
            <a:gsLst>
              <a:gs pos="0">
                <a:srgbClr val="7F7F7F"/>
              </a:gs>
              <a:gs pos="100000">
                <a:srgbClr val="BFBFBF"/>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426" name="Google Shape;426;p47"/>
          <p:cNvSpPr txBox="1"/>
          <p:nvPr/>
        </p:nvSpPr>
        <p:spPr>
          <a:xfrm>
            <a:off x="7001698" y="4893286"/>
            <a:ext cx="1855061" cy="173094"/>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GRAINGER ENGINEERING</a:t>
            </a:r>
            <a:endParaRPr sz="1100"/>
          </a:p>
        </p:txBody>
      </p:sp>
      <p:sp>
        <p:nvSpPr>
          <p:cNvPr id="427" name="Google Shape;427;p47"/>
          <p:cNvSpPr/>
          <p:nvPr/>
        </p:nvSpPr>
        <p:spPr>
          <a:xfrm flipH="1" rot="10800000">
            <a:off x="0" y="-5771"/>
            <a:ext cx="9144000" cy="651163"/>
          </a:xfrm>
          <a:prstGeom prst="rect">
            <a:avLst/>
          </a:prstGeom>
          <a:gradFill>
            <a:gsLst>
              <a:gs pos="0">
                <a:srgbClr val="1B4284"/>
              </a:gs>
              <a:gs pos="100000">
                <a:srgbClr val="13294B"/>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pic>
        <p:nvPicPr>
          <p:cNvPr descr="A close up of a logo&#10;&#10;Description automatically generated" id="428" name="Google Shape;428;p47"/>
          <p:cNvPicPr preferRelativeResize="0"/>
          <p:nvPr/>
        </p:nvPicPr>
        <p:blipFill rotWithShape="1">
          <a:blip r:embed="rId3">
            <a:alphaModFix/>
          </a:blip>
          <a:srcRect b="0" l="0" r="0" t="0"/>
          <a:stretch/>
        </p:blipFill>
        <p:spPr>
          <a:xfrm>
            <a:off x="8665658" y="171011"/>
            <a:ext cx="208429" cy="301065"/>
          </a:xfrm>
          <a:prstGeom prst="rect">
            <a:avLst/>
          </a:prstGeom>
          <a:noFill/>
          <a:ln>
            <a:noFill/>
          </a:ln>
        </p:spPr>
      </p:pic>
      <p:sp>
        <p:nvSpPr>
          <p:cNvPr id="429" name="Google Shape;429;p47"/>
          <p:cNvSpPr txBox="1"/>
          <p:nvPr/>
        </p:nvSpPr>
        <p:spPr>
          <a:xfrm>
            <a:off x="282607" y="153038"/>
            <a:ext cx="8182520" cy="346218"/>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Requirements and Verifications</a:t>
            </a:r>
            <a:endParaRPr b="0" i="0" sz="1800" u="none" cap="none" strike="noStrike">
              <a:solidFill>
                <a:schemeClr val="lt1"/>
              </a:solidFill>
              <a:latin typeface="Arial"/>
              <a:ea typeface="Arial"/>
              <a:cs typeface="Arial"/>
              <a:sym typeface="Arial"/>
            </a:endParaRPr>
          </a:p>
        </p:txBody>
      </p:sp>
      <p:sp>
        <p:nvSpPr>
          <p:cNvPr id="430" name="Google Shape;430;p47"/>
          <p:cNvSpPr txBox="1"/>
          <p:nvPr/>
        </p:nvSpPr>
        <p:spPr>
          <a:xfrm>
            <a:off x="282605" y="4893286"/>
            <a:ext cx="5993503" cy="173094"/>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ELECTRICAL &amp; COMPUTER ENGINEERING</a:t>
            </a:r>
            <a:endParaRPr sz="1100"/>
          </a:p>
        </p:txBody>
      </p:sp>
      <p:graphicFrame>
        <p:nvGraphicFramePr>
          <p:cNvPr id="431" name="Google Shape;431;p47"/>
          <p:cNvGraphicFramePr/>
          <p:nvPr/>
        </p:nvGraphicFramePr>
        <p:xfrm>
          <a:off x="116950" y="1146875"/>
          <a:ext cx="3000000" cy="3000000"/>
        </p:xfrm>
        <a:graphic>
          <a:graphicData uri="http://schemas.openxmlformats.org/drawingml/2006/table">
            <a:tbl>
              <a:tblPr>
                <a:noFill/>
                <a:tableStyleId>{482EF369-7F2A-49E6-8CF9-A863ED42155B}</a:tableStyleId>
              </a:tblPr>
              <a:tblGrid>
                <a:gridCol w="1333800"/>
                <a:gridCol w="1325300"/>
                <a:gridCol w="1325300"/>
              </a:tblGrid>
              <a:tr h="394825">
                <a:tc>
                  <a:txBody>
                    <a:bodyPr/>
                    <a:lstStyle/>
                    <a:p>
                      <a:pPr indent="0" lvl="0" marL="0" rtl="0" algn="l">
                        <a:spcBef>
                          <a:spcPts val="0"/>
                        </a:spcBef>
                        <a:spcAft>
                          <a:spcPts val="0"/>
                        </a:spcAft>
                        <a:buNone/>
                      </a:pPr>
                      <a:r>
                        <a:rPr lang="en" sz="1100">
                          <a:solidFill>
                            <a:srgbClr val="333333"/>
                          </a:solidFill>
                          <a:highlight>
                            <a:srgbClr val="FFFFFF"/>
                          </a:highlight>
                          <a:latin typeface="Times New Roman"/>
                          <a:ea typeface="Times New Roman"/>
                          <a:cs typeface="Times New Roman"/>
                          <a:sym typeface="Times New Roman"/>
                        </a:rPr>
                        <a:t>Requirements</a:t>
                      </a:r>
                      <a:endParaRPr sz="1100">
                        <a:solidFill>
                          <a:srgbClr val="333333"/>
                        </a:solidFill>
                        <a:highlight>
                          <a:srgbClr val="FFFFFF"/>
                        </a:highlight>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100">
                          <a:solidFill>
                            <a:srgbClr val="333333"/>
                          </a:solidFill>
                          <a:highlight>
                            <a:srgbClr val="FFFFFF"/>
                          </a:highlight>
                          <a:latin typeface="Times New Roman"/>
                          <a:ea typeface="Times New Roman"/>
                          <a:cs typeface="Times New Roman"/>
                          <a:sym typeface="Times New Roman"/>
                        </a:rPr>
                        <a:t>Verification</a:t>
                      </a:r>
                      <a:endParaRPr sz="1100">
                        <a:solidFill>
                          <a:srgbClr val="333333"/>
                        </a:solidFill>
                        <a:highlight>
                          <a:srgbClr val="FFFFFF"/>
                        </a:highlight>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100">
                          <a:solidFill>
                            <a:srgbClr val="333333"/>
                          </a:solidFill>
                          <a:highlight>
                            <a:srgbClr val="FFFFFF"/>
                          </a:highlight>
                          <a:latin typeface="Times New Roman"/>
                          <a:ea typeface="Times New Roman"/>
                          <a:cs typeface="Times New Roman"/>
                          <a:sym typeface="Times New Roman"/>
                        </a:rPr>
                        <a:t>Testing</a:t>
                      </a:r>
                      <a:endParaRPr b="1" sz="1100">
                        <a:solidFill>
                          <a:srgbClr val="333333"/>
                        </a:solidFill>
                        <a:highlight>
                          <a:srgbClr val="FFFFFF"/>
                        </a:highlight>
                        <a:latin typeface="Times New Roman"/>
                        <a:ea typeface="Times New Roman"/>
                        <a:cs typeface="Times New Roman"/>
                        <a:sym typeface="Times New Roman"/>
                      </a:endParaRPr>
                    </a:p>
                  </a:txBody>
                  <a:tcPr marT="63500" marB="63500" marR="63500" marL="63500"/>
                </a:tc>
              </a:tr>
              <a:tr h="2194800">
                <a:tc>
                  <a:txBody>
                    <a:bodyPr/>
                    <a:lstStyle/>
                    <a:p>
                      <a:pPr indent="0" lvl="0" marL="0" rtl="0" algn="l">
                        <a:spcBef>
                          <a:spcPts val="0"/>
                        </a:spcBef>
                        <a:spcAft>
                          <a:spcPts val="0"/>
                        </a:spcAft>
                        <a:buNone/>
                      </a:pPr>
                      <a:r>
                        <a:rPr lang="en" sz="1100">
                          <a:solidFill>
                            <a:srgbClr val="333333"/>
                          </a:solidFill>
                          <a:highlight>
                            <a:srgbClr val="FFFFFF"/>
                          </a:highlight>
                          <a:latin typeface="Times New Roman"/>
                          <a:ea typeface="Times New Roman"/>
                          <a:cs typeface="Times New Roman"/>
                          <a:sym typeface="Times New Roman"/>
                        </a:rPr>
                        <a:t>Provide 3.3V +/- 0.1V from a 3.7V source</a:t>
                      </a:r>
                      <a:endParaRPr sz="1100">
                        <a:solidFill>
                          <a:srgbClr val="333333"/>
                        </a:solidFill>
                        <a:highlight>
                          <a:srgbClr val="FFFFFF"/>
                        </a:highlight>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100">
                          <a:solidFill>
                            <a:srgbClr val="333333"/>
                          </a:solidFill>
                          <a:highlight>
                            <a:srgbClr val="FFFFFF"/>
                          </a:highlight>
                          <a:latin typeface="Times New Roman"/>
                          <a:ea typeface="Times New Roman"/>
                          <a:cs typeface="Times New Roman"/>
                          <a:sym typeface="Times New Roman"/>
                        </a:rPr>
                        <a:t>Connect the subsystem output to an oscilloscope to ensure that the output voltage stays within 0.1V of 3.3V</a:t>
                      </a:r>
                      <a:endParaRPr sz="1100">
                        <a:solidFill>
                          <a:srgbClr val="333333"/>
                        </a:solidFill>
                        <a:highlight>
                          <a:srgbClr val="FFFFFF"/>
                        </a:highlight>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100">
                          <a:solidFill>
                            <a:srgbClr val="333333"/>
                          </a:solidFill>
                          <a:highlight>
                            <a:srgbClr val="FFFFFF"/>
                          </a:highlight>
                          <a:latin typeface="Times New Roman"/>
                          <a:ea typeface="Times New Roman"/>
                          <a:cs typeface="Times New Roman"/>
                          <a:sym typeface="Times New Roman"/>
                        </a:rPr>
                        <a:t>Vbattery = 3.7V</a:t>
                      </a:r>
                      <a:endParaRPr sz="1100">
                        <a:solidFill>
                          <a:srgbClr val="333333"/>
                        </a:solidFill>
                        <a:highlight>
                          <a:srgbClr val="FFFFFF"/>
                        </a:highlight>
                        <a:latin typeface="Times New Roman"/>
                        <a:ea typeface="Times New Roman"/>
                        <a:cs typeface="Times New Roman"/>
                        <a:sym typeface="Times New Roman"/>
                      </a:endParaRPr>
                    </a:p>
                    <a:p>
                      <a:pPr indent="0" lvl="0" marL="0" rtl="0" algn="l">
                        <a:spcBef>
                          <a:spcPts val="0"/>
                        </a:spcBef>
                        <a:spcAft>
                          <a:spcPts val="0"/>
                        </a:spcAft>
                        <a:buNone/>
                      </a:pPr>
                      <a:r>
                        <a:rPr lang="en" sz="1100">
                          <a:solidFill>
                            <a:srgbClr val="333333"/>
                          </a:solidFill>
                          <a:highlight>
                            <a:srgbClr val="FFFFFF"/>
                          </a:highlight>
                          <a:latin typeface="Times New Roman"/>
                          <a:ea typeface="Times New Roman"/>
                          <a:cs typeface="Times New Roman"/>
                          <a:sym typeface="Times New Roman"/>
                        </a:rPr>
                        <a:t>Vout = 3.26 V</a:t>
                      </a:r>
                      <a:endParaRPr sz="1100">
                        <a:solidFill>
                          <a:srgbClr val="333333"/>
                        </a:solidFill>
                        <a:highlight>
                          <a:srgbClr val="FFFFFF"/>
                        </a:highlight>
                        <a:latin typeface="Times New Roman"/>
                        <a:ea typeface="Times New Roman"/>
                        <a:cs typeface="Times New Roman"/>
                        <a:sym typeface="Times New Roman"/>
                      </a:endParaRPr>
                    </a:p>
                    <a:p>
                      <a:pPr indent="0" lvl="0" marL="0" rtl="0" algn="l">
                        <a:spcBef>
                          <a:spcPts val="0"/>
                        </a:spcBef>
                        <a:spcAft>
                          <a:spcPts val="0"/>
                        </a:spcAft>
                        <a:buNone/>
                      </a:pPr>
                      <a:r>
                        <a:t/>
                      </a:r>
                      <a:endParaRPr sz="1100">
                        <a:solidFill>
                          <a:srgbClr val="333333"/>
                        </a:solidFill>
                        <a:highlight>
                          <a:srgbClr val="FFFFFF"/>
                        </a:highlight>
                        <a:latin typeface="Times New Roman"/>
                        <a:ea typeface="Times New Roman"/>
                        <a:cs typeface="Times New Roman"/>
                        <a:sym typeface="Times New Roman"/>
                      </a:endParaRPr>
                    </a:p>
                  </a:txBody>
                  <a:tcPr marT="63500" marB="63500" marR="63500" marL="63500"/>
                </a:tc>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sp>
        <p:nvSpPr>
          <p:cNvPr id="436" name="Google Shape;436;p48"/>
          <p:cNvSpPr txBox="1"/>
          <p:nvPr>
            <p:ph idx="1" type="body"/>
          </p:nvPr>
        </p:nvSpPr>
        <p:spPr>
          <a:xfrm>
            <a:off x="116950" y="731525"/>
            <a:ext cx="2601900" cy="377100"/>
          </a:xfrm>
          <a:prstGeom prst="rect">
            <a:avLst/>
          </a:prstGeom>
          <a:noFill/>
          <a:ln>
            <a:noFill/>
          </a:ln>
        </p:spPr>
        <p:txBody>
          <a:bodyPr anchorCtr="0" anchor="t" bIns="34275" lIns="68575" spcFirstLastPara="1" rIns="68575" wrap="square" tIns="34275">
            <a:noAutofit/>
          </a:bodyPr>
          <a:lstStyle/>
          <a:p>
            <a:pPr indent="0" lvl="0" marL="0" rtl="0" algn="l">
              <a:lnSpc>
                <a:spcPct val="100000"/>
              </a:lnSpc>
              <a:spcBef>
                <a:spcPts val="0"/>
              </a:spcBef>
              <a:spcAft>
                <a:spcPts val="0"/>
              </a:spcAft>
              <a:buSzPts val="2300"/>
              <a:buNone/>
            </a:pPr>
            <a:r>
              <a:rPr b="1" lang="en" sz="2000">
                <a:solidFill>
                  <a:srgbClr val="E84B36"/>
                </a:solidFill>
                <a:latin typeface="Arial"/>
                <a:ea typeface="Arial"/>
                <a:cs typeface="Arial"/>
                <a:sym typeface="Arial"/>
              </a:rPr>
              <a:t>Requirement 2 of 3:</a:t>
            </a:r>
            <a:endParaRPr b="1" sz="2000">
              <a:solidFill>
                <a:srgbClr val="E84B36"/>
              </a:solidFill>
              <a:latin typeface="Arial"/>
              <a:ea typeface="Arial"/>
              <a:cs typeface="Arial"/>
              <a:sym typeface="Arial"/>
            </a:endParaRPr>
          </a:p>
          <a:p>
            <a:pPr indent="0" lvl="0" marL="0" rtl="0" algn="l">
              <a:lnSpc>
                <a:spcPct val="100000"/>
              </a:lnSpc>
              <a:spcBef>
                <a:spcPts val="0"/>
              </a:spcBef>
              <a:spcAft>
                <a:spcPts val="0"/>
              </a:spcAft>
              <a:buSzPts val="1500"/>
              <a:buNone/>
            </a:pPr>
            <a:r>
              <a:t/>
            </a:r>
            <a:endParaRPr sz="1400">
              <a:solidFill>
                <a:schemeClr val="dk1"/>
              </a:solidFill>
              <a:latin typeface="Arial"/>
              <a:ea typeface="Arial"/>
              <a:cs typeface="Arial"/>
              <a:sym typeface="Arial"/>
            </a:endParaRPr>
          </a:p>
          <a:p>
            <a:pPr indent="0" lvl="0" marL="0" rtl="0" algn="l">
              <a:lnSpc>
                <a:spcPct val="100000"/>
              </a:lnSpc>
              <a:spcBef>
                <a:spcPts val="0"/>
              </a:spcBef>
              <a:spcAft>
                <a:spcPts val="0"/>
              </a:spcAft>
              <a:buSzPts val="2300"/>
              <a:buNone/>
            </a:pPr>
            <a:r>
              <a:t/>
            </a:r>
            <a:endParaRPr b="1" sz="1400">
              <a:solidFill>
                <a:schemeClr val="dk1"/>
              </a:solidFill>
              <a:latin typeface="Arial"/>
              <a:ea typeface="Arial"/>
              <a:cs typeface="Arial"/>
              <a:sym typeface="Arial"/>
            </a:endParaRPr>
          </a:p>
        </p:txBody>
      </p:sp>
      <p:sp>
        <p:nvSpPr>
          <p:cNvPr id="437" name="Google Shape;437;p48"/>
          <p:cNvSpPr/>
          <p:nvPr/>
        </p:nvSpPr>
        <p:spPr>
          <a:xfrm flipH="1" rot="10800000">
            <a:off x="0" y="4827900"/>
            <a:ext cx="9144000" cy="315600"/>
          </a:xfrm>
          <a:prstGeom prst="rect">
            <a:avLst/>
          </a:prstGeom>
          <a:gradFill>
            <a:gsLst>
              <a:gs pos="0">
                <a:srgbClr val="7F7F7F"/>
              </a:gs>
              <a:gs pos="100000">
                <a:srgbClr val="BFBFBF"/>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438" name="Google Shape;438;p48"/>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GRAINGER ENGINEERING</a:t>
            </a:r>
            <a:endParaRPr sz="1100"/>
          </a:p>
        </p:txBody>
      </p:sp>
      <p:sp>
        <p:nvSpPr>
          <p:cNvPr id="439" name="Google Shape;439;p48"/>
          <p:cNvSpPr/>
          <p:nvPr/>
        </p:nvSpPr>
        <p:spPr>
          <a:xfrm flipH="1" rot="10800000">
            <a:off x="0" y="-5908"/>
            <a:ext cx="9144000" cy="651300"/>
          </a:xfrm>
          <a:prstGeom prst="rect">
            <a:avLst/>
          </a:prstGeom>
          <a:gradFill>
            <a:gsLst>
              <a:gs pos="0">
                <a:srgbClr val="1B4284"/>
              </a:gs>
              <a:gs pos="100000">
                <a:srgbClr val="13294B"/>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pic>
        <p:nvPicPr>
          <p:cNvPr descr="A close up of a logo&#10;&#10;Description automatically generated" id="440" name="Google Shape;440;p48"/>
          <p:cNvPicPr preferRelativeResize="0"/>
          <p:nvPr/>
        </p:nvPicPr>
        <p:blipFill rotWithShape="1">
          <a:blip r:embed="rId3">
            <a:alphaModFix/>
          </a:blip>
          <a:srcRect b="0" l="0" r="0" t="0"/>
          <a:stretch/>
        </p:blipFill>
        <p:spPr>
          <a:xfrm>
            <a:off x="8665657" y="171011"/>
            <a:ext cx="208430" cy="301065"/>
          </a:xfrm>
          <a:prstGeom prst="rect">
            <a:avLst/>
          </a:prstGeom>
          <a:noFill/>
          <a:ln>
            <a:noFill/>
          </a:ln>
        </p:spPr>
      </p:pic>
      <p:sp>
        <p:nvSpPr>
          <p:cNvPr id="441" name="Google Shape;441;p48"/>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Requirements and Verifications</a:t>
            </a:r>
            <a:endParaRPr b="0" i="0" sz="1800" u="none" cap="none" strike="noStrike">
              <a:solidFill>
                <a:schemeClr val="lt1"/>
              </a:solidFill>
              <a:latin typeface="Arial"/>
              <a:ea typeface="Arial"/>
              <a:cs typeface="Arial"/>
              <a:sym typeface="Arial"/>
            </a:endParaRPr>
          </a:p>
        </p:txBody>
      </p:sp>
      <p:sp>
        <p:nvSpPr>
          <p:cNvPr id="442" name="Google Shape;442;p48"/>
          <p:cNvSpPr txBox="1"/>
          <p:nvPr/>
        </p:nvSpPr>
        <p:spPr>
          <a:xfrm>
            <a:off x="282605" y="4893286"/>
            <a:ext cx="59934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ELECTRICAL &amp; COMPUTER ENGINEERING</a:t>
            </a:r>
            <a:endParaRPr sz="1100"/>
          </a:p>
        </p:txBody>
      </p:sp>
      <p:graphicFrame>
        <p:nvGraphicFramePr>
          <p:cNvPr id="443" name="Google Shape;443;p48"/>
          <p:cNvGraphicFramePr/>
          <p:nvPr/>
        </p:nvGraphicFramePr>
        <p:xfrm>
          <a:off x="228875" y="1057125"/>
          <a:ext cx="3000000" cy="3000000"/>
        </p:xfrm>
        <a:graphic>
          <a:graphicData uri="http://schemas.openxmlformats.org/drawingml/2006/table">
            <a:tbl>
              <a:tblPr>
                <a:noFill/>
                <a:tableStyleId>{482EF369-7F2A-49E6-8CF9-A863ED42155B}</a:tableStyleId>
              </a:tblPr>
              <a:tblGrid>
                <a:gridCol w="1142250"/>
                <a:gridCol w="1134975"/>
                <a:gridCol w="1230675"/>
              </a:tblGrid>
              <a:tr h="474125">
                <a:tc>
                  <a:txBody>
                    <a:bodyPr/>
                    <a:lstStyle/>
                    <a:p>
                      <a:pPr indent="0" lvl="0" marL="0" rtl="0" algn="l">
                        <a:spcBef>
                          <a:spcPts val="0"/>
                        </a:spcBef>
                        <a:spcAft>
                          <a:spcPts val="0"/>
                        </a:spcAft>
                        <a:buNone/>
                      </a:pPr>
                      <a:r>
                        <a:rPr lang="en" sz="1100">
                          <a:solidFill>
                            <a:srgbClr val="333333"/>
                          </a:solidFill>
                          <a:highlight>
                            <a:srgbClr val="FFFFFF"/>
                          </a:highlight>
                          <a:latin typeface="Times New Roman"/>
                          <a:ea typeface="Times New Roman"/>
                          <a:cs typeface="Times New Roman"/>
                          <a:sym typeface="Times New Roman"/>
                        </a:rPr>
                        <a:t>Requirements</a:t>
                      </a:r>
                      <a:endParaRPr sz="1100">
                        <a:solidFill>
                          <a:srgbClr val="333333"/>
                        </a:solidFill>
                        <a:highlight>
                          <a:srgbClr val="FFFFFF"/>
                        </a:highlight>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100">
                          <a:solidFill>
                            <a:srgbClr val="333333"/>
                          </a:solidFill>
                          <a:highlight>
                            <a:srgbClr val="FFFFFF"/>
                          </a:highlight>
                          <a:latin typeface="Times New Roman"/>
                          <a:ea typeface="Times New Roman"/>
                          <a:cs typeface="Times New Roman"/>
                          <a:sym typeface="Times New Roman"/>
                        </a:rPr>
                        <a:t>Verification</a:t>
                      </a:r>
                      <a:endParaRPr sz="1100">
                        <a:solidFill>
                          <a:srgbClr val="333333"/>
                        </a:solidFill>
                        <a:highlight>
                          <a:srgbClr val="FFFFFF"/>
                        </a:highlight>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100">
                          <a:solidFill>
                            <a:srgbClr val="333333"/>
                          </a:solidFill>
                          <a:highlight>
                            <a:srgbClr val="FFFFFF"/>
                          </a:highlight>
                          <a:latin typeface="Times New Roman"/>
                          <a:ea typeface="Times New Roman"/>
                          <a:cs typeface="Times New Roman"/>
                          <a:sym typeface="Times New Roman"/>
                        </a:rPr>
                        <a:t>Testing</a:t>
                      </a:r>
                      <a:endParaRPr b="1" sz="1100">
                        <a:solidFill>
                          <a:srgbClr val="333333"/>
                        </a:solidFill>
                        <a:highlight>
                          <a:srgbClr val="FFFFFF"/>
                        </a:highlight>
                        <a:latin typeface="Times New Roman"/>
                        <a:ea typeface="Times New Roman"/>
                        <a:cs typeface="Times New Roman"/>
                        <a:sym typeface="Times New Roman"/>
                      </a:endParaRPr>
                    </a:p>
                  </a:txBody>
                  <a:tcPr marT="63500" marB="63500" marR="63500" marL="63500"/>
                </a:tc>
              </a:tr>
              <a:tr h="3197750">
                <a:tc>
                  <a:txBody>
                    <a:bodyPr/>
                    <a:lstStyle/>
                    <a:p>
                      <a:pPr indent="0" lvl="0" marL="0" rtl="0" algn="l">
                        <a:spcBef>
                          <a:spcPts val="0"/>
                        </a:spcBef>
                        <a:spcAft>
                          <a:spcPts val="0"/>
                        </a:spcAft>
                        <a:buNone/>
                      </a:pPr>
                      <a:r>
                        <a:rPr lang="en" sz="1100">
                          <a:solidFill>
                            <a:srgbClr val="333333"/>
                          </a:solidFill>
                          <a:highlight>
                            <a:srgbClr val="FFFFFF"/>
                          </a:highlight>
                          <a:latin typeface="Times New Roman"/>
                          <a:ea typeface="Times New Roman"/>
                          <a:cs typeface="Times New Roman"/>
                          <a:sym typeface="Times New Roman"/>
                        </a:rPr>
                        <a:t>- </a:t>
                      </a:r>
                      <a:r>
                        <a:rPr lang="en" sz="1100">
                          <a:solidFill>
                            <a:srgbClr val="333333"/>
                          </a:solidFill>
                          <a:highlight>
                            <a:srgbClr val="FFFFFF"/>
                          </a:highlight>
                          <a:latin typeface="Times New Roman"/>
                          <a:ea typeface="Times New Roman"/>
                          <a:cs typeface="Times New Roman"/>
                          <a:sym typeface="Times New Roman"/>
                        </a:rPr>
                        <a:t>Operating current for standby and max operating current requirements, that is, 110uA and 24mA+/- 1 mA</a:t>
                      </a:r>
                      <a:endParaRPr sz="1100">
                        <a:solidFill>
                          <a:srgbClr val="333333"/>
                        </a:solidFill>
                        <a:highlight>
                          <a:srgbClr val="FFFFFF"/>
                        </a:highlight>
                        <a:latin typeface="Times New Roman"/>
                        <a:ea typeface="Times New Roman"/>
                        <a:cs typeface="Times New Roman"/>
                        <a:sym typeface="Times New Roman"/>
                      </a:endParaRPr>
                    </a:p>
                    <a:p>
                      <a:pPr indent="0" lvl="0" marL="0" rtl="0" algn="l">
                        <a:spcBef>
                          <a:spcPts val="0"/>
                        </a:spcBef>
                        <a:spcAft>
                          <a:spcPts val="0"/>
                        </a:spcAft>
                        <a:buNone/>
                      </a:pPr>
                      <a:r>
                        <a:t/>
                      </a:r>
                      <a:endParaRPr sz="1100">
                        <a:solidFill>
                          <a:srgbClr val="333333"/>
                        </a:solidFill>
                        <a:highlight>
                          <a:srgbClr val="FFFFFF"/>
                        </a:highlight>
                        <a:latin typeface="Times New Roman"/>
                        <a:ea typeface="Times New Roman"/>
                        <a:cs typeface="Times New Roman"/>
                        <a:sym typeface="Times New Roman"/>
                      </a:endParaRPr>
                    </a:p>
                    <a:p>
                      <a:pPr indent="0" lvl="0" marL="0" rtl="0" algn="l">
                        <a:spcBef>
                          <a:spcPts val="0"/>
                        </a:spcBef>
                        <a:spcAft>
                          <a:spcPts val="0"/>
                        </a:spcAft>
                        <a:buNone/>
                      </a:pPr>
                      <a:r>
                        <a:rPr lang="en" sz="1100">
                          <a:solidFill>
                            <a:srgbClr val="333333"/>
                          </a:solidFill>
                          <a:highlight>
                            <a:srgbClr val="FFFFFF"/>
                          </a:highlight>
                          <a:latin typeface="Times New Roman"/>
                          <a:ea typeface="Times New Roman"/>
                          <a:cs typeface="Times New Roman"/>
                          <a:sym typeface="Times New Roman"/>
                        </a:rPr>
                        <a:t>- </a:t>
                      </a:r>
                      <a:r>
                        <a:rPr lang="en" sz="1100">
                          <a:solidFill>
                            <a:srgbClr val="333333"/>
                          </a:solidFill>
                          <a:highlight>
                            <a:srgbClr val="FFFFFF"/>
                          </a:highlight>
                          <a:latin typeface="Times New Roman"/>
                          <a:ea typeface="Times New Roman"/>
                          <a:cs typeface="Times New Roman"/>
                          <a:sym typeface="Times New Roman"/>
                        </a:rPr>
                        <a:t>Discharge Cutoff Voltage</a:t>
                      </a:r>
                      <a:endParaRPr sz="1100">
                        <a:solidFill>
                          <a:srgbClr val="333333"/>
                        </a:solidFill>
                        <a:highlight>
                          <a:srgbClr val="FFFFFF"/>
                        </a:highlight>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100">
                          <a:solidFill>
                            <a:srgbClr val="333333"/>
                          </a:solidFill>
                          <a:highlight>
                            <a:srgbClr val="FFFFFF"/>
                          </a:highlight>
                          <a:latin typeface="Times New Roman"/>
                          <a:ea typeface="Times New Roman"/>
                          <a:cs typeface="Times New Roman"/>
                          <a:sym typeface="Times New Roman"/>
                        </a:rPr>
                        <a:t>Connect the LDO output to a variable load and measure the current and voltage using an oscilloscope to ensure the minimum current and the max current requirement is met while staying within 0.1V of 3.3V</a:t>
                      </a:r>
                      <a:endParaRPr sz="1100">
                        <a:solidFill>
                          <a:srgbClr val="333333"/>
                        </a:solidFill>
                        <a:highlight>
                          <a:srgbClr val="FFFFFF"/>
                        </a:highlight>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b="1" lang="en" sz="1100">
                          <a:solidFill>
                            <a:srgbClr val="333333"/>
                          </a:solidFill>
                          <a:highlight>
                            <a:srgbClr val="FFFFFF"/>
                          </a:highlight>
                          <a:latin typeface="Times New Roman"/>
                          <a:ea typeface="Times New Roman"/>
                          <a:cs typeface="Times New Roman"/>
                          <a:sym typeface="Times New Roman"/>
                        </a:rPr>
                        <a:t>Blue</a:t>
                      </a:r>
                      <a:r>
                        <a:rPr b="1" lang="en" sz="1100">
                          <a:solidFill>
                            <a:srgbClr val="333333"/>
                          </a:solidFill>
                          <a:highlight>
                            <a:srgbClr val="FFFFFF"/>
                          </a:highlight>
                          <a:latin typeface="Times New Roman"/>
                          <a:ea typeface="Times New Roman"/>
                          <a:cs typeface="Times New Roman"/>
                          <a:sym typeface="Times New Roman"/>
                        </a:rPr>
                        <a:t>: Vload</a:t>
                      </a:r>
                      <a:endParaRPr b="1" sz="1100">
                        <a:solidFill>
                          <a:srgbClr val="333333"/>
                        </a:solidFill>
                        <a:highlight>
                          <a:srgbClr val="FFFFFF"/>
                        </a:highlight>
                        <a:latin typeface="Times New Roman"/>
                        <a:ea typeface="Times New Roman"/>
                        <a:cs typeface="Times New Roman"/>
                        <a:sym typeface="Times New Roman"/>
                      </a:endParaRPr>
                    </a:p>
                    <a:p>
                      <a:pPr indent="0" lvl="0" marL="0" rtl="0" algn="l">
                        <a:spcBef>
                          <a:spcPts val="0"/>
                        </a:spcBef>
                        <a:spcAft>
                          <a:spcPts val="0"/>
                        </a:spcAft>
                        <a:buNone/>
                      </a:pPr>
                      <a:r>
                        <a:rPr b="1" lang="en" sz="1100">
                          <a:solidFill>
                            <a:srgbClr val="333333"/>
                          </a:solidFill>
                          <a:highlight>
                            <a:srgbClr val="FFFFFF"/>
                          </a:highlight>
                          <a:latin typeface="Times New Roman"/>
                          <a:ea typeface="Times New Roman"/>
                          <a:cs typeface="Times New Roman"/>
                          <a:sym typeface="Times New Roman"/>
                        </a:rPr>
                        <a:t>Orange</a:t>
                      </a:r>
                      <a:r>
                        <a:rPr b="1" lang="en" sz="1100">
                          <a:solidFill>
                            <a:srgbClr val="333333"/>
                          </a:solidFill>
                          <a:highlight>
                            <a:srgbClr val="FFFFFF"/>
                          </a:highlight>
                          <a:latin typeface="Times New Roman"/>
                          <a:ea typeface="Times New Roman"/>
                          <a:cs typeface="Times New Roman"/>
                          <a:sym typeface="Times New Roman"/>
                        </a:rPr>
                        <a:t>: Vbatt</a:t>
                      </a:r>
                      <a:endParaRPr sz="1100">
                        <a:solidFill>
                          <a:srgbClr val="333333"/>
                        </a:solidFill>
                        <a:highlight>
                          <a:srgbClr val="FFFFFF"/>
                        </a:highlight>
                        <a:latin typeface="Times New Roman"/>
                        <a:ea typeface="Times New Roman"/>
                        <a:cs typeface="Times New Roman"/>
                        <a:sym typeface="Times New Roman"/>
                      </a:endParaRPr>
                    </a:p>
                    <a:p>
                      <a:pPr indent="0" lvl="0" marL="0" rtl="0" algn="l">
                        <a:spcBef>
                          <a:spcPts val="0"/>
                        </a:spcBef>
                        <a:spcAft>
                          <a:spcPts val="0"/>
                        </a:spcAft>
                        <a:buNone/>
                      </a:pPr>
                      <a:r>
                        <a:rPr lang="en" sz="1100">
                          <a:solidFill>
                            <a:srgbClr val="333333"/>
                          </a:solidFill>
                          <a:highlight>
                            <a:srgbClr val="FFFFFF"/>
                          </a:highlight>
                          <a:latin typeface="Times New Roman"/>
                          <a:ea typeface="Times New Roman"/>
                          <a:cs typeface="Times New Roman"/>
                          <a:sym typeface="Times New Roman"/>
                        </a:rPr>
                        <a:t>I = 25 mA</a:t>
                      </a:r>
                      <a:endParaRPr sz="1100">
                        <a:solidFill>
                          <a:srgbClr val="333333"/>
                        </a:solidFill>
                        <a:highlight>
                          <a:srgbClr val="FFFFFF"/>
                        </a:highlight>
                        <a:latin typeface="Times New Roman"/>
                        <a:ea typeface="Times New Roman"/>
                        <a:cs typeface="Times New Roman"/>
                        <a:sym typeface="Times New Roman"/>
                      </a:endParaRPr>
                    </a:p>
                    <a:p>
                      <a:pPr indent="0" lvl="0" marL="0" rtl="0" algn="l">
                        <a:spcBef>
                          <a:spcPts val="0"/>
                        </a:spcBef>
                        <a:spcAft>
                          <a:spcPts val="0"/>
                        </a:spcAft>
                        <a:buNone/>
                      </a:pPr>
                      <a:r>
                        <a:rPr lang="en" sz="1100">
                          <a:solidFill>
                            <a:srgbClr val="333333"/>
                          </a:solidFill>
                          <a:highlight>
                            <a:srgbClr val="FFFFFF"/>
                          </a:highlight>
                          <a:latin typeface="Times New Roman"/>
                          <a:ea typeface="Times New Roman"/>
                          <a:cs typeface="Times New Roman"/>
                          <a:sym typeface="Times New Roman"/>
                        </a:rPr>
                        <a:t>V</a:t>
                      </a:r>
                      <a:r>
                        <a:rPr lang="en" sz="1100">
                          <a:solidFill>
                            <a:srgbClr val="333333"/>
                          </a:solidFill>
                          <a:highlight>
                            <a:srgbClr val="FFFFFF"/>
                          </a:highlight>
                          <a:latin typeface="Times New Roman"/>
                          <a:ea typeface="Times New Roman"/>
                          <a:cs typeface="Times New Roman"/>
                          <a:sym typeface="Times New Roman"/>
                        </a:rPr>
                        <a:t> = 3.3 V</a:t>
                      </a:r>
                      <a:endParaRPr sz="1100">
                        <a:solidFill>
                          <a:srgbClr val="333333"/>
                        </a:solidFill>
                        <a:highlight>
                          <a:srgbClr val="FFFFFF"/>
                        </a:highlight>
                        <a:latin typeface="Times New Roman"/>
                        <a:ea typeface="Times New Roman"/>
                        <a:cs typeface="Times New Roman"/>
                        <a:sym typeface="Times New Roman"/>
                      </a:endParaRPr>
                    </a:p>
                    <a:p>
                      <a:pPr indent="0" lvl="0" marL="0" rtl="0" algn="l">
                        <a:spcBef>
                          <a:spcPts val="0"/>
                        </a:spcBef>
                        <a:spcAft>
                          <a:spcPts val="0"/>
                        </a:spcAft>
                        <a:buNone/>
                      </a:pPr>
                      <a:r>
                        <a:rPr lang="en" sz="1100">
                          <a:solidFill>
                            <a:srgbClr val="333333"/>
                          </a:solidFill>
                          <a:highlight>
                            <a:srgbClr val="FFFFFF"/>
                          </a:highlight>
                          <a:latin typeface="Times New Roman"/>
                          <a:ea typeface="Times New Roman"/>
                          <a:cs typeface="Times New Roman"/>
                          <a:sym typeface="Times New Roman"/>
                        </a:rPr>
                        <a:t>R = V / I</a:t>
                      </a:r>
                      <a:endParaRPr sz="1100">
                        <a:solidFill>
                          <a:srgbClr val="333333"/>
                        </a:solidFill>
                        <a:highlight>
                          <a:srgbClr val="FFFFFF"/>
                        </a:highlight>
                        <a:latin typeface="Times New Roman"/>
                        <a:ea typeface="Times New Roman"/>
                        <a:cs typeface="Times New Roman"/>
                        <a:sym typeface="Times New Roman"/>
                      </a:endParaRPr>
                    </a:p>
                    <a:p>
                      <a:pPr indent="0" lvl="0" marL="0" rtl="0" algn="l">
                        <a:spcBef>
                          <a:spcPts val="0"/>
                        </a:spcBef>
                        <a:spcAft>
                          <a:spcPts val="0"/>
                        </a:spcAft>
                        <a:buNone/>
                      </a:pPr>
                      <a:r>
                        <a:rPr lang="en" sz="1100">
                          <a:solidFill>
                            <a:srgbClr val="333333"/>
                          </a:solidFill>
                          <a:highlight>
                            <a:srgbClr val="FFFFFF"/>
                          </a:highlight>
                          <a:latin typeface="Times New Roman"/>
                          <a:ea typeface="Times New Roman"/>
                          <a:cs typeface="Times New Roman"/>
                          <a:sym typeface="Times New Roman"/>
                        </a:rPr>
                        <a:t>    = 147 Ohms</a:t>
                      </a:r>
                      <a:endParaRPr sz="1100">
                        <a:solidFill>
                          <a:srgbClr val="333333"/>
                        </a:solidFill>
                        <a:highlight>
                          <a:srgbClr val="FFFFFF"/>
                        </a:highlight>
                        <a:latin typeface="Times New Roman"/>
                        <a:ea typeface="Times New Roman"/>
                        <a:cs typeface="Times New Roman"/>
                        <a:sym typeface="Times New Roman"/>
                      </a:endParaRPr>
                    </a:p>
                    <a:p>
                      <a:pPr indent="0" lvl="0" marL="0" rtl="0" algn="l">
                        <a:spcBef>
                          <a:spcPts val="0"/>
                        </a:spcBef>
                        <a:spcAft>
                          <a:spcPts val="0"/>
                        </a:spcAft>
                        <a:buNone/>
                      </a:pPr>
                      <a:r>
                        <a:t/>
                      </a:r>
                      <a:endParaRPr sz="1100">
                        <a:solidFill>
                          <a:srgbClr val="333333"/>
                        </a:solidFill>
                        <a:highlight>
                          <a:srgbClr val="FFFFFF"/>
                        </a:highlight>
                        <a:latin typeface="Times New Roman"/>
                        <a:ea typeface="Times New Roman"/>
                        <a:cs typeface="Times New Roman"/>
                        <a:sym typeface="Times New Roman"/>
                      </a:endParaRPr>
                    </a:p>
                    <a:p>
                      <a:pPr indent="0" lvl="0" marL="0" rtl="0" algn="l">
                        <a:spcBef>
                          <a:spcPts val="0"/>
                        </a:spcBef>
                        <a:spcAft>
                          <a:spcPts val="0"/>
                        </a:spcAft>
                        <a:buNone/>
                      </a:pPr>
                      <a:r>
                        <a:t/>
                      </a:r>
                      <a:endParaRPr sz="1100">
                        <a:solidFill>
                          <a:srgbClr val="333333"/>
                        </a:solidFill>
                        <a:highlight>
                          <a:srgbClr val="FFFFFF"/>
                        </a:highlight>
                        <a:latin typeface="Times New Roman"/>
                        <a:ea typeface="Times New Roman"/>
                        <a:cs typeface="Times New Roman"/>
                        <a:sym typeface="Times New Roman"/>
                      </a:endParaRPr>
                    </a:p>
                    <a:p>
                      <a:pPr indent="0" lvl="0" marL="0" rtl="0" algn="l">
                        <a:spcBef>
                          <a:spcPts val="0"/>
                        </a:spcBef>
                        <a:spcAft>
                          <a:spcPts val="0"/>
                        </a:spcAft>
                        <a:buNone/>
                      </a:pPr>
                      <a:r>
                        <a:t/>
                      </a:r>
                      <a:endParaRPr sz="1100">
                        <a:solidFill>
                          <a:srgbClr val="333333"/>
                        </a:solidFill>
                        <a:highlight>
                          <a:srgbClr val="FFFFFF"/>
                        </a:highlight>
                        <a:latin typeface="Times New Roman"/>
                        <a:ea typeface="Times New Roman"/>
                        <a:cs typeface="Times New Roman"/>
                        <a:sym typeface="Times New Roman"/>
                      </a:endParaRPr>
                    </a:p>
                  </a:txBody>
                  <a:tcPr marT="63500" marB="63500" marR="63500" marL="63500"/>
                </a:tc>
              </a:tr>
            </a:tbl>
          </a:graphicData>
        </a:graphic>
      </p:graphicFrame>
      <p:pic>
        <p:nvPicPr>
          <p:cNvPr id="444" name="Google Shape;444;p48"/>
          <p:cNvPicPr preferRelativeResize="0"/>
          <p:nvPr/>
        </p:nvPicPr>
        <p:blipFill>
          <a:blip r:embed="rId4">
            <a:alphaModFix/>
          </a:blip>
          <a:stretch>
            <a:fillRect/>
          </a:stretch>
        </p:blipFill>
        <p:spPr>
          <a:xfrm>
            <a:off x="3820475" y="1057125"/>
            <a:ext cx="2601899" cy="1563906"/>
          </a:xfrm>
          <a:prstGeom prst="rect">
            <a:avLst/>
          </a:prstGeom>
          <a:noFill/>
          <a:ln>
            <a:noFill/>
          </a:ln>
        </p:spPr>
      </p:pic>
      <p:pic>
        <p:nvPicPr>
          <p:cNvPr id="445" name="Google Shape;445;p48"/>
          <p:cNvPicPr preferRelativeResize="0"/>
          <p:nvPr/>
        </p:nvPicPr>
        <p:blipFill>
          <a:blip r:embed="rId5">
            <a:alphaModFix/>
          </a:blip>
          <a:stretch>
            <a:fillRect/>
          </a:stretch>
        </p:blipFill>
        <p:spPr>
          <a:xfrm>
            <a:off x="6464325" y="1056075"/>
            <a:ext cx="2601900" cy="1565991"/>
          </a:xfrm>
          <a:prstGeom prst="rect">
            <a:avLst/>
          </a:prstGeom>
          <a:noFill/>
          <a:ln>
            <a:noFill/>
          </a:ln>
        </p:spPr>
      </p:pic>
      <p:pic>
        <p:nvPicPr>
          <p:cNvPr id="446" name="Google Shape;446;p48"/>
          <p:cNvPicPr preferRelativeResize="0"/>
          <p:nvPr/>
        </p:nvPicPr>
        <p:blipFill>
          <a:blip r:embed="rId6">
            <a:alphaModFix/>
          </a:blip>
          <a:stretch>
            <a:fillRect/>
          </a:stretch>
        </p:blipFill>
        <p:spPr>
          <a:xfrm>
            <a:off x="3820475" y="2651273"/>
            <a:ext cx="2601901" cy="1576473"/>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sp>
        <p:nvSpPr>
          <p:cNvPr id="451" name="Google Shape;451;p49"/>
          <p:cNvSpPr txBox="1"/>
          <p:nvPr>
            <p:ph idx="1" type="body"/>
          </p:nvPr>
        </p:nvSpPr>
        <p:spPr>
          <a:xfrm>
            <a:off x="116950" y="731525"/>
            <a:ext cx="2601900" cy="377100"/>
          </a:xfrm>
          <a:prstGeom prst="rect">
            <a:avLst/>
          </a:prstGeom>
          <a:noFill/>
          <a:ln>
            <a:noFill/>
          </a:ln>
        </p:spPr>
        <p:txBody>
          <a:bodyPr anchorCtr="0" anchor="t" bIns="34275" lIns="68575" spcFirstLastPara="1" rIns="68575" wrap="square" tIns="34275">
            <a:noAutofit/>
          </a:bodyPr>
          <a:lstStyle/>
          <a:p>
            <a:pPr indent="0" lvl="0" marL="0" rtl="0" algn="l">
              <a:lnSpc>
                <a:spcPct val="100000"/>
              </a:lnSpc>
              <a:spcBef>
                <a:spcPts val="0"/>
              </a:spcBef>
              <a:spcAft>
                <a:spcPts val="0"/>
              </a:spcAft>
              <a:buSzPts val="2300"/>
              <a:buNone/>
            </a:pPr>
            <a:r>
              <a:rPr b="1" lang="en" sz="2000">
                <a:solidFill>
                  <a:srgbClr val="E84B36"/>
                </a:solidFill>
                <a:latin typeface="Arial"/>
                <a:ea typeface="Arial"/>
                <a:cs typeface="Arial"/>
                <a:sym typeface="Arial"/>
              </a:rPr>
              <a:t>Requirement 3 of 3:</a:t>
            </a:r>
            <a:endParaRPr b="1" sz="2000">
              <a:solidFill>
                <a:srgbClr val="E84B36"/>
              </a:solidFill>
              <a:latin typeface="Arial"/>
              <a:ea typeface="Arial"/>
              <a:cs typeface="Arial"/>
              <a:sym typeface="Arial"/>
            </a:endParaRPr>
          </a:p>
          <a:p>
            <a:pPr indent="0" lvl="0" marL="0" rtl="0" algn="l">
              <a:lnSpc>
                <a:spcPct val="100000"/>
              </a:lnSpc>
              <a:spcBef>
                <a:spcPts val="0"/>
              </a:spcBef>
              <a:spcAft>
                <a:spcPts val="0"/>
              </a:spcAft>
              <a:buSzPts val="1500"/>
              <a:buNone/>
            </a:pPr>
            <a:r>
              <a:t/>
            </a:r>
            <a:endParaRPr sz="1400">
              <a:solidFill>
                <a:schemeClr val="dk1"/>
              </a:solidFill>
              <a:latin typeface="Arial"/>
              <a:ea typeface="Arial"/>
              <a:cs typeface="Arial"/>
              <a:sym typeface="Arial"/>
            </a:endParaRPr>
          </a:p>
          <a:p>
            <a:pPr indent="0" lvl="0" marL="0" rtl="0" algn="l">
              <a:lnSpc>
                <a:spcPct val="100000"/>
              </a:lnSpc>
              <a:spcBef>
                <a:spcPts val="0"/>
              </a:spcBef>
              <a:spcAft>
                <a:spcPts val="0"/>
              </a:spcAft>
              <a:buSzPts val="2300"/>
              <a:buNone/>
            </a:pPr>
            <a:r>
              <a:t/>
            </a:r>
            <a:endParaRPr b="1" sz="1400">
              <a:solidFill>
                <a:schemeClr val="dk1"/>
              </a:solidFill>
              <a:latin typeface="Arial"/>
              <a:ea typeface="Arial"/>
              <a:cs typeface="Arial"/>
              <a:sym typeface="Arial"/>
            </a:endParaRPr>
          </a:p>
        </p:txBody>
      </p:sp>
      <p:sp>
        <p:nvSpPr>
          <p:cNvPr id="452" name="Google Shape;452;p49"/>
          <p:cNvSpPr/>
          <p:nvPr/>
        </p:nvSpPr>
        <p:spPr>
          <a:xfrm flipH="1" rot="10800000">
            <a:off x="0" y="4827900"/>
            <a:ext cx="9144000" cy="315600"/>
          </a:xfrm>
          <a:prstGeom prst="rect">
            <a:avLst/>
          </a:prstGeom>
          <a:gradFill>
            <a:gsLst>
              <a:gs pos="0">
                <a:srgbClr val="7F7F7F"/>
              </a:gs>
              <a:gs pos="100000">
                <a:srgbClr val="BFBFBF"/>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453" name="Google Shape;453;p49"/>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GRAINGER ENGINEERING</a:t>
            </a:r>
            <a:endParaRPr sz="1100"/>
          </a:p>
        </p:txBody>
      </p:sp>
      <p:sp>
        <p:nvSpPr>
          <p:cNvPr id="454" name="Google Shape;454;p49"/>
          <p:cNvSpPr/>
          <p:nvPr/>
        </p:nvSpPr>
        <p:spPr>
          <a:xfrm flipH="1" rot="10800000">
            <a:off x="0" y="-5908"/>
            <a:ext cx="9144000" cy="651300"/>
          </a:xfrm>
          <a:prstGeom prst="rect">
            <a:avLst/>
          </a:prstGeom>
          <a:gradFill>
            <a:gsLst>
              <a:gs pos="0">
                <a:srgbClr val="1B4284"/>
              </a:gs>
              <a:gs pos="100000">
                <a:srgbClr val="13294B"/>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pic>
        <p:nvPicPr>
          <p:cNvPr descr="A close up of a logo&#10;&#10;Description automatically generated" id="455" name="Google Shape;455;p49"/>
          <p:cNvPicPr preferRelativeResize="0"/>
          <p:nvPr/>
        </p:nvPicPr>
        <p:blipFill rotWithShape="1">
          <a:blip r:embed="rId3">
            <a:alphaModFix/>
          </a:blip>
          <a:srcRect b="0" l="0" r="0" t="0"/>
          <a:stretch/>
        </p:blipFill>
        <p:spPr>
          <a:xfrm>
            <a:off x="8665657" y="171011"/>
            <a:ext cx="208430" cy="301065"/>
          </a:xfrm>
          <a:prstGeom prst="rect">
            <a:avLst/>
          </a:prstGeom>
          <a:noFill/>
          <a:ln>
            <a:noFill/>
          </a:ln>
        </p:spPr>
      </p:pic>
      <p:sp>
        <p:nvSpPr>
          <p:cNvPr id="456" name="Google Shape;456;p49"/>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Requirements and Verifications</a:t>
            </a:r>
            <a:endParaRPr b="0" i="0" sz="1800" u="none" cap="none" strike="noStrike">
              <a:solidFill>
                <a:schemeClr val="lt1"/>
              </a:solidFill>
              <a:latin typeface="Arial"/>
              <a:ea typeface="Arial"/>
              <a:cs typeface="Arial"/>
              <a:sym typeface="Arial"/>
            </a:endParaRPr>
          </a:p>
        </p:txBody>
      </p:sp>
      <p:sp>
        <p:nvSpPr>
          <p:cNvPr id="457" name="Google Shape;457;p49"/>
          <p:cNvSpPr txBox="1"/>
          <p:nvPr/>
        </p:nvSpPr>
        <p:spPr>
          <a:xfrm>
            <a:off x="282605" y="4893286"/>
            <a:ext cx="59934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ELECTRICAL &amp; COMPUTER ENGINEERING</a:t>
            </a:r>
            <a:endParaRPr sz="1100"/>
          </a:p>
        </p:txBody>
      </p:sp>
      <p:graphicFrame>
        <p:nvGraphicFramePr>
          <p:cNvPr id="458" name="Google Shape;458;p49"/>
          <p:cNvGraphicFramePr/>
          <p:nvPr/>
        </p:nvGraphicFramePr>
        <p:xfrm>
          <a:off x="77113" y="1066600"/>
          <a:ext cx="3000000" cy="3000000"/>
        </p:xfrm>
        <a:graphic>
          <a:graphicData uri="http://schemas.openxmlformats.org/drawingml/2006/table">
            <a:tbl>
              <a:tblPr>
                <a:noFill/>
                <a:tableStyleId>{482EF369-7F2A-49E6-8CF9-A863ED42155B}</a:tableStyleId>
              </a:tblPr>
              <a:tblGrid>
                <a:gridCol w="1648950"/>
                <a:gridCol w="1638450"/>
                <a:gridCol w="1638450"/>
              </a:tblGrid>
              <a:tr h="100000">
                <a:tc>
                  <a:txBody>
                    <a:bodyPr/>
                    <a:lstStyle/>
                    <a:p>
                      <a:pPr indent="0" lvl="0" marL="0" rtl="0" algn="l">
                        <a:spcBef>
                          <a:spcPts val="0"/>
                        </a:spcBef>
                        <a:spcAft>
                          <a:spcPts val="0"/>
                        </a:spcAft>
                        <a:buNone/>
                      </a:pPr>
                      <a:r>
                        <a:rPr lang="en" sz="1100">
                          <a:solidFill>
                            <a:srgbClr val="333333"/>
                          </a:solidFill>
                          <a:highlight>
                            <a:srgbClr val="FFFFFF"/>
                          </a:highlight>
                          <a:latin typeface="Times New Roman"/>
                          <a:ea typeface="Times New Roman"/>
                          <a:cs typeface="Times New Roman"/>
                          <a:sym typeface="Times New Roman"/>
                        </a:rPr>
                        <a:t>Requirements</a:t>
                      </a:r>
                      <a:endParaRPr sz="1100">
                        <a:solidFill>
                          <a:srgbClr val="333333"/>
                        </a:solidFill>
                        <a:highlight>
                          <a:srgbClr val="FFFFFF"/>
                        </a:highlight>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100">
                          <a:solidFill>
                            <a:srgbClr val="333333"/>
                          </a:solidFill>
                          <a:highlight>
                            <a:srgbClr val="FFFFFF"/>
                          </a:highlight>
                          <a:latin typeface="Times New Roman"/>
                          <a:ea typeface="Times New Roman"/>
                          <a:cs typeface="Times New Roman"/>
                          <a:sym typeface="Times New Roman"/>
                        </a:rPr>
                        <a:t>Verification</a:t>
                      </a:r>
                      <a:endParaRPr sz="1100">
                        <a:solidFill>
                          <a:srgbClr val="333333"/>
                        </a:solidFill>
                        <a:highlight>
                          <a:srgbClr val="FFFFFF"/>
                        </a:highlight>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100">
                          <a:solidFill>
                            <a:srgbClr val="333333"/>
                          </a:solidFill>
                          <a:highlight>
                            <a:srgbClr val="FFFFFF"/>
                          </a:highlight>
                          <a:latin typeface="Times New Roman"/>
                          <a:ea typeface="Times New Roman"/>
                          <a:cs typeface="Times New Roman"/>
                          <a:sym typeface="Times New Roman"/>
                        </a:rPr>
                        <a:t>Testing</a:t>
                      </a:r>
                      <a:endParaRPr b="1" sz="1100">
                        <a:solidFill>
                          <a:srgbClr val="333333"/>
                        </a:solidFill>
                        <a:highlight>
                          <a:srgbClr val="FFFFFF"/>
                        </a:highlight>
                        <a:latin typeface="Times New Roman"/>
                        <a:ea typeface="Times New Roman"/>
                        <a:cs typeface="Times New Roman"/>
                        <a:sym typeface="Times New Roman"/>
                      </a:endParaRPr>
                    </a:p>
                  </a:txBody>
                  <a:tcPr marT="63500" marB="63500" marR="63500" marL="63500"/>
                </a:tc>
              </a:tr>
              <a:tr h="12700">
                <a:tc>
                  <a:txBody>
                    <a:bodyPr/>
                    <a:lstStyle/>
                    <a:p>
                      <a:pPr indent="0" lvl="0" marL="0" rtl="0" algn="l">
                        <a:spcBef>
                          <a:spcPts val="0"/>
                        </a:spcBef>
                        <a:spcAft>
                          <a:spcPts val="0"/>
                        </a:spcAft>
                        <a:buNone/>
                      </a:pPr>
                      <a:r>
                        <a:rPr lang="en" sz="1100">
                          <a:solidFill>
                            <a:srgbClr val="333333"/>
                          </a:solidFill>
                          <a:highlight>
                            <a:srgbClr val="FFFFFF"/>
                          </a:highlight>
                          <a:latin typeface="Times New Roman"/>
                          <a:ea typeface="Times New Roman"/>
                          <a:cs typeface="Times New Roman"/>
                          <a:sym typeface="Times New Roman"/>
                        </a:rPr>
                        <a:t>The battery charging </a:t>
                      </a:r>
                      <a:r>
                        <a:rPr lang="en" sz="1100">
                          <a:solidFill>
                            <a:srgbClr val="333333"/>
                          </a:solidFill>
                          <a:highlight>
                            <a:srgbClr val="FFFFFF"/>
                          </a:highlight>
                          <a:latin typeface="Times New Roman"/>
                          <a:ea typeface="Times New Roman"/>
                          <a:cs typeface="Times New Roman"/>
                          <a:sym typeface="Times New Roman"/>
                        </a:rPr>
                        <a:t>circuit must be able recharge the battery at its specific current and voltage rates</a:t>
                      </a:r>
                      <a:endParaRPr sz="1100">
                        <a:solidFill>
                          <a:srgbClr val="333333"/>
                        </a:solidFill>
                        <a:highlight>
                          <a:srgbClr val="FFFFFF"/>
                        </a:highlight>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100">
                          <a:solidFill>
                            <a:srgbClr val="333333"/>
                          </a:solidFill>
                          <a:highlight>
                            <a:srgbClr val="FFFFFF"/>
                          </a:highlight>
                          <a:latin typeface="Times New Roman"/>
                          <a:ea typeface="Times New Roman"/>
                          <a:cs typeface="Times New Roman"/>
                          <a:sym typeface="Times New Roman"/>
                        </a:rPr>
                        <a:t>The battery has a standard charge of 0.2C and a rapid charge of 0.5C. The battery should charge until current declines to &lt;= 0.02C. We can verify this by setting up the circuit separately before the final assembly. The charging circuit and the battery will be connected via banana wires and pins on different PCBs, this is to be able to use a current probe in such a small circuit. Once the circuit is tested, the final product will have the components in one PCB. </a:t>
                      </a:r>
                      <a:endParaRPr sz="1100">
                        <a:solidFill>
                          <a:srgbClr val="333333"/>
                        </a:solidFill>
                        <a:highlight>
                          <a:srgbClr val="FFFFFF"/>
                        </a:highlight>
                        <a:latin typeface="Times New Roman"/>
                        <a:ea typeface="Times New Roman"/>
                        <a:cs typeface="Times New Roman"/>
                        <a:sym typeface="Times New Roman"/>
                      </a:endParaRPr>
                    </a:p>
                    <a:p>
                      <a:pPr indent="0" lvl="0" marL="0" rtl="0" algn="l">
                        <a:spcBef>
                          <a:spcPts val="0"/>
                        </a:spcBef>
                        <a:spcAft>
                          <a:spcPts val="0"/>
                        </a:spcAft>
                        <a:buNone/>
                      </a:pPr>
                      <a:r>
                        <a:t/>
                      </a:r>
                      <a:endParaRPr sz="1100">
                        <a:solidFill>
                          <a:srgbClr val="333333"/>
                        </a:solidFill>
                        <a:highlight>
                          <a:srgbClr val="FFFFFF"/>
                        </a:highlight>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b="1" lang="en" sz="1100">
                          <a:solidFill>
                            <a:srgbClr val="333333"/>
                          </a:solidFill>
                          <a:highlight>
                            <a:srgbClr val="FFFFFF"/>
                          </a:highlight>
                          <a:latin typeface="Times New Roman"/>
                          <a:ea typeface="Times New Roman"/>
                          <a:cs typeface="Times New Roman"/>
                          <a:sym typeface="Times New Roman"/>
                        </a:rPr>
                        <a:t>Blue</a:t>
                      </a:r>
                      <a:r>
                        <a:rPr b="1" lang="en" sz="1100">
                          <a:solidFill>
                            <a:srgbClr val="333333"/>
                          </a:solidFill>
                          <a:highlight>
                            <a:srgbClr val="FFFFFF"/>
                          </a:highlight>
                          <a:latin typeface="Times New Roman"/>
                          <a:ea typeface="Times New Roman"/>
                          <a:cs typeface="Times New Roman"/>
                          <a:sym typeface="Times New Roman"/>
                        </a:rPr>
                        <a:t>: Vpack &amp; Vin</a:t>
                      </a:r>
                      <a:endParaRPr b="1" sz="1100">
                        <a:solidFill>
                          <a:srgbClr val="333333"/>
                        </a:solidFill>
                        <a:highlight>
                          <a:srgbClr val="FFFFFF"/>
                        </a:highlight>
                        <a:latin typeface="Times New Roman"/>
                        <a:ea typeface="Times New Roman"/>
                        <a:cs typeface="Times New Roman"/>
                        <a:sym typeface="Times New Roman"/>
                      </a:endParaRPr>
                    </a:p>
                    <a:p>
                      <a:pPr indent="0" lvl="0" marL="0" rtl="0" algn="l">
                        <a:spcBef>
                          <a:spcPts val="0"/>
                        </a:spcBef>
                        <a:spcAft>
                          <a:spcPts val="0"/>
                        </a:spcAft>
                        <a:buNone/>
                      </a:pPr>
                      <a:r>
                        <a:rPr b="1" lang="en" sz="1100">
                          <a:solidFill>
                            <a:srgbClr val="333333"/>
                          </a:solidFill>
                          <a:highlight>
                            <a:srgbClr val="FFFFFF"/>
                          </a:highlight>
                          <a:latin typeface="Times New Roman"/>
                          <a:ea typeface="Times New Roman"/>
                          <a:cs typeface="Times New Roman"/>
                          <a:sym typeface="Times New Roman"/>
                        </a:rPr>
                        <a:t>Orange</a:t>
                      </a:r>
                      <a:r>
                        <a:rPr b="1" lang="en" sz="1100">
                          <a:solidFill>
                            <a:srgbClr val="333333"/>
                          </a:solidFill>
                          <a:highlight>
                            <a:srgbClr val="FFFFFF"/>
                          </a:highlight>
                          <a:latin typeface="Times New Roman"/>
                          <a:ea typeface="Times New Roman"/>
                          <a:cs typeface="Times New Roman"/>
                          <a:sym typeface="Times New Roman"/>
                        </a:rPr>
                        <a:t>: Vbattery</a:t>
                      </a:r>
                      <a:endParaRPr b="1" sz="1100">
                        <a:solidFill>
                          <a:srgbClr val="333333"/>
                        </a:solidFill>
                        <a:highlight>
                          <a:srgbClr val="FFFFFF"/>
                        </a:highlight>
                        <a:latin typeface="Times New Roman"/>
                        <a:ea typeface="Times New Roman"/>
                        <a:cs typeface="Times New Roman"/>
                        <a:sym typeface="Times New Roman"/>
                      </a:endParaRPr>
                    </a:p>
                    <a:p>
                      <a:pPr indent="0" lvl="0" marL="0" rtl="0" algn="l">
                        <a:spcBef>
                          <a:spcPts val="0"/>
                        </a:spcBef>
                        <a:spcAft>
                          <a:spcPts val="0"/>
                        </a:spcAft>
                        <a:buNone/>
                      </a:pPr>
                      <a:r>
                        <a:t/>
                      </a:r>
                      <a:endParaRPr sz="1100">
                        <a:solidFill>
                          <a:srgbClr val="333333"/>
                        </a:solidFill>
                        <a:highlight>
                          <a:srgbClr val="FFFFFF"/>
                        </a:highlight>
                        <a:latin typeface="Times New Roman"/>
                        <a:ea typeface="Times New Roman"/>
                        <a:cs typeface="Times New Roman"/>
                        <a:sym typeface="Times New Roman"/>
                      </a:endParaRPr>
                    </a:p>
                    <a:p>
                      <a:pPr indent="0" lvl="0" marL="0" rtl="0" algn="l">
                        <a:spcBef>
                          <a:spcPts val="0"/>
                        </a:spcBef>
                        <a:spcAft>
                          <a:spcPts val="0"/>
                        </a:spcAft>
                        <a:buNone/>
                      </a:pPr>
                      <a:r>
                        <a:t/>
                      </a:r>
                      <a:endParaRPr sz="1100">
                        <a:solidFill>
                          <a:srgbClr val="333333"/>
                        </a:solidFill>
                        <a:highlight>
                          <a:srgbClr val="FFFFFF"/>
                        </a:highlight>
                        <a:latin typeface="Times New Roman"/>
                        <a:ea typeface="Times New Roman"/>
                        <a:cs typeface="Times New Roman"/>
                        <a:sym typeface="Times New Roman"/>
                      </a:endParaRPr>
                    </a:p>
                    <a:p>
                      <a:pPr indent="-228600" lvl="0" marL="457200" rtl="0" algn="l">
                        <a:spcBef>
                          <a:spcPts val="0"/>
                        </a:spcBef>
                        <a:spcAft>
                          <a:spcPts val="0"/>
                        </a:spcAft>
                        <a:buNone/>
                      </a:pPr>
                      <a:r>
                        <a:t/>
                      </a:r>
                      <a:endParaRPr sz="1100">
                        <a:solidFill>
                          <a:srgbClr val="333333"/>
                        </a:solidFill>
                        <a:highlight>
                          <a:srgbClr val="FFFFFF"/>
                        </a:highlight>
                        <a:latin typeface="Times New Roman"/>
                        <a:ea typeface="Times New Roman"/>
                        <a:cs typeface="Times New Roman"/>
                        <a:sym typeface="Times New Roman"/>
                      </a:endParaRPr>
                    </a:p>
                    <a:p>
                      <a:pPr indent="-228600" lvl="0" marL="457200" rtl="0" algn="l">
                        <a:spcBef>
                          <a:spcPts val="0"/>
                        </a:spcBef>
                        <a:spcAft>
                          <a:spcPts val="0"/>
                        </a:spcAft>
                        <a:buNone/>
                      </a:pPr>
                      <a:r>
                        <a:t/>
                      </a:r>
                      <a:endParaRPr sz="1100">
                        <a:solidFill>
                          <a:srgbClr val="333333"/>
                        </a:solidFill>
                        <a:highlight>
                          <a:srgbClr val="FFFFFF"/>
                        </a:highlight>
                        <a:latin typeface="Times New Roman"/>
                        <a:ea typeface="Times New Roman"/>
                        <a:cs typeface="Times New Roman"/>
                        <a:sym typeface="Times New Roman"/>
                      </a:endParaRPr>
                    </a:p>
                    <a:p>
                      <a:pPr indent="0" lvl="0" marL="228600" rtl="0" algn="l">
                        <a:spcBef>
                          <a:spcPts val="0"/>
                        </a:spcBef>
                        <a:spcAft>
                          <a:spcPts val="0"/>
                        </a:spcAft>
                        <a:buNone/>
                      </a:pPr>
                      <a:r>
                        <a:t/>
                      </a:r>
                      <a:endParaRPr sz="1100">
                        <a:solidFill>
                          <a:srgbClr val="333333"/>
                        </a:solidFill>
                        <a:highlight>
                          <a:srgbClr val="FFFFFF"/>
                        </a:highlight>
                        <a:latin typeface="Times New Roman"/>
                        <a:ea typeface="Times New Roman"/>
                        <a:cs typeface="Times New Roman"/>
                        <a:sym typeface="Times New Roman"/>
                      </a:endParaRPr>
                    </a:p>
                  </a:txBody>
                  <a:tcPr marT="63500" marB="63500" marR="63500" marL="63500"/>
                </a:tc>
              </a:tr>
            </a:tbl>
          </a:graphicData>
        </a:graphic>
      </p:graphicFrame>
      <p:pic>
        <p:nvPicPr>
          <p:cNvPr id="459" name="Google Shape;459;p49"/>
          <p:cNvPicPr preferRelativeResize="0"/>
          <p:nvPr/>
        </p:nvPicPr>
        <p:blipFill>
          <a:blip r:embed="rId4">
            <a:alphaModFix/>
          </a:blip>
          <a:stretch>
            <a:fillRect/>
          </a:stretch>
        </p:blipFill>
        <p:spPr>
          <a:xfrm>
            <a:off x="5074125" y="880150"/>
            <a:ext cx="4035529" cy="1650725"/>
          </a:xfrm>
          <a:prstGeom prst="rect">
            <a:avLst/>
          </a:prstGeom>
          <a:noFill/>
          <a:ln>
            <a:noFill/>
          </a:ln>
        </p:spPr>
      </p:pic>
      <p:pic>
        <p:nvPicPr>
          <p:cNvPr id="460" name="Google Shape;460;p49"/>
          <p:cNvPicPr preferRelativeResize="0"/>
          <p:nvPr/>
        </p:nvPicPr>
        <p:blipFill>
          <a:blip r:embed="rId5">
            <a:alphaModFix/>
          </a:blip>
          <a:stretch>
            <a:fillRect/>
          </a:stretch>
        </p:blipFill>
        <p:spPr>
          <a:xfrm>
            <a:off x="5074126" y="2571750"/>
            <a:ext cx="4035525" cy="2087021"/>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sp>
        <p:nvSpPr>
          <p:cNvPr id="465" name="Google Shape;465;p50"/>
          <p:cNvSpPr/>
          <p:nvPr/>
        </p:nvSpPr>
        <p:spPr>
          <a:xfrm flipH="1" rot="10800000">
            <a:off x="0" y="0"/>
            <a:ext cx="9144000" cy="5149271"/>
          </a:xfrm>
          <a:prstGeom prst="rect">
            <a:avLst/>
          </a:prstGeom>
          <a:gradFill>
            <a:gsLst>
              <a:gs pos="0">
                <a:srgbClr val="1B4284"/>
              </a:gs>
              <a:gs pos="100000">
                <a:srgbClr val="13294B"/>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pic>
        <p:nvPicPr>
          <p:cNvPr descr="A close up of a logo&#10;&#10;Description automatically generated" id="466" name="Google Shape;466;p50"/>
          <p:cNvPicPr preferRelativeResize="0"/>
          <p:nvPr/>
        </p:nvPicPr>
        <p:blipFill rotWithShape="1">
          <a:blip r:embed="rId3">
            <a:alphaModFix/>
          </a:blip>
          <a:srcRect b="0" l="0" r="0" t="0"/>
          <a:stretch/>
        </p:blipFill>
        <p:spPr>
          <a:xfrm>
            <a:off x="8665658" y="176782"/>
            <a:ext cx="208429" cy="301065"/>
          </a:xfrm>
          <a:prstGeom prst="rect">
            <a:avLst/>
          </a:prstGeom>
          <a:noFill/>
          <a:ln>
            <a:noFill/>
          </a:ln>
        </p:spPr>
      </p:pic>
      <p:sp>
        <p:nvSpPr>
          <p:cNvPr id="467" name="Google Shape;467;p50"/>
          <p:cNvSpPr txBox="1"/>
          <p:nvPr/>
        </p:nvSpPr>
        <p:spPr>
          <a:xfrm>
            <a:off x="7001698" y="4893286"/>
            <a:ext cx="1855061" cy="173094"/>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GRAINGER ENGINEERING</a:t>
            </a:r>
            <a:endParaRPr sz="1100"/>
          </a:p>
        </p:txBody>
      </p:sp>
      <p:sp>
        <p:nvSpPr>
          <p:cNvPr id="468" name="Google Shape;468;p50"/>
          <p:cNvSpPr txBox="1"/>
          <p:nvPr/>
        </p:nvSpPr>
        <p:spPr>
          <a:xfrm>
            <a:off x="971550" y="2062834"/>
            <a:ext cx="7200900" cy="592500"/>
          </a:xfrm>
          <a:prstGeom prst="rect">
            <a:avLst/>
          </a:prstGeom>
          <a:noFill/>
          <a:ln>
            <a:noFill/>
          </a:ln>
        </p:spPr>
        <p:txBody>
          <a:bodyPr anchorCtr="0" anchor="ctr" bIns="34275" lIns="68575" spcFirstLastPara="1" rIns="68575" wrap="square" tIns="34275">
            <a:spAutoFit/>
          </a:bodyPr>
          <a:lstStyle/>
          <a:p>
            <a:pPr indent="0" lvl="0" marL="0" marR="0" rtl="0" algn="ctr">
              <a:lnSpc>
                <a:spcPct val="100000"/>
              </a:lnSpc>
              <a:spcBef>
                <a:spcPts val="0"/>
              </a:spcBef>
              <a:spcAft>
                <a:spcPts val="0"/>
              </a:spcAft>
              <a:buNone/>
            </a:pPr>
            <a:r>
              <a:rPr b="1" lang="en" sz="3400">
                <a:solidFill>
                  <a:schemeClr val="lt1"/>
                </a:solidFill>
              </a:rPr>
              <a:t>Conclusion</a:t>
            </a:r>
            <a:endParaRPr b="0" i="0" sz="1400" u="none" cap="none" strike="noStrike">
              <a:solidFill>
                <a:schemeClr val="lt1"/>
              </a:solidFill>
              <a:latin typeface="Arial"/>
              <a:ea typeface="Arial"/>
              <a:cs typeface="Arial"/>
              <a:sym typeface="Arial"/>
            </a:endParaRPr>
          </a:p>
        </p:txBody>
      </p:sp>
      <p:sp>
        <p:nvSpPr>
          <p:cNvPr id="469" name="Google Shape;469;p50"/>
          <p:cNvSpPr/>
          <p:nvPr/>
        </p:nvSpPr>
        <p:spPr>
          <a:xfrm>
            <a:off x="4140148" y="2774982"/>
            <a:ext cx="863700" cy="84000"/>
          </a:xfrm>
          <a:prstGeom prst="rect">
            <a:avLst/>
          </a:prstGeom>
          <a:solidFill>
            <a:srgbClr val="FF552E"/>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470" name="Google Shape;470;p50"/>
          <p:cNvSpPr txBox="1"/>
          <p:nvPr/>
        </p:nvSpPr>
        <p:spPr>
          <a:xfrm>
            <a:off x="282605" y="4893286"/>
            <a:ext cx="5993503" cy="173094"/>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ELECTRICAL &amp; COMPUTER ENGINEERING</a:t>
            </a:r>
            <a:endParaRPr sz="1100"/>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sp>
        <p:nvSpPr>
          <p:cNvPr id="475" name="Google Shape;475;p51"/>
          <p:cNvSpPr/>
          <p:nvPr/>
        </p:nvSpPr>
        <p:spPr>
          <a:xfrm flipH="1" rot="10800000">
            <a:off x="0" y="4827760"/>
            <a:ext cx="9144000" cy="315740"/>
          </a:xfrm>
          <a:prstGeom prst="rect">
            <a:avLst/>
          </a:prstGeom>
          <a:gradFill>
            <a:gsLst>
              <a:gs pos="0">
                <a:srgbClr val="7F7F7F"/>
              </a:gs>
              <a:gs pos="100000">
                <a:srgbClr val="BFBFBF"/>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476" name="Google Shape;476;p51"/>
          <p:cNvSpPr txBox="1"/>
          <p:nvPr/>
        </p:nvSpPr>
        <p:spPr>
          <a:xfrm>
            <a:off x="7001698" y="4893286"/>
            <a:ext cx="1855061" cy="173094"/>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GRAINGER ENGINEERING</a:t>
            </a:r>
            <a:endParaRPr sz="1100"/>
          </a:p>
        </p:txBody>
      </p:sp>
      <p:sp>
        <p:nvSpPr>
          <p:cNvPr id="477" name="Google Shape;477;p51"/>
          <p:cNvSpPr/>
          <p:nvPr/>
        </p:nvSpPr>
        <p:spPr>
          <a:xfrm flipH="1" rot="10800000">
            <a:off x="0" y="-5771"/>
            <a:ext cx="9144000" cy="651163"/>
          </a:xfrm>
          <a:prstGeom prst="rect">
            <a:avLst/>
          </a:prstGeom>
          <a:gradFill>
            <a:gsLst>
              <a:gs pos="0">
                <a:srgbClr val="1B4284"/>
              </a:gs>
              <a:gs pos="100000">
                <a:srgbClr val="13294B"/>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pic>
        <p:nvPicPr>
          <p:cNvPr descr="A close up of a logo&#10;&#10;Description automatically generated" id="478" name="Google Shape;478;p51"/>
          <p:cNvPicPr preferRelativeResize="0"/>
          <p:nvPr/>
        </p:nvPicPr>
        <p:blipFill rotWithShape="1">
          <a:blip r:embed="rId3">
            <a:alphaModFix/>
          </a:blip>
          <a:srcRect b="0" l="0" r="0" t="0"/>
          <a:stretch/>
        </p:blipFill>
        <p:spPr>
          <a:xfrm>
            <a:off x="8665658" y="171011"/>
            <a:ext cx="208429" cy="301065"/>
          </a:xfrm>
          <a:prstGeom prst="rect">
            <a:avLst/>
          </a:prstGeom>
          <a:noFill/>
          <a:ln>
            <a:noFill/>
          </a:ln>
        </p:spPr>
      </p:pic>
      <p:sp>
        <p:nvSpPr>
          <p:cNvPr id="479" name="Google Shape;479;p51"/>
          <p:cNvSpPr txBox="1"/>
          <p:nvPr/>
        </p:nvSpPr>
        <p:spPr>
          <a:xfrm>
            <a:off x="282607" y="153038"/>
            <a:ext cx="8182520" cy="346218"/>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b="1" lang="en" sz="1800">
                <a:solidFill>
                  <a:schemeClr val="lt1"/>
                </a:solidFill>
              </a:rPr>
              <a:t>Conclusion</a:t>
            </a:r>
            <a:endParaRPr b="1" i="0" sz="1800" u="none" cap="none" strike="noStrike">
              <a:solidFill>
                <a:schemeClr val="lt1"/>
              </a:solidFill>
            </a:endParaRPr>
          </a:p>
        </p:txBody>
      </p:sp>
      <p:sp>
        <p:nvSpPr>
          <p:cNvPr id="480" name="Google Shape;480;p51"/>
          <p:cNvSpPr txBox="1"/>
          <p:nvPr/>
        </p:nvSpPr>
        <p:spPr>
          <a:xfrm>
            <a:off x="282605" y="4893286"/>
            <a:ext cx="5993503" cy="173094"/>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ELECTRICAL &amp; COMPUTER ENGINEERING</a:t>
            </a:r>
            <a:endParaRPr sz="1100"/>
          </a:p>
        </p:txBody>
      </p:sp>
      <p:sp>
        <p:nvSpPr>
          <p:cNvPr id="481" name="Google Shape;481;p51"/>
          <p:cNvSpPr txBox="1"/>
          <p:nvPr/>
        </p:nvSpPr>
        <p:spPr>
          <a:xfrm>
            <a:off x="282606" y="855559"/>
            <a:ext cx="4816800" cy="36159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b="1" lang="en" sz="2000">
                <a:solidFill>
                  <a:srgbClr val="E84B36"/>
                </a:solidFill>
              </a:rPr>
              <a:t>What did we Learn?</a:t>
            </a:r>
            <a:endParaRPr b="1" i="0" sz="2000" u="none" cap="none" strike="noStrike">
              <a:solidFill>
                <a:srgbClr val="E84B36"/>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a:p>
            <a:pPr indent="-317500" lvl="0" marL="457200" marR="0" rtl="0" algn="l">
              <a:lnSpc>
                <a:spcPct val="150000"/>
              </a:lnSpc>
              <a:spcBef>
                <a:spcPts val="0"/>
              </a:spcBef>
              <a:spcAft>
                <a:spcPts val="0"/>
              </a:spcAft>
              <a:buSzPts val="1400"/>
              <a:buChar char="●"/>
            </a:pPr>
            <a:r>
              <a:rPr lang="en"/>
              <a:t>Enhanced Computer Aided Design Skills</a:t>
            </a:r>
            <a:endParaRPr/>
          </a:p>
          <a:p>
            <a:pPr indent="-317500" lvl="0" marL="457200" marR="0" rtl="0" algn="l">
              <a:lnSpc>
                <a:spcPct val="150000"/>
              </a:lnSpc>
              <a:spcBef>
                <a:spcPts val="0"/>
              </a:spcBef>
              <a:spcAft>
                <a:spcPts val="0"/>
              </a:spcAft>
              <a:buClr>
                <a:schemeClr val="dk1"/>
              </a:buClr>
              <a:buSzPts val="1400"/>
              <a:buChar char="●"/>
            </a:pPr>
            <a:r>
              <a:rPr lang="en">
                <a:solidFill>
                  <a:schemeClr val="dk1"/>
                </a:solidFill>
              </a:rPr>
              <a:t>Problem Solving</a:t>
            </a:r>
            <a:endParaRPr>
              <a:solidFill>
                <a:schemeClr val="dk1"/>
              </a:solidFill>
            </a:endParaRPr>
          </a:p>
          <a:p>
            <a:pPr indent="-317500" lvl="0" marL="457200" marR="0" rtl="0" algn="l">
              <a:lnSpc>
                <a:spcPct val="150000"/>
              </a:lnSpc>
              <a:spcBef>
                <a:spcPts val="0"/>
              </a:spcBef>
              <a:spcAft>
                <a:spcPts val="0"/>
              </a:spcAft>
              <a:buClr>
                <a:schemeClr val="dk1"/>
              </a:buClr>
              <a:buSzPts val="1400"/>
              <a:buChar char="●"/>
            </a:pPr>
            <a:r>
              <a:rPr lang="en">
                <a:solidFill>
                  <a:schemeClr val="dk1"/>
                </a:solidFill>
              </a:rPr>
              <a:t>Technical Writing and Communication Skills</a:t>
            </a:r>
            <a:endParaRPr>
              <a:solidFill>
                <a:schemeClr val="dk1"/>
              </a:solidFill>
            </a:endParaRPr>
          </a:p>
          <a:p>
            <a:pPr indent="-317500" lvl="0" marL="457200" rtl="0" algn="l">
              <a:lnSpc>
                <a:spcPct val="150000"/>
              </a:lnSpc>
              <a:spcBef>
                <a:spcPts val="0"/>
              </a:spcBef>
              <a:spcAft>
                <a:spcPts val="0"/>
              </a:spcAft>
              <a:buClr>
                <a:schemeClr val="dk1"/>
              </a:buClr>
              <a:buSzPts val="1400"/>
              <a:buChar char="●"/>
            </a:pPr>
            <a:r>
              <a:rPr lang="en">
                <a:solidFill>
                  <a:schemeClr val="dk1"/>
                </a:solidFill>
              </a:rPr>
              <a:t>Soldering/Soldering Oven</a:t>
            </a:r>
            <a:endParaRPr>
              <a:solidFill>
                <a:schemeClr val="dk1"/>
              </a:solidFill>
            </a:endParaRPr>
          </a:p>
          <a:p>
            <a:pPr indent="-317500" lvl="0" marL="457200" rtl="0" algn="l">
              <a:lnSpc>
                <a:spcPct val="150000"/>
              </a:lnSpc>
              <a:spcBef>
                <a:spcPts val="0"/>
              </a:spcBef>
              <a:spcAft>
                <a:spcPts val="0"/>
              </a:spcAft>
              <a:buClr>
                <a:schemeClr val="dk1"/>
              </a:buClr>
              <a:buSzPts val="1400"/>
              <a:buChar char="●"/>
            </a:pPr>
            <a:r>
              <a:rPr lang="en">
                <a:solidFill>
                  <a:schemeClr val="dk1"/>
                </a:solidFill>
              </a:rPr>
              <a:t>Expanding our Knowledge on Programming Microcontrollers</a:t>
            </a:r>
            <a:endParaRPr>
              <a:solidFill>
                <a:schemeClr val="dk1"/>
              </a:solidFill>
            </a:endParaRPr>
          </a:p>
          <a:p>
            <a:pPr indent="-317500" lvl="0" marL="457200" rtl="0" algn="l">
              <a:lnSpc>
                <a:spcPct val="150000"/>
              </a:lnSpc>
              <a:spcBef>
                <a:spcPts val="0"/>
              </a:spcBef>
              <a:spcAft>
                <a:spcPts val="0"/>
              </a:spcAft>
              <a:buClr>
                <a:schemeClr val="dk1"/>
              </a:buClr>
              <a:buSzPts val="1400"/>
              <a:buChar char="●"/>
            </a:pPr>
            <a:r>
              <a:rPr lang="en">
                <a:solidFill>
                  <a:schemeClr val="dk1"/>
                </a:solidFill>
              </a:rPr>
              <a:t>Research methods for components</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Contacting companies for parts</a:t>
            </a:r>
            <a:endParaRPr>
              <a:solidFill>
                <a:schemeClr val="dk1"/>
              </a:solidFill>
            </a:endParaRPr>
          </a:p>
          <a:p>
            <a:pPr indent="0" lvl="0" marL="457200" rtl="0" algn="l">
              <a:spcBef>
                <a:spcPts val="0"/>
              </a:spcBef>
              <a:spcAft>
                <a:spcPts val="0"/>
              </a:spcAft>
              <a:buNone/>
            </a:pPr>
            <a:br>
              <a:rPr lang="en"/>
            </a:br>
            <a:endParaRPr/>
          </a:p>
          <a:p>
            <a:pPr indent="0" lvl="0" marL="0" marR="0" rtl="0" algn="l">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t/>
            </a:r>
            <a:endParaRPr b="1" i="0" sz="1400" u="none" cap="none" strike="noStrike">
              <a:solidFill>
                <a:schemeClr val="dk1"/>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 name="Shape 485"/>
        <p:cNvGrpSpPr/>
        <p:nvPr/>
      </p:nvGrpSpPr>
      <p:grpSpPr>
        <a:xfrm>
          <a:off x="0" y="0"/>
          <a:ext cx="0" cy="0"/>
          <a:chOff x="0" y="0"/>
          <a:chExt cx="0" cy="0"/>
        </a:xfrm>
      </p:grpSpPr>
      <p:sp>
        <p:nvSpPr>
          <p:cNvPr id="486" name="Google Shape;486;p52"/>
          <p:cNvSpPr/>
          <p:nvPr/>
        </p:nvSpPr>
        <p:spPr>
          <a:xfrm flipH="1" rot="10800000">
            <a:off x="0" y="4827900"/>
            <a:ext cx="9144000" cy="315600"/>
          </a:xfrm>
          <a:prstGeom prst="rect">
            <a:avLst/>
          </a:prstGeom>
          <a:gradFill>
            <a:gsLst>
              <a:gs pos="0">
                <a:srgbClr val="7F7F7F"/>
              </a:gs>
              <a:gs pos="100000">
                <a:srgbClr val="BFBFBF"/>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487" name="Google Shape;487;p52"/>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GRAINGER ENGINEERING</a:t>
            </a:r>
            <a:endParaRPr sz="1100"/>
          </a:p>
        </p:txBody>
      </p:sp>
      <p:sp>
        <p:nvSpPr>
          <p:cNvPr id="488" name="Google Shape;488;p52"/>
          <p:cNvSpPr/>
          <p:nvPr/>
        </p:nvSpPr>
        <p:spPr>
          <a:xfrm flipH="1" rot="10800000">
            <a:off x="0" y="-5908"/>
            <a:ext cx="9144000" cy="651300"/>
          </a:xfrm>
          <a:prstGeom prst="rect">
            <a:avLst/>
          </a:prstGeom>
          <a:gradFill>
            <a:gsLst>
              <a:gs pos="0">
                <a:srgbClr val="1B4284"/>
              </a:gs>
              <a:gs pos="100000">
                <a:srgbClr val="13294B"/>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pic>
        <p:nvPicPr>
          <p:cNvPr descr="A close up of a logo&#10;&#10;Description automatically generated" id="489" name="Google Shape;489;p52"/>
          <p:cNvPicPr preferRelativeResize="0"/>
          <p:nvPr/>
        </p:nvPicPr>
        <p:blipFill rotWithShape="1">
          <a:blip r:embed="rId3">
            <a:alphaModFix/>
          </a:blip>
          <a:srcRect b="0" l="0" r="0" t="0"/>
          <a:stretch/>
        </p:blipFill>
        <p:spPr>
          <a:xfrm>
            <a:off x="8665657" y="171011"/>
            <a:ext cx="208430" cy="301065"/>
          </a:xfrm>
          <a:prstGeom prst="rect">
            <a:avLst/>
          </a:prstGeom>
          <a:noFill/>
          <a:ln>
            <a:noFill/>
          </a:ln>
        </p:spPr>
      </p:pic>
      <p:sp>
        <p:nvSpPr>
          <p:cNvPr id="490" name="Google Shape;490;p52"/>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b="1" lang="en" sz="1800">
                <a:solidFill>
                  <a:schemeClr val="lt1"/>
                </a:solidFill>
              </a:rPr>
              <a:t>Conclusion</a:t>
            </a:r>
            <a:endParaRPr b="1" i="0" sz="1800" u="none" cap="none" strike="noStrike">
              <a:solidFill>
                <a:schemeClr val="lt1"/>
              </a:solidFill>
            </a:endParaRPr>
          </a:p>
        </p:txBody>
      </p:sp>
      <p:sp>
        <p:nvSpPr>
          <p:cNvPr id="491" name="Google Shape;491;p52"/>
          <p:cNvSpPr txBox="1"/>
          <p:nvPr/>
        </p:nvSpPr>
        <p:spPr>
          <a:xfrm>
            <a:off x="282605" y="4893286"/>
            <a:ext cx="59934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ELECTRICAL &amp; COMPUTER ENGINEERING</a:t>
            </a:r>
            <a:endParaRPr sz="1100"/>
          </a:p>
        </p:txBody>
      </p:sp>
      <p:sp>
        <p:nvSpPr>
          <p:cNvPr id="492" name="Google Shape;492;p52"/>
          <p:cNvSpPr txBox="1"/>
          <p:nvPr/>
        </p:nvSpPr>
        <p:spPr>
          <a:xfrm>
            <a:off x="282606" y="855634"/>
            <a:ext cx="4816800" cy="36159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b="1" lang="en" sz="2000">
                <a:solidFill>
                  <a:srgbClr val="E84B36"/>
                </a:solidFill>
              </a:rPr>
              <a:t>What would we do differently?</a:t>
            </a:r>
            <a:endParaRPr b="1" i="0" sz="2000" u="none" cap="none" strike="noStrike">
              <a:solidFill>
                <a:srgbClr val="E84B36"/>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a:p>
            <a:pPr indent="-317500" lvl="0" marL="457200" marR="0" rtl="0" algn="l">
              <a:lnSpc>
                <a:spcPct val="115000"/>
              </a:lnSpc>
              <a:spcBef>
                <a:spcPts val="0"/>
              </a:spcBef>
              <a:spcAft>
                <a:spcPts val="0"/>
              </a:spcAft>
              <a:buSzPts val="1400"/>
              <a:buChar char="●"/>
            </a:pPr>
            <a:r>
              <a:rPr lang="en"/>
              <a:t>Alter our debugging strategy in order to have more efficient testing</a:t>
            </a:r>
            <a:endParaRPr/>
          </a:p>
          <a:p>
            <a:pPr indent="-317500" lvl="0" marL="457200" marR="0" rtl="0" algn="l">
              <a:lnSpc>
                <a:spcPct val="115000"/>
              </a:lnSpc>
              <a:spcBef>
                <a:spcPts val="0"/>
              </a:spcBef>
              <a:spcAft>
                <a:spcPts val="0"/>
              </a:spcAft>
              <a:buSzPts val="1400"/>
              <a:buChar char="●"/>
            </a:pPr>
            <a:r>
              <a:rPr lang="en">
                <a:solidFill>
                  <a:schemeClr val="dk1"/>
                </a:solidFill>
              </a:rPr>
              <a:t>During part ordering, purchase more backup parts in case of emergencies</a:t>
            </a:r>
            <a:endParaRPr>
              <a:solidFill>
                <a:schemeClr val="dk1"/>
              </a:solidFill>
            </a:endParaRPr>
          </a:p>
          <a:p>
            <a:pPr indent="-317500" lvl="1" marL="914400" marR="0" rtl="0" algn="l">
              <a:lnSpc>
                <a:spcPct val="115000"/>
              </a:lnSpc>
              <a:spcBef>
                <a:spcPts val="0"/>
              </a:spcBef>
              <a:spcAft>
                <a:spcPts val="0"/>
              </a:spcAft>
              <a:buClr>
                <a:schemeClr val="dk1"/>
              </a:buClr>
              <a:buSzPts val="1400"/>
              <a:buChar char="○"/>
            </a:pPr>
            <a:r>
              <a:rPr lang="en">
                <a:solidFill>
                  <a:schemeClr val="dk1"/>
                </a:solidFill>
              </a:rPr>
              <a:t>EEPROM were backordered</a:t>
            </a:r>
            <a:endParaRPr>
              <a:solidFill>
                <a:schemeClr val="dk1"/>
              </a:solidFill>
            </a:endParaRPr>
          </a:p>
          <a:p>
            <a:pPr indent="-317500" lvl="0" marL="457200" marR="0" rtl="0" algn="l">
              <a:lnSpc>
                <a:spcPct val="115000"/>
              </a:lnSpc>
              <a:spcBef>
                <a:spcPts val="0"/>
              </a:spcBef>
              <a:spcAft>
                <a:spcPts val="0"/>
              </a:spcAft>
              <a:buSzPts val="1400"/>
              <a:buChar char="●"/>
            </a:pPr>
            <a:r>
              <a:rPr lang="en">
                <a:solidFill>
                  <a:schemeClr val="dk1"/>
                </a:solidFill>
              </a:rPr>
              <a:t>Prior to confirming parts, ensure </a:t>
            </a:r>
            <a:r>
              <a:rPr lang="en">
                <a:solidFill>
                  <a:schemeClr val="dk1"/>
                </a:solidFill>
              </a:rPr>
              <a:t>resources</a:t>
            </a:r>
            <a:r>
              <a:rPr lang="en">
                <a:solidFill>
                  <a:schemeClr val="dk1"/>
                </a:solidFill>
              </a:rPr>
              <a:t> and troubleshooting is available if necessary</a:t>
            </a:r>
            <a:endParaRPr>
              <a:solidFill>
                <a:schemeClr val="dk1"/>
              </a:solidFill>
            </a:endParaRPr>
          </a:p>
          <a:p>
            <a:pPr indent="-317500" lvl="0" marL="457200" marR="0" rtl="0" algn="l">
              <a:lnSpc>
                <a:spcPct val="115000"/>
              </a:lnSpc>
              <a:spcBef>
                <a:spcPts val="0"/>
              </a:spcBef>
              <a:spcAft>
                <a:spcPts val="0"/>
              </a:spcAft>
              <a:buSzPts val="1400"/>
              <a:buChar char="●"/>
            </a:pPr>
            <a:r>
              <a:rPr lang="en">
                <a:solidFill>
                  <a:schemeClr val="dk1"/>
                </a:solidFill>
              </a:rPr>
              <a:t>Test points, Test points, Test points</a:t>
            </a:r>
            <a:br>
              <a:rPr lang="en">
                <a:solidFill>
                  <a:schemeClr val="dk1"/>
                </a:solidFill>
              </a:rPr>
            </a:br>
            <a:endParaRPr>
              <a:solidFill>
                <a:schemeClr val="dk1"/>
              </a:solidFill>
            </a:endParaRPr>
          </a:p>
          <a:p>
            <a:pPr indent="0" lvl="0" marL="0" rtl="0" algn="l">
              <a:spcBef>
                <a:spcPts val="0"/>
              </a:spcBef>
              <a:spcAft>
                <a:spcPts val="0"/>
              </a:spcAft>
              <a:buNone/>
            </a:pPr>
            <a:r>
              <a:t/>
            </a:r>
            <a:endParaRPr/>
          </a:p>
          <a:p>
            <a:pPr indent="0" lvl="0" marL="0" marR="0" rtl="0" algn="l">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t/>
            </a:r>
            <a:endParaRPr b="1" i="0" sz="1400" u="none" cap="none" strike="noStrike">
              <a:solidFill>
                <a:schemeClr val="dk1"/>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pic>
        <p:nvPicPr>
          <p:cNvPr descr="A picture containing sky, outdoor, dark&#10;&#10;Description automatically generated" id="148" name="Google Shape;148;p26"/>
          <p:cNvPicPr preferRelativeResize="0"/>
          <p:nvPr/>
        </p:nvPicPr>
        <p:blipFill rotWithShape="1">
          <a:blip r:embed="rId3">
            <a:alphaModFix/>
          </a:blip>
          <a:srcRect b="0" l="0" r="0" t="0"/>
          <a:stretch/>
        </p:blipFill>
        <p:spPr>
          <a:xfrm>
            <a:off x="0" y="0"/>
            <a:ext cx="9144000" cy="5143500"/>
          </a:xfrm>
          <a:prstGeom prst="rect">
            <a:avLst/>
          </a:prstGeom>
          <a:noFill/>
          <a:ln>
            <a:noFill/>
          </a:ln>
        </p:spPr>
      </p:pic>
      <p:sp>
        <p:nvSpPr>
          <p:cNvPr id="149" name="Google Shape;149;p26"/>
          <p:cNvSpPr/>
          <p:nvPr/>
        </p:nvSpPr>
        <p:spPr>
          <a:xfrm flipH="1" rot="10800000">
            <a:off x="-1" y="0"/>
            <a:ext cx="9144000" cy="5143500"/>
          </a:xfrm>
          <a:prstGeom prst="rect">
            <a:avLst/>
          </a:prstGeom>
          <a:gradFill>
            <a:gsLst>
              <a:gs pos="0">
                <a:srgbClr val="1B4284">
                  <a:alpha val="9803"/>
                </a:srgbClr>
              </a:gs>
              <a:gs pos="50000">
                <a:srgbClr val="1B4284">
                  <a:alpha val="9803"/>
                </a:srgbClr>
              </a:gs>
              <a:gs pos="100000">
                <a:srgbClr val="13294B"/>
              </a:gs>
            </a:gsLst>
            <a:lin ang="1890000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150" name="Google Shape;150;p26"/>
          <p:cNvSpPr txBox="1"/>
          <p:nvPr/>
        </p:nvSpPr>
        <p:spPr>
          <a:xfrm>
            <a:off x="1618475" y="1445932"/>
            <a:ext cx="5993400" cy="9312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4500"/>
              <a:buFont typeface="Arial"/>
              <a:buNone/>
            </a:pPr>
            <a:r>
              <a:rPr b="1" lang="en" sz="5600">
                <a:solidFill>
                  <a:schemeClr val="lt1"/>
                </a:solidFill>
              </a:rPr>
              <a:t>Objectives</a:t>
            </a:r>
            <a:endParaRPr b="1" i="0" sz="5600" u="none" cap="none" strike="noStrike">
              <a:solidFill>
                <a:schemeClr val="lt1"/>
              </a:solidFill>
            </a:endParaRPr>
          </a:p>
        </p:txBody>
      </p:sp>
      <p:sp>
        <p:nvSpPr>
          <p:cNvPr id="151" name="Google Shape;151;p26"/>
          <p:cNvSpPr txBox="1"/>
          <p:nvPr/>
        </p:nvSpPr>
        <p:spPr>
          <a:xfrm>
            <a:off x="1081196" y="2175935"/>
            <a:ext cx="6981600" cy="2385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None/>
            </a:pPr>
            <a:r>
              <a:t/>
            </a:r>
            <a:endParaRPr sz="1100">
              <a:solidFill>
                <a:schemeClr val="lt1"/>
              </a:solidFill>
            </a:endParaRPr>
          </a:p>
        </p:txBody>
      </p:sp>
      <p:pic>
        <p:nvPicPr>
          <p:cNvPr descr="A close up of a logo&#10;&#10;Description automatically generated" id="152" name="Google Shape;152;p26"/>
          <p:cNvPicPr preferRelativeResize="0"/>
          <p:nvPr/>
        </p:nvPicPr>
        <p:blipFill rotWithShape="1">
          <a:blip r:embed="rId4">
            <a:alphaModFix/>
          </a:blip>
          <a:srcRect b="0" l="0" r="0" t="0"/>
          <a:stretch/>
        </p:blipFill>
        <p:spPr>
          <a:xfrm>
            <a:off x="8665658" y="176782"/>
            <a:ext cx="208429" cy="301065"/>
          </a:xfrm>
          <a:prstGeom prst="rect">
            <a:avLst/>
          </a:prstGeom>
          <a:noFill/>
          <a:ln>
            <a:noFill/>
          </a:ln>
        </p:spPr>
      </p:pic>
      <p:sp>
        <p:nvSpPr>
          <p:cNvPr id="153" name="Google Shape;153;p26"/>
          <p:cNvSpPr/>
          <p:nvPr/>
        </p:nvSpPr>
        <p:spPr>
          <a:xfrm>
            <a:off x="4140148" y="2377119"/>
            <a:ext cx="863700" cy="84000"/>
          </a:xfrm>
          <a:prstGeom prst="rect">
            <a:avLst/>
          </a:prstGeom>
          <a:solidFill>
            <a:srgbClr val="FF552E"/>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54" name="Google Shape;154;p26"/>
          <p:cNvSpPr txBox="1"/>
          <p:nvPr/>
        </p:nvSpPr>
        <p:spPr>
          <a:xfrm>
            <a:off x="7001698" y="4893286"/>
            <a:ext cx="1855061" cy="173094"/>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GRAINGER ENGINEERING</a:t>
            </a:r>
            <a:endParaRPr sz="1100"/>
          </a:p>
        </p:txBody>
      </p:sp>
      <p:sp>
        <p:nvSpPr>
          <p:cNvPr id="155" name="Google Shape;155;p26"/>
          <p:cNvSpPr txBox="1"/>
          <p:nvPr/>
        </p:nvSpPr>
        <p:spPr>
          <a:xfrm>
            <a:off x="282605" y="4893286"/>
            <a:ext cx="5993503" cy="173094"/>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ELECTRICAL &amp; COMPUTER ENGINEERING</a:t>
            </a:r>
            <a:endParaRPr sz="1100"/>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 name="Shape 496"/>
        <p:cNvGrpSpPr/>
        <p:nvPr/>
      </p:nvGrpSpPr>
      <p:grpSpPr>
        <a:xfrm>
          <a:off x="0" y="0"/>
          <a:ext cx="0" cy="0"/>
          <a:chOff x="0" y="0"/>
          <a:chExt cx="0" cy="0"/>
        </a:xfrm>
      </p:grpSpPr>
      <p:pic>
        <p:nvPicPr>
          <p:cNvPr descr="Text, letter, whiteboard&#10;&#10;Description automatically generated" id="497" name="Google Shape;497;p53"/>
          <p:cNvPicPr preferRelativeResize="0"/>
          <p:nvPr/>
        </p:nvPicPr>
        <p:blipFill rotWithShape="1">
          <a:blip r:embed="rId3">
            <a:alphaModFix/>
          </a:blip>
          <a:srcRect b="0" l="0" r="0" t="0"/>
          <a:stretch/>
        </p:blipFill>
        <p:spPr>
          <a:xfrm>
            <a:off x="0" y="0"/>
            <a:ext cx="9144000" cy="5143500"/>
          </a:xfrm>
          <a:prstGeom prst="rect">
            <a:avLst/>
          </a:prstGeom>
          <a:noFill/>
          <a:ln>
            <a:noFill/>
          </a:ln>
        </p:spPr>
      </p:pic>
      <p:sp>
        <p:nvSpPr>
          <p:cNvPr id="498" name="Google Shape;498;p53"/>
          <p:cNvSpPr/>
          <p:nvPr/>
        </p:nvSpPr>
        <p:spPr>
          <a:xfrm>
            <a:off x="0" y="0"/>
            <a:ext cx="5539200" cy="5143500"/>
          </a:xfrm>
          <a:prstGeom prst="rect">
            <a:avLst/>
          </a:prstGeom>
          <a:solidFill>
            <a:srgbClr val="13294B">
              <a:alpha val="84705"/>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499" name="Google Shape;499;p53"/>
          <p:cNvSpPr txBox="1"/>
          <p:nvPr/>
        </p:nvSpPr>
        <p:spPr>
          <a:xfrm>
            <a:off x="443753" y="2755571"/>
            <a:ext cx="36510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chemeClr val="lt1"/>
              </a:solidFill>
              <a:latin typeface="Arial"/>
              <a:ea typeface="Arial"/>
              <a:cs typeface="Arial"/>
              <a:sym typeface="Arial"/>
            </a:endParaRPr>
          </a:p>
        </p:txBody>
      </p:sp>
      <p:sp>
        <p:nvSpPr>
          <p:cNvPr id="500" name="Google Shape;500;p53"/>
          <p:cNvSpPr txBox="1"/>
          <p:nvPr/>
        </p:nvSpPr>
        <p:spPr>
          <a:xfrm>
            <a:off x="891099" y="296197"/>
            <a:ext cx="3568200" cy="3924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1" lang="en" sz="2100">
                <a:solidFill>
                  <a:schemeClr val="accent2"/>
                </a:solidFill>
              </a:rPr>
              <a:t>Future Work</a:t>
            </a:r>
            <a:endParaRPr b="1" i="0" sz="2100" u="none" cap="none" strike="noStrike">
              <a:solidFill>
                <a:schemeClr val="accent2"/>
              </a:solidFill>
            </a:endParaRPr>
          </a:p>
        </p:txBody>
      </p:sp>
      <p:pic>
        <p:nvPicPr>
          <p:cNvPr descr="A close up of a logo&#10;&#10;Description automatically generated" id="501" name="Google Shape;501;p53"/>
          <p:cNvPicPr preferRelativeResize="0"/>
          <p:nvPr/>
        </p:nvPicPr>
        <p:blipFill rotWithShape="1">
          <a:blip r:embed="rId4">
            <a:alphaModFix/>
          </a:blip>
          <a:srcRect b="0" l="0" r="0" t="0"/>
          <a:stretch/>
        </p:blipFill>
        <p:spPr>
          <a:xfrm>
            <a:off x="8665658" y="176782"/>
            <a:ext cx="208429" cy="301065"/>
          </a:xfrm>
          <a:prstGeom prst="rect">
            <a:avLst/>
          </a:prstGeom>
          <a:noFill/>
          <a:ln>
            <a:noFill/>
          </a:ln>
        </p:spPr>
      </p:pic>
      <p:sp>
        <p:nvSpPr>
          <p:cNvPr id="502" name="Google Shape;502;p53"/>
          <p:cNvSpPr txBox="1"/>
          <p:nvPr/>
        </p:nvSpPr>
        <p:spPr>
          <a:xfrm>
            <a:off x="7001698" y="4893286"/>
            <a:ext cx="1855061" cy="173094"/>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GRAINGER ENGINEERING</a:t>
            </a:r>
            <a:endParaRPr sz="1100"/>
          </a:p>
        </p:txBody>
      </p:sp>
      <p:sp>
        <p:nvSpPr>
          <p:cNvPr id="503" name="Google Shape;503;p53"/>
          <p:cNvSpPr txBox="1"/>
          <p:nvPr/>
        </p:nvSpPr>
        <p:spPr>
          <a:xfrm>
            <a:off x="282605" y="4893286"/>
            <a:ext cx="5993503" cy="173094"/>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ELECTRICAL &amp; COMPUTER ENGINEERING</a:t>
            </a:r>
            <a:endParaRPr sz="1100"/>
          </a:p>
        </p:txBody>
      </p:sp>
      <p:sp>
        <p:nvSpPr>
          <p:cNvPr id="504" name="Google Shape;504;p53"/>
          <p:cNvSpPr txBox="1"/>
          <p:nvPr/>
        </p:nvSpPr>
        <p:spPr>
          <a:xfrm>
            <a:off x="418200" y="724425"/>
            <a:ext cx="4629300" cy="4076700"/>
          </a:xfrm>
          <a:prstGeom prst="rect">
            <a:avLst/>
          </a:prstGeom>
          <a:noFill/>
          <a:ln>
            <a:noFill/>
          </a:ln>
        </p:spPr>
        <p:txBody>
          <a:bodyPr anchorCtr="0" anchor="t" bIns="91425" lIns="91425" spcFirstLastPara="1" rIns="91425" wrap="square" tIns="91425">
            <a:noAutofit/>
          </a:bodyPr>
          <a:lstStyle/>
          <a:p>
            <a:pPr indent="-361950" lvl="0" marL="457200" rtl="0" algn="l">
              <a:spcBef>
                <a:spcPts val="0"/>
              </a:spcBef>
              <a:spcAft>
                <a:spcPts val="0"/>
              </a:spcAft>
              <a:buClr>
                <a:schemeClr val="lt1"/>
              </a:buClr>
              <a:buSzPts val="2100"/>
              <a:buChar char="●"/>
            </a:pPr>
            <a:r>
              <a:rPr lang="en" sz="2100">
                <a:solidFill>
                  <a:schemeClr val="lt1"/>
                </a:solidFill>
              </a:rPr>
              <a:t>Fully integrate all subsystem within the </a:t>
            </a:r>
            <a:r>
              <a:rPr lang="en" sz="2100">
                <a:solidFill>
                  <a:schemeClr val="lt1"/>
                </a:solidFill>
              </a:rPr>
              <a:t>initial</a:t>
            </a:r>
            <a:r>
              <a:rPr lang="en" sz="2100">
                <a:solidFill>
                  <a:schemeClr val="lt1"/>
                </a:solidFill>
              </a:rPr>
              <a:t> dimension </a:t>
            </a:r>
            <a:r>
              <a:rPr lang="en" sz="2100">
                <a:solidFill>
                  <a:schemeClr val="lt1"/>
                </a:solidFill>
              </a:rPr>
              <a:t>constraints</a:t>
            </a:r>
            <a:r>
              <a:rPr lang="en" sz="2100">
                <a:solidFill>
                  <a:schemeClr val="lt1"/>
                </a:solidFill>
              </a:rPr>
              <a:t> of &lt;21x13x5 mm</a:t>
            </a:r>
            <a:endParaRPr sz="2100">
              <a:solidFill>
                <a:schemeClr val="lt1"/>
              </a:solidFill>
            </a:endParaRPr>
          </a:p>
          <a:p>
            <a:pPr indent="-361950" lvl="0" marL="457200" rtl="0" algn="l">
              <a:spcBef>
                <a:spcPts val="0"/>
              </a:spcBef>
              <a:spcAft>
                <a:spcPts val="0"/>
              </a:spcAft>
              <a:buClr>
                <a:schemeClr val="lt1"/>
              </a:buClr>
              <a:buSzPts val="2100"/>
              <a:buChar char="●"/>
            </a:pPr>
            <a:r>
              <a:rPr lang="en" sz="2100">
                <a:solidFill>
                  <a:schemeClr val="lt1"/>
                </a:solidFill>
              </a:rPr>
              <a:t>Find solution to allow </a:t>
            </a:r>
            <a:r>
              <a:rPr lang="en" sz="2100">
                <a:solidFill>
                  <a:schemeClr val="lt1"/>
                </a:solidFill>
              </a:rPr>
              <a:t>functionality</a:t>
            </a:r>
            <a:r>
              <a:rPr lang="en" sz="2100">
                <a:solidFill>
                  <a:schemeClr val="lt1"/>
                </a:solidFill>
              </a:rPr>
              <a:t> between the GNSS and microcontroller. </a:t>
            </a:r>
            <a:endParaRPr sz="2100">
              <a:solidFill>
                <a:schemeClr val="lt1"/>
              </a:solidFill>
            </a:endParaRPr>
          </a:p>
          <a:p>
            <a:pPr indent="-361950" lvl="0" marL="457200" rtl="0" algn="l">
              <a:spcBef>
                <a:spcPts val="0"/>
              </a:spcBef>
              <a:spcAft>
                <a:spcPts val="0"/>
              </a:spcAft>
              <a:buClr>
                <a:schemeClr val="lt1"/>
              </a:buClr>
              <a:buSzPts val="2100"/>
              <a:buChar char="●"/>
            </a:pPr>
            <a:r>
              <a:rPr lang="en" sz="2100">
                <a:solidFill>
                  <a:schemeClr val="lt1"/>
                </a:solidFill>
              </a:rPr>
              <a:t>Construct it to be more user-friendly for other </a:t>
            </a:r>
            <a:r>
              <a:rPr lang="en" sz="2100">
                <a:solidFill>
                  <a:schemeClr val="lt1"/>
                </a:solidFill>
              </a:rPr>
              <a:t>departments</a:t>
            </a:r>
            <a:r>
              <a:rPr lang="en" sz="2100">
                <a:solidFill>
                  <a:schemeClr val="lt1"/>
                </a:solidFill>
              </a:rPr>
              <a:t> to </a:t>
            </a:r>
            <a:r>
              <a:rPr lang="en" sz="2100">
                <a:solidFill>
                  <a:schemeClr val="lt1"/>
                </a:solidFill>
              </a:rPr>
              <a:t>utilize</a:t>
            </a:r>
            <a:r>
              <a:rPr lang="en" sz="2100">
                <a:solidFill>
                  <a:schemeClr val="lt1"/>
                </a:solidFill>
              </a:rPr>
              <a:t> in their research</a:t>
            </a:r>
            <a:endParaRPr sz="2100">
              <a:solidFill>
                <a:schemeClr val="lt1"/>
              </a:solidFill>
            </a:endParaRPr>
          </a:p>
          <a:p>
            <a:pPr indent="-361950" lvl="0" marL="457200" rtl="0" algn="l">
              <a:spcBef>
                <a:spcPts val="0"/>
              </a:spcBef>
              <a:spcAft>
                <a:spcPts val="0"/>
              </a:spcAft>
              <a:buClr>
                <a:schemeClr val="lt1"/>
              </a:buClr>
              <a:buSzPts val="2100"/>
              <a:buChar char="●"/>
            </a:pPr>
            <a:r>
              <a:rPr lang="en" sz="2100">
                <a:solidFill>
                  <a:schemeClr val="lt1"/>
                </a:solidFill>
              </a:rPr>
              <a:t>Build a custom PCB using a lighter material</a:t>
            </a:r>
            <a:endParaRPr sz="2100">
              <a:solidFill>
                <a:schemeClr val="lt1"/>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sp>
        <p:nvSpPr>
          <p:cNvPr id="509" name="Google Shape;509;p54"/>
          <p:cNvSpPr/>
          <p:nvPr/>
        </p:nvSpPr>
        <p:spPr>
          <a:xfrm flipH="1" rot="10800000">
            <a:off x="-1" y="6122"/>
            <a:ext cx="9144000" cy="5143500"/>
          </a:xfrm>
          <a:prstGeom prst="rect">
            <a:avLst/>
          </a:prstGeom>
          <a:gradFill>
            <a:gsLst>
              <a:gs pos="0">
                <a:srgbClr val="1B4284"/>
              </a:gs>
              <a:gs pos="100000">
                <a:srgbClr val="13294B"/>
              </a:gs>
            </a:gsLst>
            <a:lin ang="18900044"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pic>
        <p:nvPicPr>
          <p:cNvPr descr="A close up of a newspaper&#10;&#10;Description automatically generated" id="510" name="Google Shape;510;p54"/>
          <p:cNvPicPr preferRelativeResize="0"/>
          <p:nvPr/>
        </p:nvPicPr>
        <p:blipFill rotWithShape="1">
          <a:blip r:embed="rId3">
            <a:alphaModFix amt="30000"/>
          </a:blip>
          <a:srcRect b="0" l="0" r="0" t="0"/>
          <a:stretch/>
        </p:blipFill>
        <p:spPr>
          <a:xfrm>
            <a:off x="0" y="6123"/>
            <a:ext cx="9144000" cy="5143500"/>
          </a:xfrm>
          <a:prstGeom prst="rect">
            <a:avLst/>
          </a:prstGeom>
          <a:noFill/>
          <a:ln>
            <a:noFill/>
          </a:ln>
        </p:spPr>
      </p:pic>
      <p:sp>
        <p:nvSpPr>
          <p:cNvPr id="511" name="Google Shape;511;p54"/>
          <p:cNvSpPr txBox="1"/>
          <p:nvPr/>
        </p:nvSpPr>
        <p:spPr>
          <a:xfrm>
            <a:off x="850526" y="1915473"/>
            <a:ext cx="7443000" cy="28347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500"/>
              </a:spcBef>
              <a:spcAft>
                <a:spcPts val="0"/>
              </a:spcAft>
              <a:buClr>
                <a:srgbClr val="000000"/>
              </a:buClr>
              <a:buSzPts val="3400"/>
              <a:buFont typeface="Arial"/>
              <a:buNone/>
            </a:pPr>
            <a:r>
              <a:rPr b="1" lang="en" sz="3400">
                <a:solidFill>
                  <a:schemeClr val="lt1"/>
                </a:solidFill>
              </a:rPr>
              <a:t>Thank You!</a:t>
            </a:r>
            <a:br>
              <a:rPr b="1" lang="en" sz="3400">
                <a:solidFill>
                  <a:schemeClr val="lt1"/>
                </a:solidFill>
              </a:rPr>
            </a:br>
            <a:r>
              <a:rPr b="1" lang="en" sz="3400">
                <a:solidFill>
                  <a:schemeClr val="lt1"/>
                </a:solidFill>
              </a:rPr>
              <a:t>Any Questions?</a:t>
            </a:r>
            <a:br>
              <a:rPr b="1" lang="en" sz="3400">
                <a:solidFill>
                  <a:schemeClr val="lt1"/>
                </a:solidFill>
              </a:rPr>
            </a:br>
            <a:endParaRPr b="0" i="0" sz="3400" u="none" cap="none" strike="noStrike">
              <a:solidFill>
                <a:srgbClr val="000000"/>
              </a:solidFill>
              <a:latin typeface="Arial"/>
              <a:ea typeface="Arial"/>
              <a:cs typeface="Arial"/>
              <a:sym typeface="Arial"/>
            </a:endParaRPr>
          </a:p>
          <a:p>
            <a:pPr indent="0" lvl="0" marL="0" marR="0" rtl="0" algn="ctr">
              <a:lnSpc>
                <a:spcPct val="100000"/>
              </a:lnSpc>
              <a:spcBef>
                <a:spcPts val="500"/>
              </a:spcBef>
              <a:spcAft>
                <a:spcPts val="0"/>
              </a:spcAft>
              <a:buNone/>
            </a:pPr>
            <a:r>
              <a:rPr lang="en" sz="1900">
                <a:solidFill>
                  <a:schemeClr val="lt1"/>
                </a:solidFill>
              </a:rPr>
              <a:t>Special thanks to, Josie Hoppenworth</a:t>
            </a:r>
            <a:endParaRPr sz="1100"/>
          </a:p>
          <a:p>
            <a:pPr indent="0" lvl="0" marL="0" marR="0" rtl="0" algn="ctr">
              <a:lnSpc>
                <a:spcPct val="100000"/>
              </a:lnSpc>
              <a:spcBef>
                <a:spcPts val="500"/>
              </a:spcBef>
              <a:spcAft>
                <a:spcPts val="0"/>
              </a:spcAft>
              <a:buNone/>
            </a:pPr>
            <a:r>
              <a:t/>
            </a:r>
            <a:endParaRPr b="0" i="0" sz="1400" u="none" cap="none" strike="noStrike">
              <a:solidFill>
                <a:schemeClr val="lt1"/>
              </a:solidFill>
              <a:latin typeface="Arial"/>
              <a:ea typeface="Arial"/>
              <a:cs typeface="Arial"/>
              <a:sym typeface="Arial"/>
            </a:endParaRPr>
          </a:p>
          <a:p>
            <a:pPr indent="0" lvl="0" marL="0" marR="0" rtl="0" algn="ctr">
              <a:lnSpc>
                <a:spcPct val="100000"/>
              </a:lnSpc>
              <a:spcBef>
                <a:spcPts val="500"/>
              </a:spcBef>
              <a:spcAft>
                <a:spcPts val="0"/>
              </a:spcAft>
              <a:buNone/>
            </a:pPr>
            <a:r>
              <a:rPr lang="en">
                <a:solidFill>
                  <a:schemeClr val="lt1"/>
                </a:solidFill>
              </a:rPr>
              <a:t>Team 35</a:t>
            </a:r>
            <a:endParaRPr sz="1100"/>
          </a:p>
          <a:p>
            <a:pPr indent="0" lvl="0" marL="0" marR="0" rtl="0" algn="ctr">
              <a:lnSpc>
                <a:spcPct val="100000"/>
              </a:lnSpc>
              <a:spcBef>
                <a:spcPts val="500"/>
              </a:spcBef>
              <a:spcAft>
                <a:spcPts val="0"/>
              </a:spcAft>
              <a:buNone/>
            </a:pPr>
            <a:r>
              <a:rPr lang="en">
                <a:solidFill>
                  <a:schemeClr val="lt1"/>
                </a:solidFill>
              </a:rPr>
              <a:t>Romin Patel, Hoguer Benitez, Lilian Rafferty </a:t>
            </a:r>
            <a:endParaRPr>
              <a:solidFill>
                <a:schemeClr val="lt1"/>
              </a:solidFill>
            </a:endParaRPr>
          </a:p>
        </p:txBody>
      </p:sp>
      <p:pic>
        <p:nvPicPr>
          <p:cNvPr descr="A picture containing drawing&#10;&#10;Description automatically generated" id="512" name="Google Shape;512;p54"/>
          <p:cNvPicPr preferRelativeResize="0"/>
          <p:nvPr/>
        </p:nvPicPr>
        <p:blipFill rotWithShape="1">
          <a:blip r:embed="rId4">
            <a:alphaModFix/>
          </a:blip>
          <a:srcRect b="0" l="0" r="0" t="0"/>
          <a:stretch/>
        </p:blipFill>
        <p:spPr>
          <a:xfrm>
            <a:off x="3480755" y="639724"/>
            <a:ext cx="2182486" cy="565561"/>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6" name="Shape 516"/>
        <p:cNvGrpSpPr/>
        <p:nvPr/>
      </p:nvGrpSpPr>
      <p:grpSpPr>
        <a:xfrm>
          <a:off x="0" y="0"/>
          <a:ext cx="0" cy="0"/>
          <a:chOff x="0" y="0"/>
          <a:chExt cx="0" cy="0"/>
        </a:xfrm>
      </p:grpSpPr>
      <p:sp>
        <p:nvSpPr>
          <p:cNvPr id="517" name="Google Shape;517;p55"/>
          <p:cNvSpPr/>
          <p:nvPr/>
        </p:nvSpPr>
        <p:spPr>
          <a:xfrm flipH="1" rot="10800000">
            <a:off x="-1" y="6122"/>
            <a:ext cx="9144000" cy="5143500"/>
          </a:xfrm>
          <a:prstGeom prst="rect">
            <a:avLst/>
          </a:prstGeom>
          <a:gradFill>
            <a:gsLst>
              <a:gs pos="0">
                <a:srgbClr val="1B4284"/>
              </a:gs>
              <a:gs pos="100000">
                <a:srgbClr val="13294B"/>
              </a:gs>
            </a:gsLst>
            <a:lin ang="1890000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pic>
        <p:nvPicPr>
          <p:cNvPr descr="A close up of a newspaper&#10;&#10;Description automatically generated" id="518" name="Google Shape;518;p55"/>
          <p:cNvPicPr preferRelativeResize="0"/>
          <p:nvPr/>
        </p:nvPicPr>
        <p:blipFill rotWithShape="1">
          <a:blip r:embed="rId3">
            <a:alphaModFix amt="30000"/>
          </a:blip>
          <a:srcRect b="0" l="0" r="0" t="0"/>
          <a:stretch/>
        </p:blipFill>
        <p:spPr>
          <a:xfrm>
            <a:off x="-1" y="6123"/>
            <a:ext cx="9144000" cy="5143500"/>
          </a:xfrm>
          <a:prstGeom prst="rect">
            <a:avLst/>
          </a:prstGeom>
          <a:noFill/>
          <a:ln>
            <a:noFill/>
          </a:ln>
        </p:spPr>
      </p:pic>
      <p:pic>
        <p:nvPicPr>
          <p:cNvPr descr="Graphical user interface, text&#10;&#10;Description automatically generated" id="519" name="Google Shape;519;p55"/>
          <p:cNvPicPr preferRelativeResize="0"/>
          <p:nvPr/>
        </p:nvPicPr>
        <p:blipFill rotWithShape="1">
          <a:blip r:embed="rId4">
            <a:alphaModFix/>
          </a:blip>
          <a:srcRect b="0" l="0" r="0" t="0"/>
          <a:stretch/>
        </p:blipFill>
        <p:spPr>
          <a:xfrm>
            <a:off x="1897516" y="1689739"/>
            <a:ext cx="5348968" cy="176402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pic>
        <p:nvPicPr>
          <p:cNvPr descr="A picture containing dark&#10;&#10;Description automatically generated" id="160" name="Google Shape;160;p27"/>
          <p:cNvPicPr preferRelativeResize="0"/>
          <p:nvPr/>
        </p:nvPicPr>
        <p:blipFill rotWithShape="1">
          <a:blip r:embed="rId3">
            <a:alphaModFix/>
          </a:blip>
          <a:srcRect b="0" l="0" r="0" t="0"/>
          <a:stretch/>
        </p:blipFill>
        <p:spPr>
          <a:xfrm>
            <a:off x="0" y="0"/>
            <a:ext cx="9144000" cy="5143500"/>
          </a:xfrm>
          <a:prstGeom prst="rect">
            <a:avLst/>
          </a:prstGeom>
          <a:noFill/>
          <a:ln>
            <a:noFill/>
          </a:ln>
        </p:spPr>
      </p:pic>
      <p:sp>
        <p:nvSpPr>
          <p:cNvPr id="161" name="Google Shape;161;p27"/>
          <p:cNvSpPr/>
          <p:nvPr/>
        </p:nvSpPr>
        <p:spPr>
          <a:xfrm flipH="1" rot="10800000">
            <a:off x="-1" y="0"/>
            <a:ext cx="9144000" cy="5143500"/>
          </a:xfrm>
          <a:prstGeom prst="rect">
            <a:avLst/>
          </a:prstGeom>
          <a:gradFill>
            <a:gsLst>
              <a:gs pos="0">
                <a:srgbClr val="1B4284">
                  <a:alpha val="9803"/>
                </a:srgbClr>
              </a:gs>
              <a:gs pos="50000">
                <a:srgbClr val="1B4284">
                  <a:alpha val="9803"/>
                </a:srgbClr>
              </a:gs>
              <a:gs pos="100000">
                <a:srgbClr val="13294B"/>
              </a:gs>
            </a:gsLst>
            <a:lin ang="1890000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162" name="Google Shape;162;p27"/>
          <p:cNvSpPr txBox="1"/>
          <p:nvPr/>
        </p:nvSpPr>
        <p:spPr>
          <a:xfrm>
            <a:off x="1655254" y="477855"/>
            <a:ext cx="5833500" cy="6081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4500"/>
              <a:buFont typeface="Arial"/>
              <a:buNone/>
            </a:pPr>
            <a:r>
              <a:rPr b="1" lang="en" sz="3500">
                <a:solidFill>
                  <a:schemeClr val="lt1"/>
                </a:solidFill>
              </a:rPr>
              <a:t>High Level Requirement 1</a:t>
            </a:r>
            <a:endParaRPr b="0" i="0" sz="100" u="none" cap="none" strike="noStrike">
              <a:solidFill>
                <a:srgbClr val="000000"/>
              </a:solidFill>
              <a:latin typeface="Arial"/>
              <a:ea typeface="Arial"/>
              <a:cs typeface="Arial"/>
              <a:sym typeface="Arial"/>
            </a:endParaRPr>
          </a:p>
        </p:txBody>
      </p:sp>
      <p:sp>
        <p:nvSpPr>
          <p:cNvPr id="163" name="Google Shape;163;p27"/>
          <p:cNvSpPr txBox="1"/>
          <p:nvPr/>
        </p:nvSpPr>
        <p:spPr>
          <a:xfrm>
            <a:off x="674850" y="1354975"/>
            <a:ext cx="3265800" cy="3086100"/>
          </a:xfrm>
          <a:prstGeom prst="rect">
            <a:avLst/>
          </a:prstGeom>
          <a:noFill/>
          <a:ln>
            <a:noFill/>
          </a:ln>
        </p:spPr>
        <p:txBody>
          <a:bodyPr anchorCtr="0" anchor="t" bIns="34275" lIns="68575" spcFirstLastPara="1" rIns="68575" wrap="square" tIns="34275">
            <a:spAutoFit/>
          </a:bodyPr>
          <a:lstStyle/>
          <a:p>
            <a:pPr indent="-317500" lvl="0" marL="457200" marR="0" rtl="0" algn="l">
              <a:lnSpc>
                <a:spcPct val="100000"/>
              </a:lnSpc>
              <a:spcBef>
                <a:spcPts val="0"/>
              </a:spcBef>
              <a:spcAft>
                <a:spcPts val="0"/>
              </a:spcAft>
              <a:buClr>
                <a:schemeClr val="lt1"/>
              </a:buClr>
              <a:buSzPts val="1400"/>
              <a:buChar char="●"/>
            </a:pPr>
            <a:r>
              <a:rPr lang="en">
                <a:solidFill>
                  <a:schemeClr val="lt1"/>
                </a:solidFill>
              </a:rPr>
              <a:t>The device requires a GNSS module that will monitor the daily paths of a bat, which will provide insights of the movement </a:t>
            </a:r>
            <a:r>
              <a:rPr lang="en">
                <a:solidFill>
                  <a:schemeClr val="lt1"/>
                </a:solidFill>
              </a:rPr>
              <a:t>patterns’ bats take throughout the day. </a:t>
            </a:r>
            <a:endParaRPr>
              <a:solidFill>
                <a:schemeClr val="lt1"/>
              </a:solidFill>
            </a:endParaRPr>
          </a:p>
          <a:p>
            <a:pPr indent="-317500" lvl="1" marL="914400" marR="0" rtl="0" algn="l">
              <a:lnSpc>
                <a:spcPct val="100000"/>
              </a:lnSpc>
              <a:spcBef>
                <a:spcPts val="0"/>
              </a:spcBef>
              <a:spcAft>
                <a:spcPts val="0"/>
              </a:spcAft>
              <a:buClr>
                <a:schemeClr val="lt1"/>
              </a:buClr>
              <a:buSzPts val="1400"/>
              <a:buChar char="○"/>
            </a:pPr>
            <a:r>
              <a:rPr lang="en">
                <a:solidFill>
                  <a:schemeClr val="lt1"/>
                </a:solidFill>
              </a:rPr>
              <a:t>Our device will collect data every 5-10 minute intervals during a span of 6 hours for 3 consecutive days</a:t>
            </a:r>
            <a:endParaRPr>
              <a:solidFill>
                <a:schemeClr val="lt1"/>
              </a:solidFill>
            </a:endParaRPr>
          </a:p>
          <a:p>
            <a:pPr indent="0" lvl="0" marL="1371600" marR="0" rtl="0" algn="l">
              <a:lnSpc>
                <a:spcPct val="100000"/>
              </a:lnSpc>
              <a:spcBef>
                <a:spcPts val="0"/>
              </a:spcBef>
              <a:spcAft>
                <a:spcPts val="0"/>
              </a:spcAft>
              <a:buNone/>
            </a:pPr>
            <a:r>
              <a:t/>
            </a:r>
            <a:endParaRPr>
              <a:solidFill>
                <a:schemeClr val="lt1"/>
              </a:solidFill>
            </a:endParaRPr>
          </a:p>
          <a:p>
            <a:pPr indent="0" lvl="0" marL="0" marR="0" rtl="0" algn="l">
              <a:lnSpc>
                <a:spcPct val="100000"/>
              </a:lnSpc>
              <a:spcBef>
                <a:spcPts val="0"/>
              </a:spcBef>
              <a:spcAft>
                <a:spcPts val="0"/>
              </a:spcAft>
              <a:buClr>
                <a:srgbClr val="000000"/>
              </a:buClr>
              <a:buSzPts val="2100"/>
              <a:buFont typeface="Arial"/>
              <a:buNone/>
            </a:pPr>
            <a:r>
              <a:t/>
            </a:r>
            <a:endParaRPr>
              <a:solidFill>
                <a:schemeClr val="lt1"/>
              </a:solidFill>
            </a:endParaRPr>
          </a:p>
          <a:p>
            <a:pPr indent="0" lvl="0" marL="0" marR="0" rtl="0" algn="l">
              <a:lnSpc>
                <a:spcPct val="100000"/>
              </a:lnSpc>
              <a:spcBef>
                <a:spcPts val="0"/>
              </a:spcBef>
              <a:spcAft>
                <a:spcPts val="0"/>
              </a:spcAft>
              <a:buClr>
                <a:srgbClr val="000000"/>
              </a:buClr>
              <a:buSzPts val="2100"/>
              <a:buFont typeface="Arial"/>
              <a:buNone/>
            </a:pPr>
            <a:r>
              <a:t/>
            </a:r>
            <a:endParaRPr>
              <a:solidFill>
                <a:schemeClr val="lt1"/>
              </a:solidFill>
            </a:endParaRPr>
          </a:p>
          <a:p>
            <a:pPr indent="0" lvl="0" marL="0" marR="0" rtl="0" algn="l">
              <a:lnSpc>
                <a:spcPct val="100000"/>
              </a:lnSpc>
              <a:spcBef>
                <a:spcPts val="0"/>
              </a:spcBef>
              <a:spcAft>
                <a:spcPts val="0"/>
              </a:spcAft>
              <a:buClr>
                <a:srgbClr val="000000"/>
              </a:buClr>
              <a:buSzPts val="2100"/>
              <a:buFont typeface="Arial"/>
              <a:buNone/>
            </a:pPr>
            <a:r>
              <a:t/>
            </a:r>
            <a:endParaRPr/>
          </a:p>
        </p:txBody>
      </p:sp>
      <p:pic>
        <p:nvPicPr>
          <p:cNvPr descr="A close up of a logo&#10;&#10;Description automatically generated" id="164" name="Google Shape;164;p27"/>
          <p:cNvPicPr preferRelativeResize="0"/>
          <p:nvPr/>
        </p:nvPicPr>
        <p:blipFill rotWithShape="1">
          <a:blip r:embed="rId4">
            <a:alphaModFix/>
          </a:blip>
          <a:srcRect b="0" l="0" r="0" t="0"/>
          <a:stretch/>
        </p:blipFill>
        <p:spPr>
          <a:xfrm>
            <a:off x="8665657" y="176782"/>
            <a:ext cx="208430" cy="301065"/>
          </a:xfrm>
          <a:prstGeom prst="rect">
            <a:avLst/>
          </a:prstGeom>
          <a:noFill/>
          <a:ln>
            <a:noFill/>
          </a:ln>
        </p:spPr>
      </p:pic>
      <p:sp>
        <p:nvSpPr>
          <p:cNvPr id="165" name="Google Shape;165;p27"/>
          <p:cNvSpPr txBox="1"/>
          <p:nvPr/>
        </p:nvSpPr>
        <p:spPr>
          <a:xfrm>
            <a:off x="7001698" y="4893286"/>
            <a:ext cx="1855200" cy="1731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GRAINGER ENGINEERING</a:t>
            </a:r>
            <a:endParaRPr sz="1100"/>
          </a:p>
        </p:txBody>
      </p:sp>
      <p:sp>
        <p:nvSpPr>
          <p:cNvPr id="166" name="Google Shape;166;p27"/>
          <p:cNvSpPr txBox="1"/>
          <p:nvPr/>
        </p:nvSpPr>
        <p:spPr>
          <a:xfrm>
            <a:off x="282605" y="4893286"/>
            <a:ext cx="5993400" cy="1731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ELECTRICAL &amp; COMPUTER ENGINEERING</a:t>
            </a:r>
            <a:endParaRPr sz="1100"/>
          </a:p>
        </p:txBody>
      </p:sp>
      <p:sp>
        <p:nvSpPr>
          <p:cNvPr id="167" name="Google Shape;167;p27"/>
          <p:cNvSpPr txBox="1"/>
          <p:nvPr/>
        </p:nvSpPr>
        <p:spPr>
          <a:xfrm>
            <a:off x="4485125" y="1458700"/>
            <a:ext cx="3665400" cy="298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100">
              <a:solidFill>
                <a:schemeClr val="dk1"/>
              </a:solidFill>
              <a:latin typeface="Calibri"/>
              <a:ea typeface="Calibri"/>
              <a:cs typeface="Calibri"/>
              <a:sym typeface="Calibri"/>
            </a:endParaRPr>
          </a:p>
        </p:txBody>
      </p:sp>
      <p:pic>
        <p:nvPicPr>
          <p:cNvPr id="168" name="Google Shape;168;p27"/>
          <p:cNvPicPr preferRelativeResize="0"/>
          <p:nvPr/>
        </p:nvPicPr>
        <p:blipFill>
          <a:blip r:embed="rId5">
            <a:alphaModFix/>
          </a:blip>
          <a:stretch>
            <a:fillRect/>
          </a:stretch>
        </p:blipFill>
        <p:spPr>
          <a:xfrm>
            <a:off x="4120075" y="1140975"/>
            <a:ext cx="4754000" cy="320822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pic>
        <p:nvPicPr>
          <p:cNvPr descr="A large building with a fountain in front of it&#10;&#10;Description automatically generated with low confidence" id="173" name="Google Shape;173;p28"/>
          <p:cNvPicPr preferRelativeResize="0"/>
          <p:nvPr/>
        </p:nvPicPr>
        <p:blipFill rotWithShape="1">
          <a:blip r:embed="rId3">
            <a:alphaModFix/>
          </a:blip>
          <a:srcRect b="0" l="0" r="0" t="0"/>
          <a:stretch/>
        </p:blipFill>
        <p:spPr>
          <a:xfrm>
            <a:off x="0" y="0"/>
            <a:ext cx="9144000" cy="5143500"/>
          </a:xfrm>
          <a:prstGeom prst="rect">
            <a:avLst/>
          </a:prstGeom>
          <a:noFill/>
          <a:ln>
            <a:noFill/>
          </a:ln>
        </p:spPr>
      </p:pic>
      <p:sp>
        <p:nvSpPr>
          <p:cNvPr id="174" name="Google Shape;174;p28"/>
          <p:cNvSpPr/>
          <p:nvPr/>
        </p:nvSpPr>
        <p:spPr>
          <a:xfrm flipH="1" rot="10800000">
            <a:off x="0" y="0"/>
            <a:ext cx="9144000" cy="5143500"/>
          </a:xfrm>
          <a:prstGeom prst="rect">
            <a:avLst/>
          </a:prstGeom>
          <a:gradFill>
            <a:gsLst>
              <a:gs pos="0">
                <a:srgbClr val="1B4284">
                  <a:alpha val="9803"/>
                </a:srgbClr>
              </a:gs>
              <a:gs pos="50000">
                <a:srgbClr val="1B4284">
                  <a:alpha val="9803"/>
                </a:srgbClr>
              </a:gs>
              <a:gs pos="100000">
                <a:srgbClr val="13294B"/>
              </a:gs>
            </a:gsLst>
            <a:lin ang="1890000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175" name="Google Shape;175;p28"/>
          <p:cNvSpPr txBox="1"/>
          <p:nvPr/>
        </p:nvSpPr>
        <p:spPr>
          <a:xfrm>
            <a:off x="1655254" y="271130"/>
            <a:ext cx="5833500" cy="6081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4500"/>
              <a:buFont typeface="Arial"/>
              <a:buNone/>
            </a:pPr>
            <a:r>
              <a:rPr b="1" lang="en" sz="3500">
                <a:solidFill>
                  <a:schemeClr val="lt1"/>
                </a:solidFill>
              </a:rPr>
              <a:t>High Level Requirement 2</a:t>
            </a:r>
            <a:endParaRPr b="1" i="0" sz="2900" u="none" cap="none" strike="noStrike">
              <a:solidFill>
                <a:srgbClr val="000000"/>
              </a:solidFill>
            </a:endParaRPr>
          </a:p>
        </p:txBody>
      </p:sp>
      <p:sp>
        <p:nvSpPr>
          <p:cNvPr id="176" name="Google Shape;176;p28"/>
          <p:cNvSpPr txBox="1"/>
          <p:nvPr/>
        </p:nvSpPr>
        <p:spPr>
          <a:xfrm>
            <a:off x="811200" y="1244099"/>
            <a:ext cx="2956500" cy="2655300"/>
          </a:xfrm>
          <a:prstGeom prst="rect">
            <a:avLst/>
          </a:prstGeom>
          <a:noFill/>
          <a:ln>
            <a:noFill/>
          </a:ln>
        </p:spPr>
        <p:txBody>
          <a:bodyPr anchorCtr="0" anchor="t" bIns="34275" lIns="68575" spcFirstLastPara="1" rIns="68575" wrap="square" tIns="34275">
            <a:spAutoFit/>
          </a:bodyPr>
          <a:lstStyle/>
          <a:p>
            <a:pPr indent="-317500" lvl="0" marL="457200" marR="0" rtl="0" algn="l">
              <a:lnSpc>
                <a:spcPct val="100000"/>
              </a:lnSpc>
              <a:spcBef>
                <a:spcPts val="0"/>
              </a:spcBef>
              <a:spcAft>
                <a:spcPts val="0"/>
              </a:spcAft>
              <a:buClr>
                <a:schemeClr val="lt1"/>
              </a:buClr>
              <a:buSzPts val="1400"/>
              <a:buChar char="●"/>
            </a:pPr>
            <a:r>
              <a:rPr lang="en">
                <a:solidFill>
                  <a:schemeClr val="lt1"/>
                </a:solidFill>
              </a:rPr>
              <a:t>To retrieve the device, a tracking system is integrated in order to pinpoint the exact location of the device so that the collected data is retrieved from the bat that is traced. </a:t>
            </a:r>
            <a:br>
              <a:rPr lang="en">
                <a:solidFill>
                  <a:schemeClr val="lt1"/>
                </a:solidFill>
              </a:rPr>
            </a:br>
            <a:endParaRPr>
              <a:solidFill>
                <a:schemeClr val="lt1"/>
              </a:solidFill>
            </a:endParaRPr>
          </a:p>
          <a:p>
            <a:pPr indent="-317500" lvl="0" marL="457200" marR="0" rtl="0" algn="l">
              <a:lnSpc>
                <a:spcPct val="100000"/>
              </a:lnSpc>
              <a:spcBef>
                <a:spcPts val="0"/>
              </a:spcBef>
              <a:spcAft>
                <a:spcPts val="0"/>
              </a:spcAft>
              <a:buClr>
                <a:schemeClr val="lt1"/>
              </a:buClr>
              <a:buSzPts val="1400"/>
              <a:buChar char="●"/>
            </a:pPr>
            <a:r>
              <a:rPr lang="en">
                <a:solidFill>
                  <a:schemeClr val="lt1"/>
                </a:solidFill>
              </a:rPr>
              <a:t>For our tracking system, a VHF transmitter and </a:t>
            </a:r>
            <a:r>
              <a:rPr lang="en">
                <a:solidFill>
                  <a:schemeClr val="lt1"/>
                </a:solidFill>
              </a:rPr>
              <a:t>receiver is utilized such that the device can be detected within a 1km range. </a:t>
            </a:r>
            <a:endParaRPr>
              <a:solidFill>
                <a:schemeClr val="lt1"/>
              </a:solidFill>
            </a:endParaRPr>
          </a:p>
        </p:txBody>
      </p:sp>
      <p:pic>
        <p:nvPicPr>
          <p:cNvPr descr="A close up of a logo&#10;&#10;Description automatically generated" id="177" name="Google Shape;177;p28"/>
          <p:cNvPicPr preferRelativeResize="0"/>
          <p:nvPr/>
        </p:nvPicPr>
        <p:blipFill rotWithShape="1">
          <a:blip r:embed="rId4">
            <a:alphaModFix/>
          </a:blip>
          <a:srcRect b="0" l="0" r="0" t="0"/>
          <a:stretch/>
        </p:blipFill>
        <p:spPr>
          <a:xfrm>
            <a:off x="8665658" y="176782"/>
            <a:ext cx="208429" cy="301065"/>
          </a:xfrm>
          <a:prstGeom prst="rect">
            <a:avLst/>
          </a:prstGeom>
          <a:noFill/>
          <a:ln>
            <a:noFill/>
          </a:ln>
        </p:spPr>
      </p:pic>
      <p:sp>
        <p:nvSpPr>
          <p:cNvPr id="178" name="Google Shape;178;p28"/>
          <p:cNvSpPr txBox="1"/>
          <p:nvPr/>
        </p:nvSpPr>
        <p:spPr>
          <a:xfrm>
            <a:off x="7001698" y="4893286"/>
            <a:ext cx="1855061" cy="173094"/>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GRAINGER ENGINEERING</a:t>
            </a:r>
            <a:endParaRPr sz="1100"/>
          </a:p>
        </p:txBody>
      </p:sp>
      <p:sp>
        <p:nvSpPr>
          <p:cNvPr id="179" name="Google Shape;179;p28"/>
          <p:cNvSpPr txBox="1"/>
          <p:nvPr/>
        </p:nvSpPr>
        <p:spPr>
          <a:xfrm>
            <a:off x="282605" y="4893286"/>
            <a:ext cx="5993503" cy="173094"/>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ELECTRICAL &amp; COMPUTER ENGINEERING</a:t>
            </a:r>
            <a:endParaRPr sz="1100"/>
          </a:p>
        </p:txBody>
      </p:sp>
      <p:pic>
        <p:nvPicPr>
          <p:cNvPr id="180" name="Google Shape;180;p28"/>
          <p:cNvPicPr preferRelativeResize="0"/>
          <p:nvPr/>
        </p:nvPicPr>
        <p:blipFill>
          <a:blip r:embed="rId5">
            <a:alphaModFix/>
          </a:blip>
          <a:stretch>
            <a:fillRect/>
          </a:stretch>
        </p:blipFill>
        <p:spPr>
          <a:xfrm>
            <a:off x="4329525" y="1189625"/>
            <a:ext cx="4261225" cy="29748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pic>
        <p:nvPicPr>
          <p:cNvPr descr="A picture containing text, blackboard, night sky&#10;&#10;Description automatically generated" id="185" name="Google Shape;185;p29"/>
          <p:cNvPicPr preferRelativeResize="0"/>
          <p:nvPr/>
        </p:nvPicPr>
        <p:blipFill rotWithShape="1">
          <a:blip r:embed="rId3">
            <a:alphaModFix/>
          </a:blip>
          <a:srcRect b="0" l="0" r="0" t="0"/>
          <a:stretch/>
        </p:blipFill>
        <p:spPr>
          <a:xfrm>
            <a:off x="0" y="0"/>
            <a:ext cx="9144000" cy="5143500"/>
          </a:xfrm>
          <a:prstGeom prst="rect">
            <a:avLst/>
          </a:prstGeom>
          <a:noFill/>
          <a:ln>
            <a:noFill/>
          </a:ln>
        </p:spPr>
      </p:pic>
      <p:sp>
        <p:nvSpPr>
          <p:cNvPr id="186" name="Google Shape;186;p29"/>
          <p:cNvSpPr/>
          <p:nvPr/>
        </p:nvSpPr>
        <p:spPr>
          <a:xfrm flipH="1" rot="10800000">
            <a:off x="0" y="0"/>
            <a:ext cx="9144000" cy="5143500"/>
          </a:xfrm>
          <a:prstGeom prst="rect">
            <a:avLst/>
          </a:prstGeom>
          <a:gradFill>
            <a:gsLst>
              <a:gs pos="0">
                <a:srgbClr val="1B4284">
                  <a:alpha val="9803"/>
                </a:srgbClr>
              </a:gs>
              <a:gs pos="50000">
                <a:srgbClr val="1B4284">
                  <a:alpha val="9803"/>
                </a:srgbClr>
              </a:gs>
              <a:gs pos="100000">
                <a:srgbClr val="13294B"/>
              </a:gs>
            </a:gsLst>
            <a:lin ang="1890000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187" name="Google Shape;187;p29"/>
          <p:cNvSpPr txBox="1"/>
          <p:nvPr/>
        </p:nvSpPr>
        <p:spPr>
          <a:xfrm>
            <a:off x="1136499" y="614798"/>
            <a:ext cx="6624900" cy="6081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4500"/>
              <a:buFont typeface="Arial"/>
              <a:buNone/>
            </a:pPr>
            <a:r>
              <a:rPr b="1" lang="en" sz="3500">
                <a:solidFill>
                  <a:schemeClr val="lt1"/>
                </a:solidFill>
              </a:rPr>
              <a:t>High Level Requirement 3</a:t>
            </a:r>
            <a:endParaRPr b="0" i="0" sz="3500" u="none" cap="none" strike="noStrike">
              <a:solidFill>
                <a:srgbClr val="000000"/>
              </a:solidFill>
              <a:latin typeface="Arial"/>
              <a:ea typeface="Arial"/>
              <a:cs typeface="Arial"/>
              <a:sym typeface="Arial"/>
            </a:endParaRPr>
          </a:p>
        </p:txBody>
      </p:sp>
      <p:sp>
        <p:nvSpPr>
          <p:cNvPr id="188" name="Google Shape;188;p29"/>
          <p:cNvSpPr txBox="1"/>
          <p:nvPr/>
        </p:nvSpPr>
        <p:spPr>
          <a:xfrm>
            <a:off x="1081146" y="2424173"/>
            <a:ext cx="6981600" cy="2385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None/>
            </a:pPr>
            <a:r>
              <a:t/>
            </a:r>
            <a:endParaRPr sz="1100"/>
          </a:p>
        </p:txBody>
      </p:sp>
      <p:pic>
        <p:nvPicPr>
          <p:cNvPr descr="A close up of a logo&#10;&#10;Description automatically generated" id="189" name="Google Shape;189;p29"/>
          <p:cNvPicPr preferRelativeResize="0"/>
          <p:nvPr/>
        </p:nvPicPr>
        <p:blipFill rotWithShape="1">
          <a:blip r:embed="rId4">
            <a:alphaModFix/>
          </a:blip>
          <a:srcRect b="0" l="0" r="0" t="0"/>
          <a:stretch/>
        </p:blipFill>
        <p:spPr>
          <a:xfrm>
            <a:off x="8665658" y="176782"/>
            <a:ext cx="208429" cy="301065"/>
          </a:xfrm>
          <a:prstGeom prst="rect">
            <a:avLst/>
          </a:prstGeom>
          <a:noFill/>
          <a:ln>
            <a:noFill/>
          </a:ln>
        </p:spPr>
      </p:pic>
      <p:sp>
        <p:nvSpPr>
          <p:cNvPr id="190" name="Google Shape;190;p29"/>
          <p:cNvSpPr txBox="1"/>
          <p:nvPr/>
        </p:nvSpPr>
        <p:spPr>
          <a:xfrm>
            <a:off x="282605" y="4893286"/>
            <a:ext cx="5993503" cy="173094"/>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ELECTRICAL &amp; COMPUTER ENGINEERING</a:t>
            </a:r>
            <a:endParaRPr sz="1100"/>
          </a:p>
        </p:txBody>
      </p:sp>
      <p:sp>
        <p:nvSpPr>
          <p:cNvPr id="191" name="Google Shape;191;p29"/>
          <p:cNvSpPr txBox="1"/>
          <p:nvPr/>
        </p:nvSpPr>
        <p:spPr>
          <a:xfrm>
            <a:off x="7001698" y="4893286"/>
            <a:ext cx="1855061" cy="173094"/>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GRAINGER ENGINEERING</a:t>
            </a:r>
            <a:endParaRPr sz="1100"/>
          </a:p>
        </p:txBody>
      </p:sp>
      <p:sp>
        <p:nvSpPr>
          <p:cNvPr id="192" name="Google Shape;192;p29"/>
          <p:cNvSpPr txBox="1"/>
          <p:nvPr/>
        </p:nvSpPr>
        <p:spPr>
          <a:xfrm>
            <a:off x="543125" y="1326650"/>
            <a:ext cx="3691200" cy="33306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rPr lang="en" sz="2100">
                <a:solidFill>
                  <a:schemeClr val="lt1"/>
                </a:solidFill>
                <a:latin typeface="Calibri"/>
                <a:ea typeface="Calibri"/>
                <a:cs typeface="Calibri"/>
                <a:sym typeface="Calibri"/>
              </a:rPr>
              <a:t>In order to not interfere with the bats’ normal </a:t>
            </a:r>
            <a:r>
              <a:rPr lang="en" sz="2100">
                <a:solidFill>
                  <a:schemeClr val="lt1"/>
                </a:solidFill>
                <a:latin typeface="Calibri"/>
                <a:ea typeface="Calibri"/>
                <a:cs typeface="Calibri"/>
                <a:sym typeface="Calibri"/>
              </a:rPr>
              <a:t>functionality</a:t>
            </a:r>
            <a:r>
              <a:rPr lang="en" sz="2100">
                <a:solidFill>
                  <a:schemeClr val="lt1"/>
                </a:solidFill>
                <a:latin typeface="Calibri"/>
                <a:ea typeface="Calibri"/>
                <a:cs typeface="Calibri"/>
                <a:sym typeface="Calibri"/>
              </a:rPr>
              <a:t>, the weight and dimensions of the device need to be highly considered in the </a:t>
            </a:r>
            <a:r>
              <a:rPr lang="en" sz="2100">
                <a:solidFill>
                  <a:schemeClr val="lt1"/>
                </a:solidFill>
                <a:latin typeface="Calibri"/>
                <a:ea typeface="Calibri"/>
                <a:cs typeface="Calibri"/>
                <a:sym typeface="Calibri"/>
              </a:rPr>
              <a:t>design</a:t>
            </a:r>
            <a:r>
              <a:rPr lang="en" sz="2100">
                <a:solidFill>
                  <a:schemeClr val="lt1"/>
                </a:solidFill>
                <a:latin typeface="Calibri"/>
                <a:ea typeface="Calibri"/>
                <a:cs typeface="Calibri"/>
                <a:sym typeface="Calibri"/>
              </a:rPr>
              <a:t> aspect</a:t>
            </a:r>
            <a:endParaRPr sz="2100">
              <a:solidFill>
                <a:schemeClr val="lt1"/>
              </a:solidFill>
              <a:latin typeface="Calibri"/>
              <a:ea typeface="Calibri"/>
              <a:cs typeface="Calibri"/>
              <a:sym typeface="Calibri"/>
            </a:endParaRPr>
          </a:p>
          <a:p>
            <a:pPr indent="-361950" lvl="0" marL="1371600" rtl="0" algn="l">
              <a:spcBef>
                <a:spcPts val="0"/>
              </a:spcBef>
              <a:spcAft>
                <a:spcPts val="0"/>
              </a:spcAft>
              <a:buClr>
                <a:schemeClr val="lt1"/>
              </a:buClr>
              <a:buSzPts val="2100"/>
              <a:buFont typeface="Calibri"/>
              <a:buChar char="●"/>
            </a:pPr>
            <a:r>
              <a:rPr lang="en" sz="2100">
                <a:solidFill>
                  <a:schemeClr val="lt1"/>
                </a:solidFill>
                <a:latin typeface="Calibri"/>
                <a:ea typeface="Calibri"/>
                <a:cs typeface="Calibri"/>
                <a:sym typeface="Calibri"/>
              </a:rPr>
              <a:t>~1.6g &amp; &lt; 21x13x5 mm </a:t>
            </a:r>
            <a:endParaRPr sz="2100">
              <a:solidFill>
                <a:schemeClr val="lt1"/>
              </a:solidFill>
              <a:latin typeface="Calibri"/>
              <a:ea typeface="Calibri"/>
              <a:cs typeface="Calibri"/>
              <a:sym typeface="Calibri"/>
            </a:endParaRPr>
          </a:p>
        </p:txBody>
      </p:sp>
      <p:pic>
        <p:nvPicPr>
          <p:cNvPr id="193" name="Google Shape;193;p29"/>
          <p:cNvPicPr preferRelativeResize="0"/>
          <p:nvPr/>
        </p:nvPicPr>
        <p:blipFill>
          <a:blip r:embed="rId5">
            <a:alphaModFix/>
          </a:blip>
          <a:stretch>
            <a:fillRect/>
          </a:stretch>
        </p:blipFill>
        <p:spPr>
          <a:xfrm>
            <a:off x="5081575" y="1406000"/>
            <a:ext cx="2439325" cy="2787050"/>
          </a:xfrm>
          <a:prstGeom prst="rect">
            <a:avLst/>
          </a:prstGeom>
          <a:gradFill>
            <a:gsLst>
              <a:gs pos="0">
                <a:srgbClr val="1B4284">
                  <a:alpha val="9803"/>
                </a:srgbClr>
              </a:gs>
              <a:gs pos="50000">
                <a:srgbClr val="1B4284">
                  <a:alpha val="9803"/>
                </a:srgbClr>
              </a:gs>
              <a:gs pos="100000">
                <a:srgbClr val="13294B"/>
              </a:gs>
            </a:gsLst>
            <a:lin ang="18900044" scaled="0"/>
          </a:grad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pic>
        <p:nvPicPr>
          <p:cNvPr descr="A picture containing sky, outdoor, dark&#10;&#10;Description automatically generated" id="198" name="Google Shape;198;p30"/>
          <p:cNvPicPr preferRelativeResize="0"/>
          <p:nvPr/>
        </p:nvPicPr>
        <p:blipFill rotWithShape="1">
          <a:blip r:embed="rId3">
            <a:alphaModFix/>
          </a:blip>
          <a:srcRect b="0" l="0" r="0" t="0"/>
          <a:stretch/>
        </p:blipFill>
        <p:spPr>
          <a:xfrm>
            <a:off x="0" y="0"/>
            <a:ext cx="9144000" cy="5143500"/>
          </a:xfrm>
          <a:prstGeom prst="rect">
            <a:avLst/>
          </a:prstGeom>
          <a:noFill/>
          <a:ln>
            <a:noFill/>
          </a:ln>
        </p:spPr>
      </p:pic>
      <p:sp>
        <p:nvSpPr>
          <p:cNvPr id="199" name="Google Shape;199;p30"/>
          <p:cNvSpPr/>
          <p:nvPr/>
        </p:nvSpPr>
        <p:spPr>
          <a:xfrm flipH="1" rot="10800000">
            <a:off x="-1" y="0"/>
            <a:ext cx="9144000" cy="5143500"/>
          </a:xfrm>
          <a:prstGeom prst="rect">
            <a:avLst/>
          </a:prstGeom>
          <a:gradFill>
            <a:gsLst>
              <a:gs pos="0">
                <a:srgbClr val="1B4284">
                  <a:alpha val="9803"/>
                </a:srgbClr>
              </a:gs>
              <a:gs pos="50000">
                <a:srgbClr val="1B4284">
                  <a:alpha val="9803"/>
                </a:srgbClr>
              </a:gs>
              <a:gs pos="100000">
                <a:srgbClr val="13294B"/>
              </a:gs>
            </a:gsLst>
            <a:lin ang="18900044"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200" name="Google Shape;200;p30"/>
          <p:cNvSpPr txBox="1"/>
          <p:nvPr/>
        </p:nvSpPr>
        <p:spPr>
          <a:xfrm>
            <a:off x="1618475" y="1445932"/>
            <a:ext cx="5993400" cy="9312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4500"/>
              <a:buFont typeface="Arial"/>
              <a:buNone/>
            </a:pPr>
            <a:r>
              <a:rPr b="1" lang="en" sz="5600">
                <a:solidFill>
                  <a:schemeClr val="lt1"/>
                </a:solidFill>
              </a:rPr>
              <a:t>Design Overview</a:t>
            </a:r>
            <a:endParaRPr b="1" i="0" sz="5600" u="none" cap="none" strike="noStrike">
              <a:solidFill>
                <a:schemeClr val="lt1"/>
              </a:solidFill>
            </a:endParaRPr>
          </a:p>
        </p:txBody>
      </p:sp>
      <p:sp>
        <p:nvSpPr>
          <p:cNvPr id="201" name="Google Shape;201;p30"/>
          <p:cNvSpPr txBox="1"/>
          <p:nvPr/>
        </p:nvSpPr>
        <p:spPr>
          <a:xfrm>
            <a:off x="1081196" y="2175935"/>
            <a:ext cx="6981600" cy="2385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None/>
            </a:pPr>
            <a:r>
              <a:t/>
            </a:r>
            <a:endParaRPr sz="1100">
              <a:solidFill>
                <a:schemeClr val="lt1"/>
              </a:solidFill>
            </a:endParaRPr>
          </a:p>
        </p:txBody>
      </p:sp>
      <p:pic>
        <p:nvPicPr>
          <p:cNvPr descr="A close up of a logo&#10;&#10;Description automatically generated" id="202" name="Google Shape;202;p30"/>
          <p:cNvPicPr preferRelativeResize="0"/>
          <p:nvPr/>
        </p:nvPicPr>
        <p:blipFill rotWithShape="1">
          <a:blip r:embed="rId4">
            <a:alphaModFix/>
          </a:blip>
          <a:srcRect b="0" l="0" r="0" t="0"/>
          <a:stretch/>
        </p:blipFill>
        <p:spPr>
          <a:xfrm>
            <a:off x="8665657" y="176782"/>
            <a:ext cx="208430" cy="301065"/>
          </a:xfrm>
          <a:prstGeom prst="rect">
            <a:avLst/>
          </a:prstGeom>
          <a:noFill/>
          <a:ln>
            <a:noFill/>
          </a:ln>
        </p:spPr>
      </p:pic>
      <p:sp>
        <p:nvSpPr>
          <p:cNvPr id="203" name="Google Shape;203;p30"/>
          <p:cNvSpPr/>
          <p:nvPr/>
        </p:nvSpPr>
        <p:spPr>
          <a:xfrm>
            <a:off x="4140148" y="2377119"/>
            <a:ext cx="863700" cy="84000"/>
          </a:xfrm>
          <a:prstGeom prst="rect">
            <a:avLst/>
          </a:prstGeom>
          <a:solidFill>
            <a:srgbClr val="FF552E"/>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204" name="Google Shape;204;p30"/>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GRAINGER ENGINEERING</a:t>
            </a:r>
            <a:endParaRPr sz="1100"/>
          </a:p>
        </p:txBody>
      </p:sp>
      <p:sp>
        <p:nvSpPr>
          <p:cNvPr id="205" name="Google Shape;205;p30"/>
          <p:cNvSpPr txBox="1"/>
          <p:nvPr/>
        </p:nvSpPr>
        <p:spPr>
          <a:xfrm>
            <a:off x="282605" y="4893286"/>
            <a:ext cx="59934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ELECTRICAL &amp; COMPUTER ENGINEERING</a:t>
            </a:r>
            <a:endParaRPr sz="11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31"/>
          <p:cNvSpPr txBox="1"/>
          <p:nvPr/>
        </p:nvSpPr>
        <p:spPr>
          <a:xfrm>
            <a:off x="7001698" y="4893286"/>
            <a:ext cx="1855061" cy="173094"/>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GRAINGER ENGINEERING</a:t>
            </a:r>
            <a:endParaRPr sz="1100"/>
          </a:p>
        </p:txBody>
      </p:sp>
      <p:sp>
        <p:nvSpPr>
          <p:cNvPr id="211" name="Google Shape;211;p31"/>
          <p:cNvSpPr/>
          <p:nvPr/>
        </p:nvSpPr>
        <p:spPr>
          <a:xfrm flipH="1" rot="10800000">
            <a:off x="0" y="-5771"/>
            <a:ext cx="9144000" cy="651163"/>
          </a:xfrm>
          <a:prstGeom prst="rect">
            <a:avLst/>
          </a:prstGeom>
          <a:gradFill>
            <a:gsLst>
              <a:gs pos="0">
                <a:srgbClr val="1B4284"/>
              </a:gs>
              <a:gs pos="100000">
                <a:srgbClr val="13294B"/>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pic>
        <p:nvPicPr>
          <p:cNvPr descr="A close up of a logo&#10;&#10;Description automatically generated" id="212" name="Google Shape;212;p31"/>
          <p:cNvPicPr preferRelativeResize="0"/>
          <p:nvPr/>
        </p:nvPicPr>
        <p:blipFill rotWithShape="1">
          <a:blip r:embed="rId3">
            <a:alphaModFix/>
          </a:blip>
          <a:srcRect b="0" l="0" r="0" t="0"/>
          <a:stretch/>
        </p:blipFill>
        <p:spPr>
          <a:xfrm>
            <a:off x="8665658" y="171011"/>
            <a:ext cx="208429" cy="301065"/>
          </a:xfrm>
          <a:prstGeom prst="rect">
            <a:avLst/>
          </a:prstGeom>
          <a:noFill/>
          <a:ln>
            <a:noFill/>
          </a:ln>
        </p:spPr>
      </p:pic>
      <p:sp>
        <p:nvSpPr>
          <p:cNvPr id="213" name="Google Shape;213;p31"/>
          <p:cNvSpPr txBox="1"/>
          <p:nvPr/>
        </p:nvSpPr>
        <p:spPr>
          <a:xfrm>
            <a:off x="282607" y="153038"/>
            <a:ext cx="8182520" cy="346218"/>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800"/>
              <a:buFont typeface="Arial"/>
              <a:buNone/>
            </a:pPr>
            <a:r>
              <a:rPr lang="en" sz="1800">
                <a:solidFill>
                  <a:schemeClr val="lt1"/>
                </a:solidFill>
              </a:rPr>
              <a:t>Block Diagram </a:t>
            </a:r>
            <a:endParaRPr b="0" i="0" sz="1800" u="none" cap="none" strike="noStrike">
              <a:solidFill>
                <a:schemeClr val="lt1"/>
              </a:solidFill>
              <a:latin typeface="Arial"/>
              <a:ea typeface="Arial"/>
              <a:cs typeface="Arial"/>
              <a:sym typeface="Arial"/>
            </a:endParaRPr>
          </a:p>
        </p:txBody>
      </p:sp>
      <p:sp>
        <p:nvSpPr>
          <p:cNvPr id="214" name="Google Shape;214;p31"/>
          <p:cNvSpPr txBox="1"/>
          <p:nvPr/>
        </p:nvSpPr>
        <p:spPr>
          <a:xfrm>
            <a:off x="282605" y="4893286"/>
            <a:ext cx="5993503" cy="173094"/>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ELECTRICAL &amp; COMPUTER ENGINEERING</a:t>
            </a:r>
            <a:endParaRPr sz="1100"/>
          </a:p>
        </p:txBody>
      </p:sp>
      <p:pic>
        <p:nvPicPr>
          <p:cNvPr id="215" name="Google Shape;215;p31"/>
          <p:cNvPicPr preferRelativeResize="0"/>
          <p:nvPr/>
        </p:nvPicPr>
        <p:blipFill>
          <a:blip r:embed="rId4">
            <a:alphaModFix/>
          </a:blip>
          <a:stretch>
            <a:fillRect/>
          </a:stretch>
        </p:blipFill>
        <p:spPr>
          <a:xfrm>
            <a:off x="1327406" y="645400"/>
            <a:ext cx="6489196" cy="442097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32"/>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GRAINGER ENGINEERING</a:t>
            </a:r>
            <a:endParaRPr sz="1100"/>
          </a:p>
        </p:txBody>
      </p:sp>
      <p:sp>
        <p:nvSpPr>
          <p:cNvPr id="221" name="Google Shape;221;p32"/>
          <p:cNvSpPr/>
          <p:nvPr/>
        </p:nvSpPr>
        <p:spPr>
          <a:xfrm flipH="1" rot="10800000">
            <a:off x="0" y="-5908"/>
            <a:ext cx="9144000" cy="651300"/>
          </a:xfrm>
          <a:prstGeom prst="rect">
            <a:avLst/>
          </a:prstGeom>
          <a:gradFill>
            <a:gsLst>
              <a:gs pos="0">
                <a:srgbClr val="1B4284"/>
              </a:gs>
              <a:gs pos="100000">
                <a:srgbClr val="13294B"/>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pic>
        <p:nvPicPr>
          <p:cNvPr descr="A close up of a logo&#10;&#10;Description automatically generated" id="222" name="Google Shape;222;p32"/>
          <p:cNvPicPr preferRelativeResize="0"/>
          <p:nvPr/>
        </p:nvPicPr>
        <p:blipFill rotWithShape="1">
          <a:blip r:embed="rId3">
            <a:alphaModFix/>
          </a:blip>
          <a:srcRect b="0" l="0" r="0" t="0"/>
          <a:stretch/>
        </p:blipFill>
        <p:spPr>
          <a:xfrm>
            <a:off x="8665657" y="171011"/>
            <a:ext cx="208430" cy="301065"/>
          </a:xfrm>
          <a:prstGeom prst="rect">
            <a:avLst/>
          </a:prstGeom>
          <a:noFill/>
          <a:ln>
            <a:noFill/>
          </a:ln>
        </p:spPr>
      </p:pic>
      <p:sp>
        <p:nvSpPr>
          <p:cNvPr id="223" name="Google Shape;223;p32"/>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800"/>
              <a:buFont typeface="Arial"/>
              <a:buNone/>
            </a:pPr>
            <a:r>
              <a:rPr lang="en" sz="1800">
                <a:solidFill>
                  <a:schemeClr val="lt1"/>
                </a:solidFill>
              </a:rPr>
              <a:t>PCB Design</a:t>
            </a:r>
            <a:endParaRPr b="0" i="0" sz="1800" u="none" cap="none" strike="noStrike">
              <a:solidFill>
                <a:schemeClr val="lt1"/>
              </a:solidFill>
              <a:latin typeface="Arial"/>
              <a:ea typeface="Arial"/>
              <a:cs typeface="Arial"/>
              <a:sym typeface="Arial"/>
            </a:endParaRPr>
          </a:p>
        </p:txBody>
      </p:sp>
      <p:sp>
        <p:nvSpPr>
          <p:cNvPr id="224" name="Google Shape;224;p32"/>
          <p:cNvSpPr txBox="1"/>
          <p:nvPr/>
        </p:nvSpPr>
        <p:spPr>
          <a:xfrm>
            <a:off x="282605" y="4893286"/>
            <a:ext cx="59934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ELECTRICAL &amp; COMPUTER ENGINEERING</a:t>
            </a:r>
            <a:endParaRPr sz="1100"/>
          </a:p>
        </p:txBody>
      </p:sp>
      <p:sp>
        <p:nvSpPr>
          <p:cNvPr id="225" name="Google Shape;225;p32"/>
          <p:cNvSpPr txBox="1"/>
          <p:nvPr/>
        </p:nvSpPr>
        <p:spPr>
          <a:xfrm flipH="1">
            <a:off x="887113" y="649903"/>
            <a:ext cx="4023900" cy="346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100">
                <a:solidFill>
                  <a:srgbClr val="1155CC"/>
                </a:solidFill>
              </a:rPr>
              <a:t>VHF &amp; GNSS PCB</a:t>
            </a:r>
            <a:r>
              <a:rPr b="1" lang="en" sz="2100">
                <a:solidFill>
                  <a:srgbClr val="FF552E"/>
                </a:solidFill>
              </a:rPr>
              <a:t> </a:t>
            </a:r>
            <a:endParaRPr b="1" sz="2100">
              <a:solidFill>
                <a:srgbClr val="FF552E"/>
              </a:solidFill>
            </a:endParaRPr>
          </a:p>
          <a:p>
            <a:pPr indent="0" lvl="0" marL="0" rtl="0" algn="ctr">
              <a:spcBef>
                <a:spcPts val="0"/>
              </a:spcBef>
              <a:spcAft>
                <a:spcPts val="0"/>
              </a:spcAft>
              <a:buNone/>
            </a:pPr>
            <a:r>
              <a:t/>
            </a:r>
            <a:endParaRPr sz="2100">
              <a:solidFill>
                <a:schemeClr val="dk1"/>
              </a:solidFill>
              <a:latin typeface="Calibri"/>
              <a:ea typeface="Calibri"/>
              <a:cs typeface="Calibri"/>
              <a:sym typeface="Calibri"/>
            </a:endParaRPr>
          </a:p>
        </p:txBody>
      </p:sp>
      <p:pic>
        <p:nvPicPr>
          <p:cNvPr id="226" name="Google Shape;226;p32"/>
          <p:cNvPicPr preferRelativeResize="0"/>
          <p:nvPr/>
        </p:nvPicPr>
        <p:blipFill>
          <a:blip r:embed="rId4">
            <a:alphaModFix/>
          </a:blip>
          <a:stretch>
            <a:fillRect/>
          </a:stretch>
        </p:blipFill>
        <p:spPr>
          <a:xfrm>
            <a:off x="311200" y="1146751"/>
            <a:ext cx="5175746" cy="3923525"/>
          </a:xfrm>
          <a:prstGeom prst="rect">
            <a:avLst/>
          </a:prstGeom>
          <a:noFill/>
          <a:ln>
            <a:noFill/>
          </a:ln>
        </p:spPr>
      </p:pic>
      <p:pic>
        <p:nvPicPr>
          <p:cNvPr id="227" name="Google Shape;227;p32"/>
          <p:cNvPicPr preferRelativeResize="0"/>
          <p:nvPr/>
        </p:nvPicPr>
        <p:blipFill>
          <a:blip r:embed="rId5">
            <a:alphaModFix/>
          </a:blip>
          <a:stretch>
            <a:fillRect/>
          </a:stretch>
        </p:blipFill>
        <p:spPr>
          <a:xfrm>
            <a:off x="5842400" y="2939202"/>
            <a:ext cx="3014488" cy="2131074"/>
          </a:xfrm>
          <a:prstGeom prst="rect">
            <a:avLst/>
          </a:prstGeom>
          <a:noFill/>
          <a:ln>
            <a:noFill/>
          </a:ln>
        </p:spPr>
      </p:pic>
      <p:pic>
        <p:nvPicPr>
          <p:cNvPr id="228" name="Google Shape;228;p32"/>
          <p:cNvPicPr preferRelativeResize="0"/>
          <p:nvPr/>
        </p:nvPicPr>
        <p:blipFill>
          <a:blip r:embed="rId6">
            <a:alphaModFix/>
          </a:blip>
          <a:stretch>
            <a:fillRect/>
          </a:stretch>
        </p:blipFill>
        <p:spPr>
          <a:xfrm>
            <a:off x="5842400" y="722975"/>
            <a:ext cx="3014500" cy="213865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