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9F8CB29-61CB-4B5F-9CF6-A1BE330AFD44}">
  <a:tblStyle styleId="{49F8CB29-61CB-4B5F-9CF6-A1BE330AFD4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cfbf21a2a1_1_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cfbf21a2a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032a8165aa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Explain</a:t>
            </a:r>
            <a:r>
              <a:rPr lang="en"/>
              <a:t> why impedance is important</a:t>
            </a:r>
            <a:endParaRPr/>
          </a:p>
          <a:p>
            <a:pPr indent="0" lvl="0" marL="0" rtl="0" algn="l">
              <a:lnSpc>
                <a:spcPct val="100000"/>
              </a:lnSpc>
              <a:spcBef>
                <a:spcPts val="0"/>
              </a:spcBef>
              <a:spcAft>
                <a:spcPts val="0"/>
              </a:spcAft>
              <a:buSzPts val="1400"/>
              <a:buNone/>
            </a:pPr>
            <a:r>
              <a:rPr lang="en"/>
              <a:t>0.</a:t>
            </a:r>
            <a:endParaRPr/>
          </a:p>
        </p:txBody>
      </p:sp>
      <p:sp>
        <p:nvSpPr>
          <p:cNvPr id="191" name="Google Shape;191;g1032a8165aa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032a8165aa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Clr>
                <a:schemeClr val="dk1"/>
              </a:buClr>
              <a:buSzPts val="1100"/>
              <a:buFont typeface="Arial"/>
              <a:buNone/>
            </a:pPr>
            <a:r>
              <a:rPr lang="en" sz="2100">
                <a:solidFill>
                  <a:schemeClr val="dk1"/>
                </a:solidFill>
                <a:latin typeface="Calibri"/>
                <a:ea typeface="Calibri"/>
                <a:cs typeface="Calibri"/>
                <a:sym typeface="Calibri"/>
              </a:rPr>
              <a:t>For ADC, we use the 16-bit CD quality analog input onboard the Teensy 3.2, a popular digital signal processing chipset. We buffer and gainstage the guitar input signal before it is supplied to the Teensy in order to increase the impedance as well as attenuate the headroom to 3.3V peak-to-peak, with the maximum signal amplitude itself being 2.4V peak-to-peak. </a:t>
            </a:r>
            <a:endParaRPr sz="21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 sz="2100">
                <a:solidFill>
                  <a:schemeClr val="dk1"/>
                </a:solidFill>
                <a:latin typeface="Calibri"/>
                <a:ea typeface="Calibri"/>
                <a:cs typeface="Calibri"/>
                <a:sym typeface="Calibri"/>
              </a:rPr>
              <a:t>For DAC, we built a circuit around a PT8211 DAC chip which adds 16-bit CD quality DAC capabilities, and buffer the output of the DAC as well as ensuring that the headroom is back to the original 9V of the guitar input signal. </a:t>
            </a:r>
            <a:endParaRPr/>
          </a:p>
        </p:txBody>
      </p:sp>
      <p:sp>
        <p:nvSpPr>
          <p:cNvPr id="204" name="Google Shape;204;g1032a8165aa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cfcb656772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SzPts val="1100"/>
              <a:buNone/>
            </a:pPr>
            <a:r>
              <a:rPr lang="en" sz="2100">
                <a:solidFill>
                  <a:schemeClr val="dk1"/>
                </a:solidFill>
                <a:latin typeface="Calibri"/>
                <a:ea typeface="Calibri"/>
                <a:cs typeface="Calibri"/>
                <a:sym typeface="Calibri"/>
              </a:rPr>
              <a:t>For ADC, we use the 16-bit CD quality analog input onboard the Teensy 3.2, a popular digital signal processing chipset. We buffer and gainstage the guitar input signal before it is supplied to the Teensy in order to increase the impedance as well as attenuate the headroom to 3.3V peak-to-peak, with the maximum signal amplitude itself being 2.4V peak-to-peak. </a:t>
            </a:r>
            <a:endParaRPr sz="2100">
              <a:solidFill>
                <a:schemeClr val="dk1"/>
              </a:solidFill>
              <a:latin typeface="Calibri"/>
              <a:ea typeface="Calibri"/>
              <a:cs typeface="Calibri"/>
              <a:sym typeface="Calibri"/>
            </a:endParaRPr>
          </a:p>
          <a:p>
            <a:pPr indent="0" lvl="0" marL="0" rtl="0" algn="l">
              <a:lnSpc>
                <a:spcPct val="90000"/>
              </a:lnSpc>
              <a:spcBef>
                <a:spcPts val="800"/>
              </a:spcBef>
              <a:spcAft>
                <a:spcPts val="0"/>
              </a:spcAft>
              <a:buSzPts val="1100"/>
              <a:buNone/>
            </a:pPr>
            <a:r>
              <a:rPr lang="en" sz="2100">
                <a:solidFill>
                  <a:schemeClr val="dk1"/>
                </a:solidFill>
                <a:latin typeface="Calibri"/>
                <a:ea typeface="Calibri"/>
                <a:cs typeface="Calibri"/>
                <a:sym typeface="Calibri"/>
              </a:rPr>
              <a:t>For DAC, we built a circuit around a PT8211 DAC chip which adds 16-bit CD quality DAC capabilities, and buffer the output of the DAC as well as ensuring that the headroom is back to the original 9V of the guitar input signal. </a:t>
            </a:r>
            <a:endParaRPr/>
          </a:p>
        </p:txBody>
      </p:sp>
      <p:sp>
        <p:nvSpPr>
          <p:cNvPr id="218" name="Google Shape;218;gcfcb656772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032a8165aa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g1032a8165aa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cfcb656772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Intonation differences, string tension, </a:t>
            </a:r>
            <a:r>
              <a:rPr lang="en"/>
              <a:t>fretting</a:t>
            </a:r>
            <a:r>
              <a:rPr lang="en"/>
              <a:t> tension</a:t>
            </a:r>
            <a:endParaRPr/>
          </a:p>
        </p:txBody>
      </p:sp>
      <p:sp>
        <p:nvSpPr>
          <p:cNvPr id="243" name="Google Shape;243;gcfcb656772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cfcb656772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Intonation differences, string tension, fretting tension</a:t>
            </a:r>
            <a:endParaRPr/>
          </a:p>
        </p:txBody>
      </p:sp>
      <p:sp>
        <p:nvSpPr>
          <p:cNvPr id="256" name="Google Shape;256;gcfcb656772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032a8165aa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g1032a8165aa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032a8165aa_0_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Increases clarity </a:t>
            </a:r>
            <a:endParaRPr/>
          </a:p>
        </p:txBody>
      </p:sp>
      <p:sp>
        <p:nvSpPr>
          <p:cNvPr id="282" name="Google Shape;282;g1032a8165aa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032a8165aa_0_2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1032a8165aa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032a8165aa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g1032a8165aa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cfbf21a2a1_1_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cfbf21a2a1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053d804ec4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g1053d804ec4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032a8165aa_0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g1032a8165aa_0_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032a8165aa_0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g1032a8165aa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cfbf21a2a1_1_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cfbf21a2a1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cfbf21a2a1_1_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90000"/>
              </a:lnSpc>
              <a:spcBef>
                <a:spcPts val="800"/>
              </a:spcBef>
              <a:spcAft>
                <a:spcPts val="0"/>
              </a:spcAft>
              <a:buClr>
                <a:schemeClr val="dk1"/>
              </a:buClr>
              <a:buSzPts val="1400"/>
              <a:buChar char="•"/>
            </a:pPr>
            <a:r>
              <a:rPr lang="en" sz="1400">
                <a:solidFill>
                  <a:schemeClr val="dk1"/>
                </a:solidFill>
              </a:rPr>
              <a:t>Guitarist are unable to harmonize their guitar notes and synthesize without having to re-record and manually overlay synthesized parts over the audio recording</a:t>
            </a:r>
            <a:endParaRPr/>
          </a:p>
        </p:txBody>
      </p:sp>
      <p:sp>
        <p:nvSpPr>
          <p:cNvPr id="105" name="Google Shape;105;gcfbf21a2a1_1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032a8165aa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g1032a8165aa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032a8165aa_0_1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1032a8165aa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032a8165aa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g1032a8165aa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032a8165aa_0_1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g1032a8165aa_0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032a8165aa_0_2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1032a8165aa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032a8165aa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g1032a8165aa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 name="Google Shape;14;p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 name="Shape 68"/>
        <p:cNvGrpSpPr/>
        <p:nvPr/>
      </p:nvGrpSpPr>
      <p:grpSpPr>
        <a:xfrm>
          <a:off x="0" y="0"/>
          <a:ext cx="0" cy="0"/>
          <a:chOff x="0" y="0"/>
          <a:chExt cx="0" cy="0"/>
        </a:xfrm>
      </p:grpSpPr>
      <p:sp>
        <p:nvSpPr>
          <p:cNvPr id="69" name="Google Shape;69;p1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sp>
        <p:nvSpPr>
          <p:cNvPr id="75" name="Google Shape;75;p12"/>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6" name="Google Shape;76;p12"/>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77" name="Google Shape;77;p12"/>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8" name="Shape 78"/>
        <p:cNvGrpSpPr/>
        <p:nvPr/>
      </p:nvGrpSpPr>
      <p:grpSpPr>
        <a:xfrm>
          <a:off x="0" y="0"/>
          <a:ext cx="0" cy="0"/>
          <a:chOff x="0" y="0"/>
          <a:chExt cx="0" cy="0"/>
        </a:xfrm>
      </p:grpSpPr>
      <p:sp>
        <p:nvSpPr>
          <p:cNvPr id="79" name="Google Shape;79;p13"/>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0" name="Google Shape;80;p13"/>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81" name="Google Shape;81;p1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 name="Google Shape;20;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4"/>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 name="Google Shape;23;p4"/>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4" name="Google Shape;24;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 name="Google Shape;25;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 name="Google Shape;29;p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 name="Google Shape;30;p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 name="Google Shape;31;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 name="Google Shape;32;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 name="Google Shape;33;p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 name="Google Shape;36;p6"/>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7" name="Google Shape;37;p6"/>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 name="Google Shape;38;p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9" name="Google Shape;39;p6"/>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 name="Google Shape;40;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 name="Google Shape;41;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 name="Google Shape;42;p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 name="Google Shape;45;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 name="Google Shape;47;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8"/>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 name="Google Shape;50;p8"/>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1" name="Google Shape;51;p8"/>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2" name="Google Shape;52;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 name="Google Shape;53;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p9"/>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 name="Google Shape;57;p9"/>
          <p:cNvSpPr/>
          <p:nvPr>
            <p:ph idx="2" type="pic"/>
          </p:nvPr>
        </p:nvSpPr>
        <p:spPr>
          <a:xfrm>
            <a:off x="3887391" y="740569"/>
            <a:ext cx="4629000" cy="3655200"/>
          </a:xfrm>
          <a:prstGeom prst="rect">
            <a:avLst/>
          </a:prstGeom>
          <a:noFill/>
          <a:ln>
            <a:noFill/>
          </a:ln>
        </p:spPr>
      </p:sp>
      <p:sp>
        <p:nvSpPr>
          <p:cNvPr id="58" name="Google Shape;58;p9"/>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9" name="Google Shape;59;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 name="Shape 62"/>
        <p:cNvGrpSpPr/>
        <p:nvPr/>
      </p:nvGrpSpPr>
      <p:grpSpPr>
        <a:xfrm>
          <a:off x="0" y="0"/>
          <a:ext cx="0" cy="0"/>
          <a:chOff x="0" y="0"/>
          <a:chExt cx="0" cy="0"/>
        </a:xfrm>
      </p:grpSpPr>
      <p:sp>
        <p:nvSpPr>
          <p:cNvPr id="63" name="Google Shape;63;p1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hyperlink" Target="http://drive.google.com/file/d/1xd_cDHSqaLD1z-7XHbaLY_sbDQI_0EYI/view" TargetMode="External"/><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jp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4"/>
          <p:cNvSpPr/>
          <p:nvPr/>
        </p:nvSpPr>
        <p:spPr>
          <a:xfrm flipH="1" rot="10800000">
            <a:off x="-1" y="0"/>
            <a:ext cx="9144000" cy="5149623"/>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87" name="Google Shape;87;p14"/>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sp>
        <p:nvSpPr>
          <p:cNvPr id="88" name="Google Shape;88;p14"/>
          <p:cNvSpPr txBox="1"/>
          <p:nvPr/>
        </p:nvSpPr>
        <p:spPr>
          <a:xfrm>
            <a:off x="850526" y="1915473"/>
            <a:ext cx="7443000" cy="1446900"/>
          </a:xfrm>
          <a:prstGeom prst="rect">
            <a:avLst/>
          </a:prstGeom>
          <a:noFill/>
          <a:ln>
            <a:noFill/>
          </a:ln>
        </p:spPr>
        <p:txBody>
          <a:bodyPr anchorCtr="0" anchor="t" bIns="34275" lIns="68575" spcFirstLastPara="1" rIns="68575" wrap="square" tIns="34275">
            <a:spAutoFit/>
          </a:bodyPr>
          <a:lstStyle/>
          <a:p>
            <a:pPr indent="0" lvl="0" marL="0" rtl="0" algn="ctr">
              <a:spcBef>
                <a:spcPts val="0"/>
              </a:spcBef>
              <a:spcAft>
                <a:spcPts val="0"/>
              </a:spcAft>
              <a:buClr>
                <a:schemeClr val="dk1"/>
              </a:buClr>
              <a:buSzPts val="1100"/>
              <a:buFont typeface="Arial"/>
              <a:buNone/>
            </a:pPr>
            <a:r>
              <a:rPr lang="en" sz="3000">
                <a:solidFill>
                  <a:schemeClr val="lt1"/>
                </a:solidFill>
              </a:rPr>
              <a:t>Guitar Harmonizer Synthesizer</a:t>
            </a:r>
            <a:endParaRPr b="0" i="0" sz="3400" u="none" cap="none" strike="noStrike">
              <a:solidFill>
                <a:schemeClr val="lt1"/>
              </a:solidFill>
              <a:latin typeface="Arial"/>
              <a:ea typeface="Arial"/>
              <a:cs typeface="Arial"/>
              <a:sym typeface="Arial"/>
            </a:endParaRPr>
          </a:p>
          <a:p>
            <a:pPr indent="0" lvl="0" marL="0" marR="0" rtl="0" algn="ctr">
              <a:lnSpc>
                <a:spcPct val="100000"/>
              </a:lnSpc>
              <a:spcBef>
                <a:spcPts val="500"/>
              </a:spcBef>
              <a:spcAft>
                <a:spcPts val="0"/>
              </a:spcAft>
              <a:buClr>
                <a:srgbClr val="000000"/>
              </a:buClr>
              <a:buSzPts val="1900"/>
              <a:buFont typeface="Arial"/>
              <a:buNone/>
            </a:pPr>
            <a:r>
              <a:rPr lang="en" sz="1900">
                <a:solidFill>
                  <a:schemeClr val="lt1"/>
                </a:solidFill>
              </a:rPr>
              <a:t>ECE 445 Final Presentation</a:t>
            </a:r>
            <a:endParaRPr sz="1100"/>
          </a:p>
          <a:p>
            <a:pPr indent="0" lvl="0" marL="0" marR="0" rtl="0" algn="ctr">
              <a:lnSpc>
                <a:spcPct val="100000"/>
              </a:lnSpc>
              <a:spcBef>
                <a:spcPts val="50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500"/>
              </a:spcBef>
              <a:spcAft>
                <a:spcPts val="0"/>
              </a:spcAft>
              <a:buNone/>
            </a:pPr>
            <a:r>
              <a:rPr lang="en">
                <a:solidFill>
                  <a:schemeClr val="lt1"/>
                </a:solidFill>
              </a:rPr>
              <a:t>Group 28</a:t>
            </a:r>
            <a:endParaRPr b="0" i="0" sz="1400" u="none" cap="none" strike="noStrike">
              <a:solidFill>
                <a:srgbClr val="000000"/>
              </a:solidFill>
              <a:latin typeface="Arial"/>
              <a:ea typeface="Arial"/>
              <a:cs typeface="Arial"/>
              <a:sym typeface="Arial"/>
            </a:endParaRPr>
          </a:p>
        </p:txBody>
      </p:sp>
      <p:pic>
        <p:nvPicPr>
          <p:cNvPr descr="A picture containing drawing&#10;&#10;Description automatically generated" id="89" name="Google Shape;89;p14"/>
          <p:cNvPicPr preferRelativeResize="0"/>
          <p:nvPr/>
        </p:nvPicPr>
        <p:blipFill rotWithShape="1">
          <a:blip r:embed="rId4">
            <a:alphaModFix/>
          </a:blip>
          <a:srcRect b="0" l="0" r="0" t="0"/>
          <a:stretch/>
        </p:blipFill>
        <p:spPr>
          <a:xfrm>
            <a:off x="3480755" y="639724"/>
            <a:ext cx="2182486" cy="565561"/>
          </a:xfrm>
          <a:prstGeom prst="rect">
            <a:avLst/>
          </a:prstGeom>
          <a:noFill/>
          <a:ln>
            <a:noFill/>
          </a:ln>
        </p:spPr>
      </p:pic>
      <p:sp>
        <p:nvSpPr>
          <p:cNvPr id="90" name="Google Shape;90;p14"/>
          <p:cNvSpPr txBox="1"/>
          <p:nvPr/>
        </p:nvSpPr>
        <p:spPr>
          <a:xfrm>
            <a:off x="2941544" y="4060416"/>
            <a:ext cx="3261000" cy="931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rPr>
              <a:t>Danielle Lange</a:t>
            </a:r>
            <a:endParaRPr>
              <a:solidFill>
                <a:schemeClr val="lt1"/>
              </a:solidFill>
            </a:endParaRPr>
          </a:p>
          <a:p>
            <a:pPr indent="0" lvl="0" marL="0" rtl="0" algn="ctr">
              <a:spcBef>
                <a:spcPts val="0"/>
              </a:spcBef>
              <a:spcAft>
                <a:spcPts val="0"/>
              </a:spcAft>
              <a:buClr>
                <a:schemeClr val="dk1"/>
              </a:buClr>
              <a:buSzPts val="1100"/>
              <a:buFont typeface="Arial"/>
              <a:buNone/>
            </a:pPr>
            <a:r>
              <a:rPr lang="en">
                <a:solidFill>
                  <a:schemeClr val="lt1"/>
                </a:solidFill>
              </a:rPr>
              <a:t>Madhav Khirwar</a:t>
            </a:r>
            <a:endParaRPr>
              <a:solidFill>
                <a:schemeClr val="lt1"/>
              </a:solidFill>
            </a:endParaRPr>
          </a:p>
          <a:p>
            <a:pPr indent="0" lvl="0" marL="0" rtl="0" algn="ctr">
              <a:spcBef>
                <a:spcPts val="0"/>
              </a:spcBef>
              <a:spcAft>
                <a:spcPts val="0"/>
              </a:spcAft>
              <a:buClr>
                <a:schemeClr val="dk1"/>
              </a:buClr>
              <a:buSzPts val="1100"/>
              <a:buFont typeface="Arial"/>
              <a:buNone/>
            </a:pPr>
            <a:r>
              <a:rPr lang="en">
                <a:solidFill>
                  <a:schemeClr val="lt1"/>
                </a:solidFill>
              </a:rPr>
              <a:t>Ishan Jain</a:t>
            </a:r>
            <a:endParaRPr>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3"/>
          <p:cNvSpPr txBox="1"/>
          <p:nvPr>
            <p:ph idx="1" type="body"/>
          </p:nvPr>
        </p:nvSpPr>
        <p:spPr>
          <a:xfrm>
            <a:off x="282603" y="1000700"/>
            <a:ext cx="4851300" cy="36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2300"/>
              <a:buFont typeface="Arial"/>
              <a:buNone/>
            </a:pPr>
            <a:r>
              <a:rPr b="1" lang="en" sz="2000">
                <a:solidFill>
                  <a:srgbClr val="E84B36"/>
                </a:solidFill>
                <a:latin typeface="Arial"/>
                <a:ea typeface="Arial"/>
                <a:cs typeface="Arial"/>
                <a:sym typeface="Arial"/>
              </a:rPr>
              <a:t>Purpose</a:t>
            </a:r>
            <a:endParaRPr b="1" sz="2000">
              <a:solidFill>
                <a:srgbClr val="E84B36"/>
              </a:solidFill>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Bring signal within voltage range of audio input to the Teensy (0v-1.2v)</a:t>
            </a:r>
            <a:endParaRPr b="1" sz="2000">
              <a:solidFill>
                <a:srgbClr val="E84B36"/>
              </a:solidFill>
              <a:latin typeface="Arial"/>
              <a:ea typeface="Arial"/>
              <a:cs typeface="Arial"/>
              <a:sym typeface="Arial"/>
            </a:endParaRPr>
          </a:p>
          <a:p>
            <a:pPr indent="0" lvl="0" marL="0" rtl="0" algn="l">
              <a:lnSpc>
                <a:spcPct val="115000"/>
              </a:lnSpc>
              <a:spcBef>
                <a:spcPts val="0"/>
              </a:spcBef>
              <a:spcAft>
                <a:spcPts val="0"/>
              </a:spcAft>
              <a:buClr>
                <a:schemeClr val="dk1"/>
              </a:buClr>
              <a:buSzPts val="2300"/>
              <a:buFont typeface="Arial"/>
              <a:buNone/>
            </a:pPr>
            <a:r>
              <a:rPr b="1" lang="en" sz="1500">
                <a:latin typeface="Arial"/>
                <a:ea typeface="Arial"/>
                <a:cs typeface="Arial"/>
                <a:sym typeface="Arial"/>
              </a:rPr>
              <a:t>Original Functional Requirement</a:t>
            </a:r>
            <a:endParaRPr sz="1400">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Divide guitar signal peak to peak voltage by 3 </a:t>
            </a:r>
            <a:endParaRPr sz="1400">
              <a:latin typeface="Arial"/>
              <a:ea typeface="Arial"/>
              <a:cs typeface="Arial"/>
              <a:sym typeface="Arial"/>
            </a:endParaRPr>
          </a:p>
          <a:p>
            <a:pPr indent="0" lvl="0" marL="0" rtl="0" algn="just">
              <a:lnSpc>
                <a:spcPct val="115000"/>
              </a:lnSpc>
              <a:spcBef>
                <a:spcPts val="0"/>
              </a:spcBef>
              <a:spcAft>
                <a:spcPts val="0"/>
              </a:spcAft>
              <a:buNone/>
            </a:pPr>
            <a:r>
              <a:rPr b="1" lang="en" sz="1500">
                <a:latin typeface="Arial"/>
                <a:ea typeface="Arial"/>
                <a:cs typeface="Arial"/>
                <a:sym typeface="Arial"/>
              </a:rPr>
              <a:t>New Functional Requirement</a:t>
            </a:r>
            <a:endParaRPr b="1" sz="1500">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Signal DC offset 0.6v</a:t>
            </a:r>
            <a:endParaRPr sz="1400">
              <a:latin typeface="Arial"/>
              <a:ea typeface="Arial"/>
              <a:cs typeface="Arial"/>
              <a:sym typeface="Arial"/>
            </a:endParaRPr>
          </a:p>
          <a:p>
            <a:pPr indent="-317500" lvl="1" marL="914400" rtl="0" algn="just">
              <a:lnSpc>
                <a:spcPct val="115000"/>
              </a:lnSpc>
              <a:spcBef>
                <a:spcPts val="0"/>
              </a:spcBef>
              <a:spcAft>
                <a:spcPts val="0"/>
              </a:spcAft>
              <a:buSzPts val="1400"/>
              <a:buFont typeface="Arial"/>
              <a:buChar char="•"/>
            </a:pPr>
            <a:r>
              <a:rPr lang="en" sz="1400">
                <a:latin typeface="Arial"/>
                <a:ea typeface="Arial"/>
                <a:cs typeface="Arial"/>
                <a:sym typeface="Arial"/>
              </a:rPr>
              <a:t>Input constants signal</a:t>
            </a:r>
            <a:endParaRPr sz="1400">
              <a:latin typeface="Arial"/>
              <a:ea typeface="Arial"/>
              <a:cs typeface="Arial"/>
              <a:sym typeface="Arial"/>
            </a:endParaRPr>
          </a:p>
          <a:p>
            <a:pPr indent="-317500" lvl="1" marL="914400" rtl="0" algn="just">
              <a:lnSpc>
                <a:spcPct val="115000"/>
              </a:lnSpc>
              <a:spcBef>
                <a:spcPts val="0"/>
              </a:spcBef>
              <a:spcAft>
                <a:spcPts val="0"/>
              </a:spcAft>
              <a:buSzPts val="1400"/>
              <a:buFont typeface="Arial"/>
              <a:buChar char="•"/>
            </a:pPr>
            <a:r>
              <a:rPr lang="en" sz="1400">
                <a:latin typeface="Arial"/>
                <a:ea typeface="Arial"/>
                <a:cs typeface="Arial"/>
                <a:sym typeface="Arial"/>
              </a:rPr>
              <a:t>Multimeter reading: 0.598v</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just">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00000"/>
              </a:lnSpc>
              <a:spcBef>
                <a:spcPts val="0"/>
              </a:spcBef>
              <a:spcAft>
                <a:spcPts val="0"/>
              </a:spcAft>
              <a:buNone/>
            </a:pPr>
            <a:r>
              <a:t/>
            </a:r>
            <a:endParaRPr b="1" sz="1500">
              <a:latin typeface="Arial"/>
              <a:ea typeface="Arial"/>
              <a:cs typeface="Arial"/>
              <a:sym typeface="Arial"/>
            </a:endParaRPr>
          </a:p>
        </p:txBody>
      </p:sp>
      <p:sp>
        <p:nvSpPr>
          <p:cNvPr id="194" name="Google Shape;194;p23"/>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95" name="Google Shape;195;p2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196" name="Google Shape;196;p2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97" name="Google Shape;197;p23"/>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98" name="Google Shape;198;p23"/>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199" name="Google Shape;199;p23"/>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Input B</a:t>
            </a:r>
            <a:r>
              <a:rPr lang="en" sz="1800">
                <a:solidFill>
                  <a:schemeClr val="lt1"/>
                </a:solidFill>
              </a:rPr>
              <a:t>uffer</a:t>
            </a:r>
            <a:endParaRPr b="0" i="0" sz="1800" u="none" cap="none" strike="noStrike">
              <a:solidFill>
                <a:schemeClr val="lt1"/>
              </a:solidFill>
              <a:latin typeface="Arial"/>
              <a:ea typeface="Arial"/>
              <a:cs typeface="Arial"/>
              <a:sym typeface="Arial"/>
            </a:endParaRPr>
          </a:p>
        </p:txBody>
      </p:sp>
      <p:pic>
        <p:nvPicPr>
          <p:cNvPr id="200" name="Google Shape;200;p23"/>
          <p:cNvPicPr preferRelativeResize="0"/>
          <p:nvPr/>
        </p:nvPicPr>
        <p:blipFill rotWithShape="1">
          <a:blip r:embed="rId4">
            <a:alphaModFix/>
          </a:blip>
          <a:srcRect b="31583" l="0" r="49839" t="9970"/>
          <a:stretch/>
        </p:blipFill>
        <p:spPr>
          <a:xfrm>
            <a:off x="4809549" y="2571750"/>
            <a:ext cx="3540151" cy="2321525"/>
          </a:xfrm>
          <a:prstGeom prst="rect">
            <a:avLst/>
          </a:prstGeom>
          <a:noFill/>
          <a:ln>
            <a:noFill/>
          </a:ln>
        </p:spPr>
      </p:pic>
      <p:pic>
        <p:nvPicPr>
          <p:cNvPr id="201" name="Google Shape;201;p23"/>
          <p:cNvPicPr preferRelativeResize="0"/>
          <p:nvPr/>
        </p:nvPicPr>
        <p:blipFill rotWithShape="1">
          <a:blip r:embed="rId5">
            <a:alphaModFix/>
          </a:blip>
          <a:srcRect b="6135" l="41525" r="22032" t="56498"/>
          <a:stretch/>
        </p:blipFill>
        <p:spPr>
          <a:xfrm>
            <a:off x="5298475" y="651175"/>
            <a:ext cx="3329731" cy="1920575"/>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4"/>
          <p:cNvSpPr txBox="1"/>
          <p:nvPr>
            <p:ph idx="1" type="body"/>
          </p:nvPr>
        </p:nvSpPr>
        <p:spPr>
          <a:xfrm>
            <a:off x="282600" y="1000700"/>
            <a:ext cx="4809000" cy="36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2300"/>
              <a:buFont typeface="Arial"/>
              <a:buNone/>
            </a:pPr>
            <a:r>
              <a:rPr b="1" lang="en" sz="2000">
                <a:solidFill>
                  <a:srgbClr val="E84B36"/>
                </a:solidFill>
                <a:latin typeface="Arial"/>
                <a:ea typeface="Arial"/>
                <a:cs typeface="Arial"/>
                <a:sym typeface="Arial"/>
              </a:rPr>
              <a:t>Purpose</a:t>
            </a:r>
            <a:endParaRPr b="1" sz="2000">
              <a:solidFill>
                <a:srgbClr val="E84B36"/>
              </a:solidFill>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To receive data from the input buffer and digitize it.</a:t>
            </a:r>
            <a:endParaRPr sz="1400">
              <a:latin typeface="Arial"/>
              <a:ea typeface="Arial"/>
              <a:cs typeface="Arial"/>
              <a:sym typeface="Arial"/>
            </a:endParaRPr>
          </a:p>
          <a:p>
            <a:pPr indent="0" lvl="0" marL="0" rtl="0" algn="just">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SzPts val="2300"/>
              <a:buNone/>
            </a:pPr>
            <a:r>
              <a:rPr b="1" lang="en" sz="1500">
                <a:latin typeface="Arial"/>
                <a:ea typeface="Arial"/>
                <a:cs typeface="Arial"/>
                <a:sym typeface="Arial"/>
              </a:rPr>
              <a:t>Functional Requirements</a:t>
            </a:r>
            <a:endParaRPr b="1" sz="1500">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Accurately read frequencies between 82Hz and 1320 Hz.</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For this, we tested the ADC 50-1500Hz </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Signal distortion at ADC should be 5% max, so as to not be read as a semitone higher/lower.</a:t>
            </a:r>
            <a:endParaRPr sz="1400">
              <a:latin typeface="Arial"/>
              <a:ea typeface="Arial"/>
              <a:cs typeface="Arial"/>
              <a:sym typeface="Arial"/>
            </a:endParaRPr>
          </a:p>
          <a:p>
            <a:pPr indent="0" lvl="0" marL="457200" rtl="0" algn="just">
              <a:lnSpc>
                <a:spcPct val="115000"/>
              </a:lnSpc>
              <a:spcBef>
                <a:spcPts val="0"/>
              </a:spcBef>
              <a:spcAft>
                <a:spcPts val="0"/>
              </a:spcAft>
              <a:buNone/>
            </a:pPr>
            <a:r>
              <a:t/>
            </a:r>
            <a:endParaRPr sz="1400">
              <a:latin typeface="Arial"/>
              <a:ea typeface="Arial"/>
              <a:cs typeface="Arial"/>
              <a:sym typeface="Arial"/>
            </a:endParaRPr>
          </a:p>
        </p:txBody>
      </p:sp>
      <p:sp>
        <p:nvSpPr>
          <p:cNvPr id="207" name="Google Shape;207;p24"/>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08" name="Google Shape;208;p2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209" name="Google Shape;209;p2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10" name="Google Shape;210;p24"/>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11" name="Google Shape;211;p24"/>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212" name="Google Shape;212;p24"/>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ADC </a:t>
            </a:r>
            <a:r>
              <a:rPr lang="en" sz="1800">
                <a:solidFill>
                  <a:schemeClr val="lt1"/>
                </a:solidFill>
              </a:rPr>
              <a:t>Subsystem</a:t>
            </a:r>
            <a:endParaRPr b="0" i="0" sz="1800" u="none" cap="none" strike="noStrike">
              <a:solidFill>
                <a:schemeClr val="lt1"/>
              </a:solidFill>
              <a:latin typeface="Arial"/>
              <a:ea typeface="Arial"/>
              <a:cs typeface="Arial"/>
              <a:sym typeface="Arial"/>
            </a:endParaRPr>
          </a:p>
        </p:txBody>
      </p:sp>
      <p:pic>
        <p:nvPicPr>
          <p:cNvPr id="213" name="Google Shape;213;p24"/>
          <p:cNvPicPr preferRelativeResize="0"/>
          <p:nvPr/>
        </p:nvPicPr>
        <p:blipFill rotWithShape="1">
          <a:blip r:embed="rId4">
            <a:alphaModFix/>
          </a:blip>
          <a:srcRect b="28197" l="23444" r="13176" t="12314"/>
          <a:stretch/>
        </p:blipFill>
        <p:spPr>
          <a:xfrm>
            <a:off x="5169299" y="718700"/>
            <a:ext cx="3437825" cy="3671450"/>
          </a:xfrm>
          <a:prstGeom prst="rect">
            <a:avLst/>
          </a:prstGeom>
          <a:noFill/>
          <a:ln>
            <a:noFill/>
          </a:ln>
        </p:spPr>
      </p:pic>
      <p:cxnSp>
        <p:nvCxnSpPr>
          <p:cNvPr id="214" name="Google Shape;214;p24"/>
          <p:cNvCxnSpPr/>
          <p:nvPr/>
        </p:nvCxnSpPr>
        <p:spPr>
          <a:xfrm>
            <a:off x="4857750" y="883225"/>
            <a:ext cx="2823000" cy="831300"/>
          </a:xfrm>
          <a:prstGeom prst="straightConnector1">
            <a:avLst/>
          </a:prstGeom>
          <a:noFill/>
          <a:ln cap="flat" cmpd="sng" w="28575">
            <a:solidFill>
              <a:schemeClr val="dk2"/>
            </a:solidFill>
            <a:prstDash val="solid"/>
            <a:round/>
            <a:headEnd len="med" w="med" type="none"/>
            <a:tailEnd len="med" w="med" type="triangle"/>
          </a:ln>
        </p:spPr>
      </p:cxnSp>
      <p:sp>
        <p:nvSpPr>
          <p:cNvPr id="215" name="Google Shape;215;p24"/>
          <p:cNvSpPr txBox="1"/>
          <p:nvPr/>
        </p:nvSpPr>
        <p:spPr>
          <a:xfrm>
            <a:off x="2788200" y="651175"/>
            <a:ext cx="230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Analog Input for 16 bit ADC at 44.1 kHz</a:t>
            </a:r>
            <a:endParaRPr>
              <a:latin typeface="Calibri"/>
              <a:ea typeface="Calibri"/>
              <a:cs typeface="Calibri"/>
              <a:sym typeface="Calibri"/>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5"/>
          <p:cNvSpPr txBox="1"/>
          <p:nvPr>
            <p:ph idx="1" type="body"/>
          </p:nvPr>
        </p:nvSpPr>
        <p:spPr>
          <a:xfrm>
            <a:off x="282600" y="1000700"/>
            <a:ext cx="5112000" cy="36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SzPts val="2300"/>
              <a:buNone/>
            </a:pPr>
            <a:r>
              <a:rPr b="1" lang="en" sz="2000">
                <a:solidFill>
                  <a:srgbClr val="E84B36"/>
                </a:solidFill>
                <a:latin typeface="Arial"/>
                <a:ea typeface="Arial"/>
                <a:cs typeface="Arial"/>
                <a:sym typeface="Arial"/>
              </a:rPr>
              <a:t>Purpose</a:t>
            </a:r>
            <a:endParaRPr b="1" sz="2000">
              <a:solidFill>
                <a:srgbClr val="E84B36"/>
              </a:solidFill>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To convert digitized output to analog and send it to output buffer</a:t>
            </a:r>
            <a:endParaRPr sz="1400">
              <a:latin typeface="Arial"/>
              <a:ea typeface="Arial"/>
              <a:cs typeface="Arial"/>
              <a:sym typeface="Arial"/>
            </a:endParaRPr>
          </a:p>
          <a:p>
            <a:pPr indent="0" lvl="0" marL="0" rtl="0" algn="just">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SzPts val="2300"/>
              <a:buNone/>
            </a:pPr>
            <a:r>
              <a:rPr b="1" lang="en" sz="1500">
                <a:latin typeface="Arial"/>
                <a:ea typeface="Arial"/>
                <a:cs typeface="Arial"/>
                <a:sym typeface="Arial"/>
              </a:rPr>
              <a:t>Functional Requirements</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Accurately output frequencies between 82 Hz and 3000 Hz</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For this, we tested the DAC between 50-3000Hz</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Signal distortion at DAC should be 1% max so as to be in tune</a:t>
            </a:r>
            <a:endParaRPr sz="1400">
              <a:latin typeface="Arial"/>
              <a:ea typeface="Arial"/>
              <a:cs typeface="Arial"/>
              <a:sym typeface="Arial"/>
            </a:endParaRPr>
          </a:p>
        </p:txBody>
      </p:sp>
      <p:sp>
        <p:nvSpPr>
          <p:cNvPr id="221" name="Google Shape;221;p25"/>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22" name="Google Shape;222;p2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223" name="Google Shape;223;p2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24" name="Google Shape;224;p25"/>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25" name="Google Shape;225;p25"/>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226" name="Google Shape;226;p25"/>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DAC Subsystem</a:t>
            </a:r>
            <a:endParaRPr b="0" i="0" sz="1800" u="none" cap="none" strike="noStrike">
              <a:solidFill>
                <a:schemeClr val="lt1"/>
              </a:solidFill>
              <a:latin typeface="Arial"/>
              <a:ea typeface="Arial"/>
              <a:cs typeface="Arial"/>
              <a:sym typeface="Arial"/>
            </a:endParaRPr>
          </a:p>
        </p:txBody>
      </p:sp>
      <p:pic>
        <p:nvPicPr>
          <p:cNvPr id="227" name="Google Shape;227;p25"/>
          <p:cNvPicPr preferRelativeResize="0"/>
          <p:nvPr/>
        </p:nvPicPr>
        <p:blipFill>
          <a:blip r:embed="rId4">
            <a:alphaModFix/>
          </a:blip>
          <a:stretch>
            <a:fillRect/>
          </a:stretch>
        </p:blipFill>
        <p:spPr>
          <a:xfrm>
            <a:off x="5683637" y="1000694"/>
            <a:ext cx="3091987" cy="2792074"/>
          </a:xfrm>
          <a:prstGeom prst="rect">
            <a:avLst/>
          </a:prstGeom>
          <a:noFill/>
          <a:ln>
            <a:noFill/>
          </a:ln>
        </p:spPr>
      </p:pic>
      <p:cxnSp>
        <p:nvCxnSpPr>
          <p:cNvPr id="228" name="Google Shape;228;p25"/>
          <p:cNvCxnSpPr/>
          <p:nvPr/>
        </p:nvCxnSpPr>
        <p:spPr>
          <a:xfrm flipH="1" rot="10800000">
            <a:off x="5766950" y="2476250"/>
            <a:ext cx="372300" cy="1896600"/>
          </a:xfrm>
          <a:prstGeom prst="straightConnector1">
            <a:avLst/>
          </a:prstGeom>
          <a:noFill/>
          <a:ln cap="flat" cmpd="sng" w="28575">
            <a:solidFill>
              <a:schemeClr val="dk2"/>
            </a:solidFill>
            <a:prstDash val="solid"/>
            <a:round/>
            <a:headEnd len="med" w="med" type="none"/>
            <a:tailEnd len="med" w="med" type="triangle"/>
          </a:ln>
        </p:spPr>
      </p:cxnSp>
      <p:sp>
        <p:nvSpPr>
          <p:cNvPr id="229" name="Google Shape;229;p25"/>
          <p:cNvSpPr txBox="1"/>
          <p:nvPr/>
        </p:nvSpPr>
        <p:spPr>
          <a:xfrm>
            <a:off x="3789125" y="4277675"/>
            <a:ext cx="230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Analog Output for 16 bit DAC at 44.1 kHz</a:t>
            </a:r>
            <a:endParaRPr>
              <a:latin typeface="Calibri"/>
              <a:ea typeface="Calibri"/>
              <a:cs typeface="Calibri"/>
              <a:sym typeface="Calibri"/>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6"/>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35" name="Google Shape;235;p2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236" name="Google Shape;236;p2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37" name="Google Shape;237;p26"/>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38" name="Google Shape;238;p26"/>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239" name="Google Shape;239;p26"/>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Digital Signal Processing</a:t>
            </a:r>
            <a:endParaRPr b="0" i="0" sz="1800" u="none" cap="none" strike="noStrike">
              <a:solidFill>
                <a:schemeClr val="lt1"/>
              </a:solidFill>
              <a:latin typeface="Arial"/>
              <a:ea typeface="Arial"/>
              <a:cs typeface="Arial"/>
              <a:sym typeface="Arial"/>
            </a:endParaRPr>
          </a:p>
        </p:txBody>
      </p:sp>
      <p:sp>
        <p:nvSpPr>
          <p:cNvPr id="240" name="Google Shape;240;p26"/>
          <p:cNvSpPr txBox="1"/>
          <p:nvPr>
            <p:ph idx="1" type="body"/>
          </p:nvPr>
        </p:nvSpPr>
        <p:spPr>
          <a:xfrm>
            <a:off x="282600" y="1000700"/>
            <a:ext cx="5568900" cy="3450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SzPts val="2300"/>
              <a:buNone/>
            </a:pPr>
            <a:r>
              <a:rPr b="1" lang="en" sz="2000">
                <a:solidFill>
                  <a:srgbClr val="E84B36"/>
                </a:solidFill>
                <a:latin typeface="Arial"/>
                <a:ea typeface="Arial"/>
                <a:cs typeface="Arial"/>
                <a:sym typeface="Arial"/>
              </a:rPr>
              <a:t>Purpose</a:t>
            </a:r>
            <a:endParaRPr b="1" sz="2000">
              <a:solidFill>
                <a:srgbClr val="E84B36"/>
              </a:solidFill>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To recognize what note the guitarist has played</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To calculate the harmonies </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To generate waveforms</a:t>
            </a:r>
            <a:endParaRPr sz="1400">
              <a:latin typeface="Arial"/>
              <a:ea typeface="Arial"/>
              <a:cs typeface="Arial"/>
              <a:sym typeface="Arial"/>
            </a:endParaRPr>
          </a:p>
          <a:p>
            <a:pPr indent="0" lvl="0" marL="0" rtl="0" algn="just">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rPr b="1" lang="en" sz="1500">
                <a:latin typeface="Arial"/>
                <a:ea typeface="Arial"/>
                <a:cs typeface="Arial"/>
                <a:sym typeface="Arial"/>
              </a:rPr>
              <a:t>Functional Requirements</a:t>
            </a:r>
            <a:endParaRPr b="1" sz="1500">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Resolve to the correct note within 5 ms (tie break to higher note)</a:t>
            </a:r>
            <a:endParaRPr sz="1400">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Should be able to calculate: unison, major/minor 3rd, perfect 5th, major/minor 7th, octave.</a:t>
            </a:r>
            <a:endParaRPr sz="1400">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Allow choice of waveforms between Square/Sine/Sawtooth.</a:t>
            </a:r>
            <a:endParaRPr sz="1400">
              <a:latin typeface="Arial"/>
              <a:ea typeface="Arial"/>
              <a:cs typeface="Arial"/>
              <a:sym typeface="Arial"/>
            </a:endParaRPr>
          </a:p>
          <a:p>
            <a:pPr indent="0" lvl="0" marL="0" rtl="0" algn="just">
              <a:lnSpc>
                <a:spcPct val="115000"/>
              </a:lnSpc>
              <a:spcBef>
                <a:spcPts val="0"/>
              </a:spcBef>
              <a:spcAft>
                <a:spcPts val="0"/>
              </a:spcAft>
              <a:buNone/>
            </a:pPr>
            <a:r>
              <a:t/>
            </a:r>
            <a:endParaRPr b="1" sz="15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7"/>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46" name="Google Shape;246;p2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247" name="Google Shape;247;p2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48" name="Google Shape;248;p27"/>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49" name="Google Shape;249;p27"/>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250" name="Google Shape;250;p27"/>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Digital Signal Processing</a:t>
            </a:r>
            <a:endParaRPr b="0" i="0" sz="1800" u="none" cap="none" strike="noStrike">
              <a:solidFill>
                <a:schemeClr val="lt1"/>
              </a:solidFill>
              <a:latin typeface="Arial"/>
              <a:ea typeface="Arial"/>
              <a:cs typeface="Arial"/>
              <a:sym typeface="Arial"/>
            </a:endParaRPr>
          </a:p>
        </p:txBody>
      </p:sp>
      <p:sp>
        <p:nvSpPr>
          <p:cNvPr id="251" name="Google Shape;251;p27"/>
          <p:cNvSpPr txBox="1"/>
          <p:nvPr>
            <p:ph idx="1" type="body"/>
          </p:nvPr>
        </p:nvSpPr>
        <p:spPr>
          <a:xfrm>
            <a:off x="282600" y="1128875"/>
            <a:ext cx="5337300" cy="1302600"/>
          </a:xfrm>
          <a:prstGeom prst="rect">
            <a:avLst/>
          </a:prstGeom>
          <a:noFill/>
          <a:ln>
            <a:noFill/>
          </a:ln>
        </p:spPr>
        <p:txBody>
          <a:bodyPr anchorCtr="0" anchor="t" bIns="34275" lIns="68575" spcFirstLastPara="1" rIns="68575" wrap="square" tIns="34275">
            <a:noAutofit/>
          </a:bodyPr>
          <a:lstStyle/>
          <a:p>
            <a:pPr indent="0" lvl="0" marL="0" rtl="0" algn="just">
              <a:lnSpc>
                <a:spcPct val="115000"/>
              </a:lnSpc>
              <a:spcBef>
                <a:spcPts val="0"/>
              </a:spcBef>
              <a:spcAft>
                <a:spcPts val="0"/>
              </a:spcAft>
              <a:buNone/>
            </a:pPr>
            <a:r>
              <a:rPr lang="en" sz="1400">
                <a:latin typeface="Arial"/>
                <a:ea typeface="Arial"/>
                <a:cs typeface="Arial"/>
                <a:sym typeface="Arial"/>
              </a:rPr>
              <a:t>Step 1: Recognise the frequency:</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YIN Algorithm for real-time fundamental frequency estimation</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Output frequency with the largest amplitude</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Implementation works for frequencies up to 4000 Hz</a:t>
            </a:r>
            <a:endParaRPr sz="1400">
              <a:latin typeface="Arial"/>
              <a:ea typeface="Arial"/>
              <a:cs typeface="Arial"/>
              <a:sym typeface="Arial"/>
            </a:endParaRPr>
          </a:p>
          <a:p>
            <a:pPr indent="0" lvl="0" marL="0" rtl="0" algn="just">
              <a:lnSpc>
                <a:spcPct val="115000"/>
              </a:lnSpc>
              <a:spcBef>
                <a:spcPts val="0"/>
              </a:spcBef>
              <a:spcAft>
                <a:spcPts val="0"/>
              </a:spcAft>
              <a:buNone/>
            </a:pPr>
            <a:r>
              <a:t/>
            </a:r>
            <a:endParaRPr b="1" sz="1500">
              <a:latin typeface="Arial"/>
              <a:ea typeface="Arial"/>
              <a:cs typeface="Arial"/>
              <a:sym typeface="Arial"/>
            </a:endParaRPr>
          </a:p>
        </p:txBody>
      </p:sp>
      <p:sp>
        <p:nvSpPr>
          <p:cNvPr id="252" name="Google Shape;252;p27"/>
          <p:cNvSpPr txBox="1"/>
          <p:nvPr>
            <p:ph idx="1" type="body"/>
          </p:nvPr>
        </p:nvSpPr>
        <p:spPr>
          <a:xfrm>
            <a:off x="282600" y="2633525"/>
            <a:ext cx="5337300" cy="2739900"/>
          </a:xfrm>
          <a:prstGeom prst="rect">
            <a:avLst/>
          </a:prstGeom>
          <a:noFill/>
          <a:ln>
            <a:noFill/>
          </a:ln>
        </p:spPr>
        <p:txBody>
          <a:bodyPr anchorCtr="0" anchor="t" bIns="34275" lIns="68575" spcFirstLastPara="1" rIns="68575" wrap="square" tIns="34275">
            <a:noAutofit/>
          </a:bodyPr>
          <a:lstStyle/>
          <a:p>
            <a:pPr indent="0" lvl="0" marL="0" rtl="0" algn="just">
              <a:lnSpc>
                <a:spcPct val="115000"/>
              </a:lnSpc>
              <a:spcBef>
                <a:spcPts val="0"/>
              </a:spcBef>
              <a:spcAft>
                <a:spcPts val="0"/>
              </a:spcAft>
              <a:buNone/>
            </a:pPr>
            <a:r>
              <a:rPr lang="en" sz="1400">
                <a:latin typeface="Arial"/>
                <a:ea typeface="Arial"/>
                <a:cs typeface="Arial"/>
                <a:sym typeface="Arial"/>
              </a:rPr>
              <a:t>Step 2: Recognise the note:</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Guitar has 49 distinct notes on a 24 fret guitar</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Stored in a sorted array</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Use binary search to find closest ‘correct’ note according to 12 TET</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i="1" lang="en" sz="1400">
                <a:latin typeface="Arial"/>
                <a:ea typeface="Arial"/>
                <a:cs typeface="Arial"/>
                <a:sym typeface="Arial"/>
              </a:rPr>
              <a:t>O(log n)</a:t>
            </a:r>
            <a:r>
              <a:rPr lang="en" sz="1400">
                <a:latin typeface="Arial"/>
                <a:ea typeface="Arial"/>
                <a:cs typeface="Arial"/>
                <a:sym typeface="Arial"/>
              </a:rPr>
              <a:t>, where </a:t>
            </a:r>
            <a:r>
              <a:rPr i="1" lang="en" sz="1400">
                <a:latin typeface="Arial"/>
                <a:ea typeface="Arial"/>
                <a:cs typeface="Arial"/>
                <a:sym typeface="Arial"/>
              </a:rPr>
              <a:t>n </a:t>
            </a:r>
            <a:r>
              <a:rPr lang="en" sz="1400">
                <a:latin typeface="Arial"/>
                <a:ea typeface="Arial"/>
                <a:cs typeface="Arial"/>
                <a:sym typeface="Arial"/>
              </a:rPr>
              <a:t>is 49 ≈ 6 operations per note</a:t>
            </a:r>
            <a:endParaRPr sz="1400">
              <a:latin typeface="Arial"/>
              <a:ea typeface="Arial"/>
              <a:cs typeface="Arial"/>
              <a:sym typeface="Arial"/>
            </a:endParaRPr>
          </a:p>
          <a:p>
            <a:pPr indent="0" lvl="0" marL="0" rtl="0" algn="just">
              <a:lnSpc>
                <a:spcPct val="115000"/>
              </a:lnSpc>
              <a:spcBef>
                <a:spcPts val="0"/>
              </a:spcBef>
              <a:spcAft>
                <a:spcPts val="0"/>
              </a:spcAft>
              <a:buNone/>
            </a:pPr>
            <a:r>
              <a:t/>
            </a:r>
            <a:endParaRPr b="1" sz="1500">
              <a:latin typeface="Arial"/>
              <a:ea typeface="Arial"/>
              <a:cs typeface="Arial"/>
              <a:sym typeface="Arial"/>
            </a:endParaRPr>
          </a:p>
        </p:txBody>
      </p:sp>
      <p:pic>
        <p:nvPicPr>
          <p:cNvPr id="253" name="Google Shape;253;p27"/>
          <p:cNvPicPr preferRelativeResize="0"/>
          <p:nvPr/>
        </p:nvPicPr>
        <p:blipFill>
          <a:blip r:embed="rId4">
            <a:alphaModFix/>
          </a:blip>
          <a:stretch>
            <a:fillRect/>
          </a:stretch>
        </p:blipFill>
        <p:spPr>
          <a:xfrm>
            <a:off x="7133625" y="749887"/>
            <a:ext cx="1491970" cy="40446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8"/>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59" name="Google Shape;259;p2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260" name="Google Shape;260;p2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61" name="Google Shape;261;p28"/>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62" name="Google Shape;262;p28"/>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263" name="Google Shape;263;p28"/>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Digital Signal Processing</a:t>
            </a:r>
            <a:endParaRPr b="0" i="0" sz="1800" u="none" cap="none" strike="noStrike">
              <a:solidFill>
                <a:schemeClr val="lt1"/>
              </a:solidFill>
              <a:latin typeface="Arial"/>
              <a:ea typeface="Arial"/>
              <a:cs typeface="Arial"/>
              <a:sym typeface="Arial"/>
            </a:endParaRPr>
          </a:p>
        </p:txBody>
      </p:sp>
      <p:sp>
        <p:nvSpPr>
          <p:cNvPr id="264" name="Google Shape;264;p28"/>
          <p:cNvSpPr txBox="1"/>
          <p:nvPr>
            <p:ph idx="1" type="body"/>
          </p:nvPr>
        </p:nvSpPr>
        <p:spPr>
          <a:xfrm>
            <a:off x="282600" y="1128875"/>
            <a:ext cx="5337300" cy="1302600"/>
          </a:xfrm>
          <a:prstGeom prst="rect">
            <a:avLst/>
          </a:prstGeom>
          <a:noFill/>
          <a:ln>
            <a:noFill/>
          </a:ln>
        </p:spPr>
        <p:txBody>
          <a:bodyPr anchorCtr="0" anchor="t" bIns="34275" lIns="68575" spcFirstLastPara="1" rIns="68575" wrap="square" tIns="34275">
            <a:noAutofit/>
          </a:bodyPr>
          <a:lstStyle/>
          <a:p>
            <a:pPr indent="0" lvl="0" marL="0" rtl="0" algn="just">
              <a:lnSpc>
                <a:spcPct val="115000"/>
              </a:lnSpc>
              <a:spcBef>
                <a:spcPts val="0"/>
              </a:spcBef>
              <a:spcAft>
                <a:spcPts val="0"/>
              </a:spcAft>
              <a:buNone/>
            </a:pPr>
            <a:r>
              <a:rPr lang="en" sz="1400">
                <a:latin typeface="Arial"/>
                <a:ea typeface="Arial"/>
                <a:cs typeface="Arial"/>
                <a:sym typeface="Arial"/>
              </a:rPr>
              <a:t>Step 3: Calculate Harmonies:</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Intervals in 12 TET can be expressed as real numbers</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Product of interval multiplier with note = note at interval</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E.g. A at 440 Hz * 1.49831 = 659.2564 which is E</a:t>
            </a:r>
            <a:endParaRPr sz="1400">
              <a:latin typeface="Arial"/>
              <a:ea typeface="Arial"/>
              <a:cs typeface="Arial"/>
              <a:sym typeface="Arial"/>
            </a:endParaRPr>
          </a:p>
        </p:txBody>
      </p:sp>
      <p:sp>
        <p:nvSpPr>
          <p:cNvPr id="265" name="Google Shape;265;p28"/>
          <p:cNvSpPr txBox="1"/>
          <p:nvPr>
            <p:ph idx="1" type="body"/>
          </p:nvPr>
        </p:nvSpPr>
        <p:spPr>
          <a:xfrm>
            <a:off x="282600" y="2633525"/>
            <a:ext cx="5337300" cy="2739900"/>
          </a:xfrm>
          <a:prstGeom prst="rect">
            <a:avLst/>
          </a:prstGeom>
          <a:noFill/>
          <a:ln>
            <a:noFill/>
          </a:ln>
        </p:spPr>
        <p:txBody>
          <a:bodyPr anchorCtr="0" anchor="t" bIns="34275" lIns="68575" spcFirstLastPara="1" rIns="68575" wrap="square" tIns="34275">
            <a:noAutofit/>
          </a:bodyPr>
          <a:lstStyle/>
          <a:p>
            <a:pPr indent="0" lvl="0" marL="0" rtl="0" algn="just">
              <a:lnSpc>
                <a:spcPct val="115000"/>
              </a:lnSpc>
              <a:spcBef>
                <a:spcPts val="0"/>
              </a:spcBef>
              <a:spcAft>
                <a:spcPts val="0"/>
              </a:spcAft>
              <a:buNone/>
            </a:pPr>
            <a:r>
              <a:rPr lang="en" sz="1400">
                <a:latin typeface="Arial"/>
                <a:ea typeface="Arial"/>
                <a:cs typeface="Arial"/>
                <a:sym typeface="Arial"/>
              </a:rPr>
              <a:t>Step 4: Generate Waveforms:</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If required, change frequencies of all switched on waveforms</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If required, change shape of output waveform</a:t>
            </a:r>
            <a:endParaRPr sz="1400">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 sz="1400">
                <a:latin typeface="Arial"/>
                <a:ea typeface="Arial"/>
                <a:cs typeface="Arial"/>
                <a:sym typeface="Arial"/>
              </a:rPr>
              <a:t>If MIDI cable/port are attached, MIDI signals for notes are automatically sent to connected synt</a:t>
            </a:r>
            <a:r>
              <a:rPr lang="en" sz="1400">
                <a:latin typeface="Arial"/>
                <a:ea typeface="Arial"/>
                <a:cs typeface="Arial"/>
                <a:sym typeface="Arial"/>
              </a:rPr>
              <a:t>h/DAW.</a:t>
            </a:r>
            <a:endParaRPr b="1" sz="1500">
              <a:latin typeface="Arial"/>
              <a:ea typeface="Arial"/>
              <a:cs typeface="Arial"/>
              <a:sym typeface="Arial"/>
            </a:endParaRPr>
          </a:p>
        </p:txBody>
      </p:sp>
      <p:pic>
        <p:nvPicPr>
          <p:cNvPr id="266" name="Google Shape;266;p28"/>
          <p:cNvPicPr preferRelativeResize="0"/>
          <p:nvPr/>
        </p:nvPicPr>
        <p:blipFill>
          <a:blip r:embed="rId4">
            <a:alphaModFix/>
          </a:blip>
          <a:stretch>
            <a:fillRect/>
          </a:stretch>
        </p:blipFill>
        <p:spPr>
          <a:xfrm>
            <a:off x="5581800" y="1099815"/>
            <a:ext cx="3219300" cy="29438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9"/>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2300"/>
              <a:buFont typeface="Arial"/>
              <a:buNone/>
            </a:pPr>
            <a:r>
              <a:rPr b="1" lang="en" sz="2000">
                <a:solidFill>
                  <a:srgbClr val="E84B36"/>
                </a:solidFill>
                <a:latin typeface="Arial"/>
                <a:ea typeface="Arial"/>
                <a:cs typeface="Arial"/>
                <a:sym typeface="Arial"/>
              </a:rPr>
              <a:t>Purpose</a:t>
            </a:r>
            <a:endParaRPr b="1" sz="2000">
              <a:solidFill>
                <a:srgbClr val="E84B36"/>
              </a:solidFill>
              <a:latin typeface="Arial"/>
              <a:ea typeface="Arial"/>
              <a:cs typeface="Arial"/>
              <a:sym typeface="Arial"/>
            </a:endParaRPr>
          </a:p>
          <a:p>
            <a:pPr indent="-317500" lvl="0" marL="457200" rtl="0" algn="l">
              <a:lnSpc>
                <a:spcPct val="115000"/>
              </a:lnSpc>
              <a:spcBef>
                <a:spcPts val="0"/>
              </a:spcBef>
              <a:spcAft>
                <a:spcPts val="0"/>
              </a:spcAft>
              <a:buSzPts val="1400"/>
              <a:buChar char="•"/>
            </a:pPr>
            <a:r>
              <a:rPr lang="en" sz="1400">
                <a:latin typeface="Arial"/>
                <a:ea typeface="Arial"/>
                <a:cs typeface="Arial"/>
                <a:sym typeface="Arial"/>
              </a:rPr>
              <a:t>Combine original guitar signal with synthesized signal</a:t>
            </a:r>
            <a:endParaRPr sz="1400">
              <a:latin typeface="Arial"/>
              <a:ea typeface="Arial"/>
              <a:cs typeface="Arial"/>
              <a:sym typeface="Arial"/>
            </a:endParaRPr>
          </a:p>
          <a:p>
            <a:pPr indent="0" lvl="0" marL="0" rtl="0" algn="l">
              <a:lnSpc>
                <a:spcPct val="115000"/>
              </a:lnSpc>
              <a:spcBef>
                <a:spcPts val="0"/>
              </a:spcBef>
              <a:spcAft>
                <a:spcPts val="0"/>
              </a:spcAft>
              <a:buNone/>
            </a:pPr>
            <a:r>
              <a:rPr lang="en" sz="1400">
                <a:latin typeface="Arial"/>
                <a:ea typeface="Arial"/>
                <a:cs typeface="Arial"/>
                <a:sym typeface="Arial"/>
              </a:rPr>
              <a:t>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2300"/>
              <a:buFont typeface="Arial"/>
              <a:buNone/>
            </a:pPr>
            <a:r>
              <a:rPr b="1" lang="en" sz="1500">
                <a:latin typeface="Arial"/>
                <a:ea typeface="Arial"/>
                <a:cs typeface="Arial"/>
                <a:sym typeface="Arial"/>
              </a:rPr>
              <a:t>Functional Requirements</a:t>
            </a:r>
            <a:endParaRPr b="1" sz="1500">
              <a:latin typeface="Arial"/>
              <a:ea typeface="Arial"/>
              <a:cs typeface="Arial"/>
              <a:sym typeface="Arial"/>
            </a:endParaRPr>
          </a:p>
          <a:p>
            <a:pPr indent="-317500" lvl="0" marL="457200" rtl="0" algn="l">
              <a:lnSpc>
                <a:spcPct val="115000"/>
              </a:lnSpc>
              <a:spcBef>
                <a:spcPts val="0"/>
              </a:spcBef>
              <a:spcAft>
                <a:spcPts val="0"/>
              </a:spcAft>
              <a:buSzPts val="1400"/>
              <a:buChar char="•"/>
            </a:pPr>
            <a:r>
              <a:rPr lang="en" sz="1400">
                <a:latin typeface="Arial"/>
                <a:ea typeface="Arial"/>
                <a:cs typeface="Arial"/>
                <a:sym typeface="Arial"/>
              </a:rPr>
              <a:t>Original signal and synthesized signal are level-balanced </a:t>
            </a:r>
            <a:endParaRPr sz="1400">
              <a:latin typeface="Arial"/>
              <a:ea typeface="Arial"/>
              <a:cs typeface="Arial"/>
              <a:sym typeface="Arial"/>
            </a:endParaRPr>
          </a:p>
          <a:p>
            <a:pPr indent="-317500" lvl="1" marL="914400" rtl="0" algn="l">
              <a:lnSpc>
                <a:spcPct val="115000"/>
              </a:lnSpc>
              <a:spcBef>
                <a:spcPts val="0"/>
              </a:spcBef>
              <a:spcAft>
                <a:spcPts val="0"/>
              </a:spcAft>
              <a:buSzPts val="1400"/>
              <a:buFont typeface="Arial"/>
              <a:buChar char="•"/>
            </a:pPr>
            <a:r>
              <a:rPr lang="en" sz="1400">
                <a:latin typeface="Arial"/>
                <a:ea typeface="Arial"/>
                <a:cs typeface="Arial"/>
                <a:sym typeface="Arial"/>
              </a:rPr>
              <a:t>Now because gain in defined is software </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p:txBody>
      </p:sp>
      <p:sp>
        <p:nvSpPr>
          <p:cNvPr id="272" name="Google Shape;272;p29"/>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73" name="Google Shape;273;p2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274" name="Google Shape;274;p2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75" name="Google Shape;275;p29"/>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76" name="Google Shape;276;p29"/>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277" name="Google Shape;277;p29"/>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Combinational</a:t>
            </a:r>
            <a:r>
              <a:rPr lang="en" sz="1800">
                <a:solidFill>
                  <a:schemeClr val="lt1"/>
                </a:solidFill>
              </a:rPr>
              <a:t> Subsystem</a:t>
            </a:r>
            <a:endParaRPr b="0" i="0" sz="1800" u="none" cap="none" strike="noStrike">
              <a:solidFill>
                <a:schemeClr val="lt1"/>
              </a:solidFill>
              <a:latin typeface="Arial"/>
              <a:ea typeface="Arial"/>
              <a:cs typeface="Arial"/>
              <a:sym typeface="Arial"/>
            </a:endParaRPr>
          </a:p>
        </p:txBody>
      </p:sp>
      <p:pic>
        <p:nvPicPr>
          <p:cNvPr id="278" name="Google Shape;278;p29"/>
          <p:cNvPicPr preferRelativeResize="0"/>
          <p:nvPr/>
        </p:nvPicPr>
        <p:blipFill rotWithShape="1">
          <a:blip r:embed="rId4">
            <a:alphaModFix/>
          </a:blip>
          <a:srcRect b="24100" l="7494" r="36199" t="6546"/>
          <a:stretch/>
        </p:blipFill>
        <p:spPr>
          <a:xfrm>
            <a:off x="5306675" y="1060688"/>
            <a:ext cx="3619501" cy="3495923"/>
          </a:xfrm>
          <a:prstGeom prst="rect">
            <a:avLst/>
          </a:prstGeom>
          <a:noFill/>
          <a:ln>
            <a:noFill/>
          </a:ln>
        </p:spPr>
      </p:pic>
      <p:pic>
        <p:nvPicPr>
          <p:cNvPr id="279" name="Google Shape;279;p29"/>
          <p:cNvPicPr preferRelativeResize="0"/>
          <p:nvPr/>
        </p:nvPicPr>
        <p:blipFill rotWithShape="1">
          <a:blip r:embed="rId5">
            <a:alphaModFix/>
          </a:blip>
          <a:srcRect b="50001" l="79712" r="1851" t="27494"/>
          <a:stretch/>
        </p:blipFill>
        <p:spPr>
          <a:xfrm>
            <a:off x="282600" y="2983425"/>
            <a:ext cx="2507102" cy="1721401"/>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0"/>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2300"/>
              <a:buFont typeface="Arial"/>
              <a:buNone/>
            </a:pPr>
            <a:r>
              <a:rPr b="1" lang="en" sz="2000">
                <a:solidFill>
                  <a:srgbClr val="E84B36"/>
                </a:solidFill>
                <a:latin typeface="Arial"/>
                <a:ea typeface="Arial"/>
                <a:cs typeface="Arial"/>
                <a:sym typeface="Arial"/>
              </a:rPr>
              <a:t>Purpose</a:t>
            </a:r>
            <a:endParaRPr b="1" sz="2000">
              <a:solidFill>
                <a:srgbClr val="E84B36"/>
              </a:solidFill>
              <a:latin typeface="Arial"/>
              <a:ea typeface="Arial"/>
              <a:cs typeface="Arial"/>
              <a:sym typeface="Arial"/>
            </a:endParaRPr>
          </a:p>
          <a:p>
            <a:pPr indent="-317500" lvl="0" marL="457200" rtl="0" algn="l">
              <a:lnSpc>
                <a:spcPct val="115000"/>
              </a:lnSpc>
              <a:spcBef>
                <a:spcPts val="0"/>
              </a:spcBef>
              <a:spcAft>
                <a:spcPts val="0"/>
              </a:spcAft>
              <a:buSzPts val="1400"/>
              <a:buChar char="•"/>
            </a:pPr>
            <a:r>
              <a:rPr lang="en" sz="1400">
                <a:latin typeface="Arial"/>
                <a:ea typeface="Arial"/>
                <a:cs typeface="Arial"/>
                <a:sym typeface="Arial"/>
              </a:rPr>
              <a:t>Reverse the 3v division from the input buffer</a:t>
            </a:r>
            <a:endParaRPr sz="1400">
              <a:latin typeface="Arial"/>
              <a:ea typeface="Arial"/>
              <a:cs typeface="Arial"/>
              <a:sym typeface="Arial"/>
            </a:endParaRPr>
          </a:p>
          <a:p>
            <a:pPr indent="0" lvl="0" marL="0" rtl="0" algn="l">
              <a:lnSpc>
                <a:spcPct val="115000"/>
              </a:lnSpc>
              <a:spcBef>
                <a:spcPts val="0"/>
              </a:spcBef>
              <a:spcAft>
                <a:spcPts val="0"/>
              </a:spcAft>
              <a:buNone/>
            </a:pPr>
            <a:r>
              <a:rPr lang="en" sz="1400">
                <a:latin typeface="Arial"/>
                <a:ea typeface="Arial"/>
                <a:cs typeface="Arial"/>
                <a:sym typeface="Arial"/>
              </a:rPr>
              <a:t>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2300"/>
              <a:buFont typeface="Arial"/>
              <a:buNone/>
            </a:pPr>
            <a:r>
              <a:rPr b="1" lang="en" sz="1500">
                <a:latin typeface="Arial"/>
                <a:ea typeface="Arial"/>
                <a:cs typeface="Arial"/>
                <a:sym typeface="Arial"/>
              </a:rPr>
              <a:t>Functional Requirements</a:t>
            </a:r>
            <a:endParaRPr b="1" sz="1500">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Multiply the peak to peak voltage by 3</a:t>
            </a:r>
            <a:endParaRPr sz="1400">
              <a:latin typeface="Arial"/>
              <a:ea typeface="Arial"/>
              <a:cs typeface="Arial"/>
              <a:sym typeface="Arial"/>
            </a:endParaRPr>
          </a:p>
          <a:p>
            <a:pPr indent="0" lvl="0" marL="457200" rtl="0" algn="just">
              <a:lnSpc>
                <a:spcPct val="115000"/>
              </a:lnSpc>
              <a:spcBef>
                <a:spcPts val="0"/>
              </a:spcBef>
              <a:spcAft>
                <a:spcPts val="0"/>
              </a:spcAft>
              <a:buNone/>
            </a:pPr>
            <a:r>
              <a:t/>
            </a:r>
            <a:endParaRPr sz="1400">
              <a:latin typeface="Arial"/>
              <a:ea typeface="Arial"/>
              <a:cs typeface="Arial"/>
              <a:sym typeface="Arial"/>
            </a:endParaRPr>
          </a:p>
          <a:p>
            <a:pPr indent="0" lvl="0" marL="0" rtl="0" algn="just">
              <a:lnSpc>
                <a:spcPct val="115000"/>
              </a:lnSpc>
              <a:spcBef>
                <a:spcPts val="0"/>
              </a:spcBef>
              <a:spcAft>
                <a:spcPts val="0"/>
              </a:spcAft>
              <a:buNone/>
            </a:pPr>
            <a:r>
              <a:t/>
            </a:r>
            <a:endParaRPr sz="1600">
              <a:latin typeface="Arial"/>
              <a:ea typeface="Arial"/>
              <a:cs typeface="Arial"/>
              <a:sym typeface="Arial"/>
            </a:endParaRPr>
          </a:p>
        </p:txBody>
      </p:sp>
      <p:sp>
        <p:nvSpPr>
          <p:cNvPr id="285" name="Google Shape;285;p30"/>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86" name="Google Shape;286;p3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287" name="Google Shape;287;p3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88" name="Google Shape;288;p30"/>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89" name="Google Shape;289;p30"/>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290" name="Google Shape;290;p30"/>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Output </a:t>
            </a:r>
            <a:r>
              <a:rPr lang="en" sz="1800">
                <a:solidFill>
                  <a:schemeClr val="lt1"/>
                </a:solidFill>
              </a:rPr>
              <a:t>Subsystem</a:t>
            </a:r>
            <a:endParaRPr b="0" i="0" sz="1800" u="none" cap="none" strike="noStrike">
              <a:solidFill>
                <a:schemeClr val="lt1"/>
              </a:solidFill>
              <a:latin typeface="Arial"/>
              <a:ea typeface="Arial"/>
              <a:cs typeface="Arial"/>
              <a:sym typeface="Arial"/>
            </a:endParaRPr>
          </a:p>
        </p:txBody>
      </p:sp>
      <p:pic>
        <p:nvPicPr>
          <p:cNvPr id="291" name="Google Shape;291;p30"/>
          <p:cNvPicPr preferRelativeResize="0"/>
          <p:nvPr/>
        </p:nvPicPr>
        <p:blipFill rotWithShape="1">
          <a:blip r:embed="rId4">
            <a:alphaModFix/>
          </a:blip>
          <a:srcRect b="39669" l="21956" r="41024" t="11348"/>
          <a:stretch/>
        </p:blipFill>
        <p:spPr>
          <a:xfrm>
            <a:off x="4510600" y="914200"/>
            <a:ext cx="4452275" cy="3315100"/>
          </a:xfrm>
          <a:prstGeom prst="rect">
            <a:avLst/>
          </a:prstGeom>
          <a:noFill/>
          <a:ln>
            <a:noFill/>
          </a:ln>
        </p:spPr>
      </p:pic>
      <p:pic>
        <p:nvPicPr>
          <p:cNvPr id="292" name="Google Shape;292;p30"/>
          <p:cNvPicPr preferRelativeResize="0"/>
          <p:nvPr/>
        </p:nvPicPr>
        <p:blipFill rotWithShape="1">
          <a:blip r:embed="rId5">
            <a:alphaModFix/>
          </a:blip>
          <a:srcRect b="6135" l="49327" r="7425" t="58004"/>
          <a:stretch/>
        </p:blipFill>
        <p:spPr>
          <a:xfrm>
            <a:off x="282600" y="2772125"/>
            <a:ext cx="3954499" cy="1844475"/>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1"/>
          <p:cNvSpPr/>
          <p:nvPr/>
        </p:nvSpPr>
        <p:spPr>
          <a:xfrm flipH="1" rot="10800000">
            <a:off x="-1" y="123"/>
            <a:ext cx="9144000" cy="5149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298" name="Google Shape;298;p31"/>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sp>
        <p:nvSpPr>
          <p:cNvPr id="299" name="Google Shape;299;p31"/>
          <p:cNvSpPr txBox="1"/>
          <p:nvPr/>
        </p:nvSpPr>
        <p:spPr>
          <a:xfrm>
            <a:off x="1655180" y="1118280"/>
            <a:ext cx="5833500" cy="762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500">
                <a:solidFill>
                  <a:schemeClr val="lt1"/>
                </a:solidFill>
              </a:rPr>
              <a:t>Results</a:t>
            </a:r>
            <a:endParaRPr b="0" i="0" sz="1100" u="none" cap="none" strike="noStrike">
              <a:solidFill>
                <a:srgbClr val="000000"/>
              </a:solidFill>
              <a:latin typeface="Arial"/>
              <a:ea typeface="Arial"/>
              <a:cs typeface="Arial"/>
              <a:sym typeface="Arial"/>
            </a:endParaRPr>
          </a:p>
        </p:txBody>
      </p:sp>
      <p:sp>
        <p:nvSpPr>
          <p:cNvPr id="300" name="Google Shape;300;p31"/>
          <p:cNvSpPr txBox="1"/>
          <p:nvPr/>
        </p:nvSpPr>
        <p:spPr>
          <a:xfrm>
            <a:off x="1081146" y="2424173"/>
            <a:ext cx="6981600" cy="1254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lang="en" sz="2100">
                <a:solidFill>
                  <a:schemeClr val="lt1"/>
                </a:solidFill>
              </a:rPr>
              <a:t>Demonstrate the results of the project along with challenges and successes</a:t>
            </a:r>
            <a:endParaRPr sz="1100"/>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Arial"/>
                <a:ea typeface="Arial"/>
                <a:cs typeface="Arial"/>
                <a:sym typeface="Arial"/>
              </a:rPr>
              <a:t> </a:t>
            </a:r>
            <a:endParaRPr sz="1100"/>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 up of a logo&#10;&#10;Description automatically generated" id="301" name="Google Shape;301;p31"/>
          <p:cNvPicPr preferRelativeResize="0"/>
          <p:nvPr/>
        </p:nvPicPr>
        <p:blipFill rotWithShape="1">
          <a:blip r:embed="rId4">
            <a:alphaModFix/>
          </a:blip>
          <a:srcRect b="0" l="0" r="0" t="0"/>
          <a:stretch/>
        </p:blipFill>
        <p:spPr>
          <a:xfrm>
            <a:off x="8665658" y="176782"/>
            <a:ext cx="208430" cy="301065"/>
          </a:xfrm>
          <a:prstGeom prst="rect">
            <a:avLst/>
          </a:prstGeom>
          <a:noFill/>
          <a:ln>
            <a:noFill/>
          </a:ln>
        </p:spPr>
      </p:pic>
      <p:sp>
        <p:nvSpPr>
          <p:cNvPr id="302" name="Google Shape;302;p31"/>
          <p:cNvSpPr/>
          <p:nvPr/>
        </p:nvSpPr>
        <p:spPr>
          <a:xfrm>
            <a:off x="4140173" y="2069494"/>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03" name="Google Shape;303;p3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a:t>
            </a:r>
            <a:endParaRPr sz="1100"/>
          </a:p>
        </p:txBody>
      </p:sp>
      <p:sp>
        <p:nvSpPr>
          <p:cNvPr id="304" name="Google Shape;304;p3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2"/>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10" name="Google Shape;310;p3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a:t>
            </a:r>
            <a:endParaRPr sz="1100"/>
          </a:p>
        </p:txBody>
      </p:sp>
      <p:sp>
        <p:nvSpPr>
          <p:cNvPr id="311" name="Google Shape;311;p3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12" name="Google Shape;312;p32"/>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13" name="Google Shape;313;p32"/>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314" name="Google Shape;314;p32"/>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Demo Video</a:t>
            </a:r>
            <a:endParaRPr b="0" i="0" sz="1800" u="none" cap="none" strike="noStrike">
              <a:solidFill>
                <a:schemeClr val="lt1"/>
              </a:solidFill>
              <a:latin typeface="Arial"/>
              <a:ea typeface="Arial"/>
              <a:cs typeface="Arial"/>
              <a:sym typeface="Arial"/>
            </a:endParaRPr>
          </a:p>
        </p:txBody>
      </p:sp>
      <p:pic>
        <p:nvPicPr>
          <p:cNvPr id="315" name="Google Shape;315;p32" title="Demo">
            <a:hlinkClick r:id="rId4"/>
          </p:cNvPr>
          <p:cNvPicPr preferRelativeResize="0"/>
          <p:nvPr/>
        </p:nvPicPr>
        <p:blipFill>
          <a:blip r:embed="rId5">
            <a:alphaModFix/>
          </a:blip>
          <a:stretch>
            <a:fillRect/>
          </a:stretch>
        </p:blipFill>
        <p:spPr>
          <a:xfrm>
            <a:off x="1820837" y="676163"/>
            <a:ext cx="5502328" cy="4126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p:nvPr/>
        </p:nvSpPr>
        <p:spPr>
          <a:xfrm flipH="1" rot="10800000">
            <a:off x="-1" y="0"/>
            <a:ext cx="9144000" cy="5149623"/>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96" name="Google Shape;96;p15"/>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sp>
        <p:nvSpPr>
          <p:cNvPr id="97" name="Google Shape;97;p15"/>
          <p:cNvSpPr txBox="1"/>
          <p:nvPr/>
        </p:nvSpPr>
        <p:spPr>
          <a:xfrm>
            <a:off x="1655180" y="1118280"/>
            <a:ext cx="5833500" cy="762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500">
                <a:solidFill>
                  <a:schemeClr val="lt1"/>
                </a:solidFill>
              </a:rPr>
              <a:t>Overview</a:t>
            </a:r>
            <a:endParaRPr b="0" i="0" sz="1100" u="none" cap="none" strike="noStrike">
              <a:solidFill>
                <a:srgbClr val="000000"/>
              </a:solidFill>
              <a:latin typeface="Arial"/>
              <a:ea typeface="Arial"/>
              <a:cs typeface="Arial"/>
              <a:sym typeface="Arial"/>
            </a:endParaRPr>
          </a:p>
        </p:txBody>
      </p:sp>
      <p:sp>
        <p:nvSpPr>
          <p:cNvPr id="98" name="Google Shape;98;p15"/>
          <p:cNvSpPr txBox="1"/>
          <p:nvPr/>
        </p:nvSpPr>
        <p:spPr>
          <a:xfrm>
            <a:off x="1081146" y="2424173"/>
            <a:ext cx="6981600" cy="1254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lang="en" sz="2100">
                <a:solidFill>
                  <a:schemeClr val="lt1"/>
                </a:solidFill>
              </a:rPr>
              <a:t>Going to discuss the problem and intended solution of product</a:t>
            </a:r>
            <a:endParaRPr sz="1100"/>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Arial"/>
                <a:ea typeface="Arial"/>
                <a:cs typeface="Arial"/>
                <a:sym typeface="Arial"/>
              </a:rPr>
              <a:t> </a:t>
            </a:r>
            <a:endParaRPr sz="1100"/>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 up of a logo&#10;&#10;Description automatically generated" id="99" name="Google Shape;99;p15"/>
          <p:cNvPicPr preferRelativeResize="0"/>
          <p:nvPr/>
        </p:nvPicPr>
        <p:blipFill rotWithShape="1">
          <a:blip r:embed="rId4">
            <a:alphaModFix/>
          </a:blip>
          <a:srcRect b="0" l="0" r="0" t="0"/>
          <a:stretch/>
        </p:blipFill>
        <p:spPr>
          <a:xfrm>
            <a:off x="8665658" y="176782"/>
            <a:ext cx="208429" cy="301065"/>
          </a:xfrm>
          <a:prstGeom prst="rect">
            <a:avLst/>
          </a:prstGeom>
          <a:noFill/>
          <a:ln>
            <a:noFill/>
          </a:ln>
        </p:spPr>
      </p:pic>
      <p:sp>
        <p:nvSpPr>
          <p:cNvPr id="100" name="Google Shape;100;p15"/>
          <p:cNvSpPr/>
          <p:nvPr/>
        </p:nvSpPr>
        <p:spPr>
          <a:xfrm>
            <a:off x="4140173" y="2069494"/>
            <a:ext cx="863655" cy="83987"/>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1" name="Google Shape;101;p1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a:t>
            </a:r>
            <a:endParaRPr sz="1100"/>
          </a:p>
        </p:txBody>
      </p:sp>
      <p:sp>
        <p:nvSpPr>
          <p:cNvPr id="102" name="Google Shape;102;p15"/>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Tree>
  </p:cSld>
  <p:clrMapOvr>
    <a:masterClrMapping/>
  </p:clrMapOvr>
  <mc:AlternateContent>
    <mc:Choice Requires="p14">
      <p:transition spd="slow" p14:dur="1000">
        <p:push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3"/>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SzPts val="2300"/>
              <a:buNone/>
            </a:pPr>
            <a:r>
              <a:rPr b="1" lang="en" sz="1500">
                <a:latin typeface="Arial"/>
                <a:ea typeface="Arial"/>
                <a:cs typeface="Arial"/>
                <a:sym typeface="Arial"/>
              </a:rPr>
              <a:t>Latency</a:t>
            </a:r>
            <a:endParaRPr b="1" sz="15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Want each note to have latency of &lt;10ms</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Roughly a 5ms delay end to end </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just">
              <a:lnSpc>
                <a:spcPct val="115000"/>
              </a:lnSpc>
              <a:spcBef>
                <a:spcPts val="0"/>
              </a:spcBef>
              <a:spcAft>
                <a:spcPts val="0"/>
              </a:spcAft>
              <a:buNone/>
            </a:pPr>
            <a:r>
              <a:rPr b="1" lang="en" sz="1500">
                <a:latin typeface="Arial"/>
                <a:ea typeface="Arial"/>
                <a:cs typeface="Arial"/>
                <a:sym typeface="Arial"/>
              </a:rPr>
              <a:t>Convenience </a:t>
            </a:r>
            <a:endParaRPr b="1" sz="1500">
              <a:latin typeface="Arial"/>
              <a:ea typeface="Arial"/>
              <a:cs typeface="Arial"/>
              <a:sym typeface="Arial"/>
            </a:endParaRPr>
          </a:p>
          <a:p>
            <a:pPr indent="-317500" lvl="0" marL="457200" rtl="0" algn="just">
              <a:lnSpc>
                <a:spcPct val="115000"/>
              </a:lnSpc>
              <a:spcBef>
                <a:spcPts val="0"/>
              </a:spcBef>
              <a:spcAft>
                <a:spcPts val="0"/>
              </a:spcAft>
              <a:buSzPts val="1400"/>
              <a:buChar char="•"/>
            </a:pPr>
            <a:r>
              <a:rPr lang="en" sz="1400">
                <a:latin typeface="Arial"/>
                <a:ea typeface="Arial"/>
                <a:cs typeface="Arial"/>
                <a:sym typeface="Arial"/>
              </a:rPr>
              <a:t>Makes overall music production and performance significantly more convenient for the guitarist.</a:t>
            </a:r>
            <a:endParaRPr sz="1400">
              <a:latin typeface="Arial"/>
              <a:ea typeface="Arial"/>
              <a:cs typeface="Arial"/>
              <a:sym typeface="Arial"/>
            </a:endParaRPr>
          </a:p>
        </p:txBody>
      </p:sp>
      <p:sp>
        <p:nvSpPr>
          <p:cNvPr id="321" name="Google Shape;321;p33"/>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22" name="Google Shape;322;p3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323" name="Google Shape;323;p3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24" name="Google Shape;324;p33"/>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25" name="Google Shape;325;p33"/>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326" name="Google Shape;326;p33"/>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High Level Verifications </a:t>
            </a:r>
            <a:endParaRPr b="0" i="0" sz="1800" u="none" cap="none" strike="noStrike">
              <a:solidFill>
                <a:schemeClr val="lt1"/>
              </a:solidFill>
              <a:latin typeface="Arial"/>
              <a:ea typeface="Arial"/>
              <a:cs typeface="Arial"/>
              <a:sym typeface="Arial"/>
            </a:endParaRPr>
          </a:p>
        </p:txBody>
      </p:sp>
      <p:pic>
        <p:nvPicPr>
          <p:cNvPr id="327" name="Google Shape;327;p33"/>
          <p:cNvPicPr preferRelativeResize="0"/>
          <p:nvPr/>
        </p:nvPicPr>
        <p:blipFill rotWithShape="1">
          <a:blip r:embed="rId4">
            <a:alphaModFix/>
          </a:blip>
          <a:srcRect b="33264" l="26188" r="18480" t="47263"/>
          <a:stretch/>
        </p:blipFill>
        <p:spPr>
          <a:xfrm>
            <a:off x="2578525" y="1779375"/>
            <a:ext cx="2868686" cy="21857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4"/>
          <p:cNvSpPr txBox="1"/>
          <p:nvPr>
            <p:ph idx="1" type="body"/>
          </p:nvPr>
        </p:nvSpPr>
        <p:spPr>
          <a:xfrm>
            <a:off x="282604" y="1052875"/>
            <a:ext cx="3921900" cy="36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SzPts val="2300"/>
              <a:buNone/>
            </a:pPr>
            <a:r>
              <a:rPr b="1" lang="en" sz="2000">
                <a:solidFill>
                  <a:srgbClr val="E84B36"/>
                </a:solidFill>
                <a:latin typeface="Arial"/>
                <a:ea typeface="Arial"/>
                <a:cs typeface="Arial"/>
                <a:sym typeface="Arial"/>
              </a:rPr>
              <a:t>Demo Failure</a:t>
            </a:r>
            <a:endParaRPr b="1" sz="2000">
              <a:solidFill>
                <a:srgbClr val="E84B36"/>
              </a:solidFill>
              <a:latin typeface="Arial"/>
              <a:ea typeface="Arial"/>
              <a:cs typeface="Arial"/>
              <a:sym typeface="Arial"/>
            </a:endParaRPr>
          </a:p>
          <a:p>
            <a:pPr indent="-317500" lvl="0" marL="457200" rtl="0" algn="l">
              <a:lnSpc>
                <a:spcPct val="115000"/>
              </a:lnSpc>
              <a:spcBef>
                <a:spcPts val="0"/>
              </a:spcBef>
              <a:spcAft>
                <a:spcPts val="0"/>
              </a:spcAft>
              <a:buSzPts val="1400"/>
              <a:buChar char="•"/>
            </a:pPr>
            <a:r>
              <a:rPr lang="en" sz="1400">
                <a:latin typeface="Arial"/>
                <a:ea typeface="Arial"/>
                <a:cs typeface="Arial"/>
                <a:sym typeface="Arial"/>
              </a:rPr>
              <a:t>Teensy overheated and </a:t>
            </a:r>
            <a:r>
              <a:rPr lang="en" sz="1400">
                <a:latin typeface="Arial"/>
                <a:ea typeface="Arial"/>
                <a:cs typeface="Arial"/>
                <a:sym typeface="Arial"/>
              </a:rPr>
              <a:t>broke</a:t>
            </a:r>
            <a:endParaRPr sz="1400">
              <a:latin typeface="Arial"/>
              <a:ea typeface="Arial"/>
              <a:cs typeface="Arial"/>
              <a:sym typeface="Arial"/>
            </a:endParaRPr>
          </a:p>
          <a:p>
            <a:pPr indent="0" lvl="0" marL="0" rtl="0" algn="l">
              <a:lnSpc>
                <a:spcPct val="115000"/>
              </a:lnSpc>
              <a:spcBef>
                <a:spcPts val="0"/>
              </a:spcBef>
              <a:spcAft>
                <a:spcPts val="0"/>
              </a:spcAft>
              <a:buNone/>
            </a:pPr>
            <a:r>
              <a:rPr b="1" lang="en" sz="1500">
                <a:latin typeface="Arial"/>
                <a:ea typeface="Arial"/>
                <a:cs typeface="Arial"/>
                <a:sym typeface="Arial"/>
              </a:rPr>
              <a:t>Possible reasons for failure</a:t>
            </a:r>
            <a:endParaRPr b="1" sz="15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A short between wires while trying to enclose design </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The 5v power </a:t>
            </a:r>
            <a:r>
              <a:rPr lang="en" sz="1400">
                <a:latin typeface="Arial"/>
                <a:ea typeface="Arial"/>
                <a:cs typeface="Arial"/>
                <a:sym typeface="Arial"/>
              </a:rPr>
              <a:t>accidentally</a:t>
            </a:r>
            <a:r>
              <a:rPr lang="en" sz="1400">
                <a:latin typeface="Arial"/>
                <a:ea typeface="Arial"/>
                <a:cs typeface="Arial"/>
                <a:sym typeface="Arial"/>
              </a:rPr>
              <a:t> connecting to 3.3v pin</a:t>
            </a:r>
            <a:endParaRPr sz="1400">
              <a:latin typeface="Arial"/>
              <a:ea typeface="Arial"/>
              <a:cs typeface="Arial"/>
              <a:sym typeface="Arial"/>
            </a:endParaRPr>
          </a:p>
        </p:txBody>
      </p:sp>
      <p:sp>
        <p:nvSpPr>
          <p:cNvPr id="333" name="Google Shape;333;p34"/>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34" name="Google Shape;334;p3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335" name="Google Shape;335;p3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36" name="Google Shape;336;p34"/>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37" name="Google Shape;337;p34"/>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338" name="Google Shape;338;p34"/>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Challenges &amp; Successes</a:t>
            </a:r>
            <a:endParaRPr b="0" i="0" sz="1800" u="none" cap="none" strike="noStrike">
              <a:solidFill>
                <a:schemeClr val="lt1"/>
              </a:solidFill>
              <a:latin typeface="Arial"/>
              <a:ea typeface="Arial"/>
              <a:cs typeface="Arial"/>
              <a:sym typeface="Arial"/>
            </a:endParaRPr>
          </a:p>
        </p:txBody>
      </p:sp>
      <p:sp>
        <p:nvSpPr>
          <p:cNvPr id="339" name="Google Shape;339;p34"/>
          <p:cNvSpPr txBox="1"/>
          <p:nvPr/>
        </p:nvSpPr>
        <p:spPr>
          <a:xfrm>
            <a:off x="4715750" y="1064175"/>
            <a:ext cx="4037700" cy="149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rgbClr val="E84B36"/>
                </a:solidFill>
              </a:rPr>
              <a:t>Successes</a:t>
            </a:r>
            <a:endParaRPr b="1" sz="2000">
              <a:solidFill>
                <a:srgbClr val="E84B36"/>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Overall achieved great sound output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Achieved a final working project</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Developed a product useful for musicians both in a studio and live context</a:t>
            </a:r>
            <a:endParaRPr>
              <a:solidFill>
                <a:schemeClr val="dk1"/>
              </a:solidFill>
            </a:endParaRPr>
          </a:p>
        </p:txBody>
      </p:sp>
      <p:pic>
        <p:nvPicPr>
          <p:cNvPr id="340" name="Google Shape;340;p34"/>
          <p:cNvPicPr preferRelativeResize="0"/>
          <p:nvPr/>
        </p:nvPicPr>
        <p:blipFill>
          <a:blip r:embed="rId4">
            <a:alphaModFix/>
          </a:blip>
          <a:stretch>
            <a:fillRect/>
          </a:stretch>
        </p:blipFill>
        <p:spPr>
          <a:xfrm>
            <a:off x="5400504" y="2746863"/>
            <a:ext cx="1961325" cy="1961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5"/>
          <p:cNvSpPr txBox="1"/>
          <p:nvPr>
            <p:ph idx="1" type="body"/>
          </p:nvPr>
        </p:nvSpPr>
        <p:spPr>
          <a:xfrm>
            <a:off x="282604" y="1000700"/>
            <a:ext cx="3817500" cy="3615900"/>
          </a:xfrm>
          <a:prstGeom prst="rect">
            <a:avLst/>
          </a:prstGeom>
          <a:noFill/>
          <a:ln>
            <a:noFill/>
          </a:ln>
        </p:spPr>
        <p:txBody>
          <a:bodyPr anchorCtr="0" anchor="t" bIns="34275" lIns="68575" spcFirstLastPara="1" rIns="68575" wrap="square" tIns="34275">
            <a:noAutofit/>
          </a:bodyPr>
          <a:lstStyle/>
          <a:p>
            <a:pPr indent="0" lvl="0" marL="0" rtl="0" algn="l">
              <a:lnSpc>
                <a:spcPct val="150000"/>
              </a:lnSpc>
              <a:spcBef>
                <a:spcPts val="0"/>
              </a:spcBef>
              <a:spcAft>
                <a:spcPts val="0"/>
              </a:spcAft>
              <a:buSzPts val="2300"/>
              <a:buNone/>
            </a:pPr>
            <a:r>
              <a:rPr b="1" lang="en" sz="2000">
                <a:solidFill>
                  <a:srgbClr val="E84B36"/>
                </a:solidFill>
                <a:highlight>
                  <a:srgbClr val="FFFFFF"/>
                </a:highlight>
                <a:latin typeface="Arial"/>
                <a:ea typeface="Arial"/>
                <a:cs typeface="Arial"/>
                <a:sym typeface="Arial"/>
              </a:rPr>
              <a:t>What did you learn?</a:t>
            </a:r>
            <a:endParaRPr sz="1100">
              <a:solidFill>
                <a:srgbClr val="333333"/>
              </a:solidFill>
              <a:highlight>
                <a:srgbClr val="FFFFFF"/>
              </a:highlight>
              <a:latin typeface="Arial"/>
              <a:ea typeface="Arial"/>
              <a:cs typeface="Arial"/>
              <a:sym typeface="Arial"/>
            </a:endParaRPr>
          </a:p>
          <a:p>
            <a:pPr indent="-317500" lvl="0" marL="457200" rtl="0" algn="l">
              <a:lnSpc>
                <a:spcPct val="150000"/>
              </a:lnSpc>
              <a:spcBef>
                <a:spcPts val="0"/>
              </a:spcBef>
              <a:spcAft>
                <a:spcPts val="0"/>
              </a:spcAft>
              <a:buClr>
                <a:srgbClr val="333333"/>
              </a:buClr>
              <a:buSzPts val="1400"/>
              <a:buFont typeface="Arial"/>
              <a:buChar char="•"/>
            </a:pPr>
            <a:r>
              <a:rPr lang="en" sz="1400">
                <a:solidFill>
                  <a:srgbClr val="333333"/>
                </a:solidFill>
                <a:highlight>
                  <a:srgbClr val="FFFFFF"/>
                </a:highlight>
                <a:latin typeface="Arial"/>
                <a:ea typeface="Arial"/>
                <a:cs typeface="Arial"/>
                <a:sym typeface="Arial"/>
              </a:rPr>
              <a:t>How to make a PCB design properly</a:t>
            </a:r>
            <a:endParaRPr sz="1400">
              <a:solidFill>
                <a:srgbClr val="333333"/>
              </a:solidFill>
              <a:highlight>
                <a:srgbClr val="FFFFFF"/>
              </a:highlight>
              <a:latin typeface="Arial"/>
              <a:ea typeface="Arial"/>
              <a:cs typeface="Arial"/>
              <a:sym typeface="Arial"/>
            </a:endParaRPr>
          </a:p>
          <a:p>
            <a:pPr indent="-317500" lvl="0" marL="457200" rtl="0" algn="l">
              <a:lnSpc>
                <a:spcPct val="150000"/>
              </a:lnSpc>
              <a:spcBef>
                <a:spcPts val="0"/>
              </a:spcBef>
              <a:spcAft>
                <a:spcPts val="0"/>
              </a:spcAft>
              <a:buClr>
                <a:srgbClr val="333333"/>
              </a:buClr>
              <a:buSzPts val="1400"/>
              <a:buFont typeface="Arial"/>
              <a:buChar char="•"/>
            </a:pPr>
            <a:r>
              <a:rPr lang="en" sz="1400">
                <a:solidFill>
                  <a:srgbClr val="333333"/>
                </a:solidFill>
                <a:highlight>
                  <a:srgbClr val="FFFFFF"/>
                </a:highlight>
                <a:latin typeface="Arial"/>
                <a:ea typeface="Arial"/>
                <a:cs typeface="Arial"/>
                <a:sym typeface="Arial"/>
              </a:rPr>
              <a:t>How to make hardware and software design decisions.</a:t>
            </a:r>
            <a:endParaRPr sz="1400">
              <a:solidFill>
                <a:srgbClr val="333333"/>
              </a:solidFill>
              <a:highlight>
                <a:srgbClr val="FFFFFF"/>
              </a:highlight>
              <a:latin typeface="Arial"/>
              <a:ea typeface="Arial"/>
              <a:cs typeface="Arial"/>
              <a:sym typeface="Arial"/>
            </a:endParaRPr>
          </a:p>
          <a:p>
            <a:pPr indent="-317500" lvl="0" marL="457200" rtl="0" algn="l">
              <a:lnSpc>
                <a:spcPct val="150000"/>
              </a:lnSpc>
              <a:spcBef>
                <a:spcPts val="0"/>
              </a:spcBef>
              <a:spcAft>
                <a:spcPts val="0"/>
              </a:spcAft>
              <a:buClr>
                <a:srgbClr val="333333"/>
              </a:buClr>
              <a:buSzPts val="1400"/>
              <a:buFont typeface="Arial"/>
              <a:buChar char="•"/>
            </a:pPr>
            <a:r>
              <a:rPr lang="en" sz="1400">
                <a:solidFill>
                  <a:srgbClr val="333333"/>
                </a:solidFill>
                <a:highlight>
                  <a:srgbClr val="FFFFFF"/>
                </a:highlight>
                <a:latin typeface="Arial"/>
                <a:ea typeface="Arial"/>
                <a:cs typeface="Arial"/>
                <a:sym typeface="Arial"/>
              </a:rPr>
              <a:t>How to adapt our design to changing and updated goals.</a:t>
            </a:r>
            <a:endParaRPr sz="1400">
              <a:solidFill>
                <a:srgbClr val="333333"/>
              </a:solidFill>
              <a:highlight>
                <a:srgbClr val="FFFFFF"/>
              </a:highlight>
              <a:latin typeface="Arial"/>
              <a:ea typeface="Arial"/>
              <a:cs typeface="Arial"/>
              <a:sym typeface="Arial"/>
            </a:endParaRPr>
          </a:p>
          <a:p>
            <a:pPr indent="0" lvl="0" marL="0" rtl="0" algn="l">
              <a:lnSpc>
                <a:spcPct val="150000"/>
              </a:lnSpc>
              <a:spcBef>
                <a:spcPts val="0"/>
              </a:spcBef>
              <a:spcAft>
                <a:spcPts val="0"/>
              </a:spcAft>
              <a:buNone/>
            </a:pPr>
            <a:r>
              <a:t/>
            </a:r>
            <a:endParaRPr sz="1400">
              <a:solidFill>
                <a:srgbClr val="333333"/>
              </a:solidFill>
              <a:highlight>
                <a:srgbClr val="FFFFFF"/>
              </a:highlight>
              <a:latin typeface="Arial"/>
              <a:ea typeface="Arial"/>
              <a:cs typeface="Arial"/>
              <a:sym typeface="Arial"/>
            </a:endParaRPr>
          </a:p>
        </p:txBody>
      </p:sp>
      <p:sp>
        <p:nvSpPr>
          <p:cNvPr id="346" name="Google Shape;346;p35"/>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47" name="Google Shape;347;p3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348" name="Google Shape;348;p3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49" name="Google Shape;349;p35"/>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50" name="Google Shape;350;p35"/>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351" name="Google Shape;351;p35"/>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Conclusion &amp; Future Work</a:t>
            </a:r>
            <a:endParaRPr b="0" i="0" sz="1800" u="none" cap="none" strike="noStrike">
              <a:solidFill>
                <a:schemeClr val="lt1"/>
              </a:solidFill>
              <a:latin typeface="Arial"/>
              <a:ea typeface="Arial"/>
              <a:cs typeface="Arial"/>
              <a:sym typeface="Arial"/>
            </a:endParaRPr>
          </a:p>
        </p:txBody>
      </p:sp>
      <p:sp>
        <p:nvSpPr>
          <p:cNvPr id="352" name="Google Shape;352;p35"/>
          <p:cNvSpPr txBox="1"/>
          <p:nvPr/>
        </p:nvSpPr>
        <p:spPr>
          <a:xfrm>
            <a:off x="4007250" y="1921200"/>
            <a:ext cx="4137600" cy="179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E84B36"/>
                </a:solidFill>
                <a:highlight>
                  <a:srgbClr val="FFFFFF"/>
                </a:highlight>
              </a:rPr>
              <a:t>R</a:t>
            </a:r>
            <a:r>
              <a:rPr b="1" lang="en" sz="2000">
                <a:solidFill>
                  <a:srgbClr val="E84B36"/>
                </a:solidFill>
                <a:highlight>
                  <a:srgbClr val="FFFFFF"/>
                </a:highlight>
              </a:rPr>
              <a:t>edesigned differences:</a:t>
            </a:r>
            <a:endParaRPr>
              <a:solidFill>
                <a:schemeClr val="dk1"/>
              </a:solidFill>
              <a:highlight>
                <a:srgbClr val="FFFFFF"/>
              </a:highlight>
            </a:endParaRPr>
          </a:p>
          <a:p>
            <a:pPr indent="-317500" lvl="0" marL="457200" rtl="0" algn="l">
              <a:lnSpc>
                <a:spcPct val="90000"/>
              </a:lnSpc>
              <a:spcBef>
                <a:spcPts val="800"/>
              </a:spcBef>
              <a:spcAft>
                <a:spcPts val="0"/>
              </a:spcAft>
              <a:buClr>
                <a:srgbClr val="333333"/>
              </a:buClr>
              <a:buSzPts val="1400"/>
              <a:buChar char="•"/>
            </a:pPr>
            <a:r>
              <a:rPr lang="en">
                <a:solidFill>
                  <a:srgbClr val="333333"/>
                </a:solidFill>
                <a:highlight>
                  <a:schemeClr val="lt1"/>
                </a:highlight>
              </a:rPr>
              <a:t>Maybe should have stuck with Audio Shield</a:t>
            </a:r>
            <a:endParaRPr>
              <a:solidFill>
                <a:srgbClr val="333333"/>
              </a:solidFill>
              <a:highlight>
                <a:schemeClr val="lt1"/>
              </a:highlight>
            </a:endParaRPr>
          </a:p>
          <a:p>
            <a:pPr indent="-317500" lvl="0" marL="457200" rtl="0" algn="l">
              <a:lnSpc>
                <a:spcPct val="90000"/>
              </a:lnSpc>
              <a:spcBef>
                <a:spcPts val="800"/>
              </a:spcBef>
              <a:spcAft>
                <a:spcPts val="0"/>
              </a:spcAft>
              <a:buClr>
                <a:srgbClr val="333333"/>
              </a:buClr>
              <a:buSzPts val="1400"/>
              <a:buChar char="•"/>
            </a:pPr>
            <a:r>
              <a:rPr lang="en">
                <a:solidFill>
                  <a:srgbClr val="333333"/>
                </a:solidFill>
                <a:highlight>
                  <a:schemeClr val="lt1"/>
                </a:highlight>
              </a:rPr>
              <a:t>Higher cost, but more reliable results for ADC</a:t>
            </a:r>
            <a:endParaRPr>
              <a:solidFill>
                <a:srgbClr val="333333"/>
              </a:solidFill>
              <a:highlight>
                <a:schemeClr val="lt1"/>
              </a:highlight>
            </a:endParaRPr>
          </a:p>
          <a:p>
            <a:pPr indent="0" lvl="0" marL="457200" rtl="0" algn="l">
              <a:lnSpc>
                <a:spcPct val="90000"/>
              </a:lnSpc>
              <a:spcBef>
                <a:spcPts val="800"/>
              </a:spcBef>
              <a:spcAft>
                <a:spcPts val="0"/>
              </a:spcAft>
              <a:buNone/>
            </a:pPr>
            <a:r>
              <a:t/>
            </a:r>
            <a:endParaRPr>
              <a:solidFill>
                <a:srgbClr val="333333"/>
              </a:solidFill>
              <a:highlight>
                <a:schemeClr val="lt1"/>
              </a:highlight>
            </a:endParaRPr>
          </a:p>
          <a:p>
            <a:pPr indent="0" lvl="0" marL="0" rtl="0" algn="l">
              <a:spcBef>
                <a:spcPts val="0"/>
              </a:spcBef>
              <a:spcAft>
                <a:spcPts val="0"/>
              </a:spcAft>
              <a:buNone/>
            </a:pPr>
            <a:r>
              <a:t/>
            </a:r>
            <a:endParaRPr>
              <a:solidFill>
                <a:schemeClr val="dk1"/>
              </a:solidFill>
              <a:highlight>
                <a:srgbClr val="FFFFFF"/>
              </a:highlight>
            </a:endParaRPr>
          </a:p>
        </p:txBody>
      </p:sp>
      <p:sp>
        <p:nvSpPr>
          <p:cNvPr id="353" name="Google Shape;353;p35"/>
          <p:cNvSpPr txBox="1"/>
          <p:nvPr>
            <p:ph idx="1" type="body"/>
          </p:nvPr>
        </p:nvSpPr>
        <p:spPr>
          <a:xfrm>
            <a:off x="4007244" y="1000700"/>
            <a:ext cx="4658400" cy="15198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2000">
                <a:solidFill>
                  <a:srgbClr val="E84B36"/>
                </a:solidFill>
                <a:highlight>
                  <a:schemeClr val="lt1"/>
                </a:highlight>
                <a:latin typeface="Arial"/>
                <a:ea typeface="Arial"/>
                <a:cs typeface="Arial"/>
                <a:sym typeface="Arial"/>
              </a:rPr>
              <a:t>Future work includes:</a:t>
            </a:r>
            <a:endParaRPr sz="1400">
              <a:solidFill>
                <a:srgbClr val="333333"/>
              </a:solidFill>
              <a:highlight>
                <a:schemeClr val="lt1"/>
              </a:highlight>
              <a:latin typeface="Arial"/>
              <a:ea typeface="Arial"/>
              <a:cs typeface="Arial"/>
              <a:sym typeface="Arial"/>
            </a:endParaRPr>
          </a:p>
          <a:p>
            <a:pPr indent="-317500" lvl="0" marL="457200" rtl="0" algn="l">
              <a:spcBef>
                <a:spcPts val="800"/>
              </a:spcBef>
              <a:spcAft>
                <a:spcPts val="0"/>
              </a:spcAft>
              <a:buClr>
                <a:srgbClr val="333333"/>
              </a:buClr>
              <a:buSzPts val="1400"/>
              <a:buChar char="•"/>
            </a:pPr>
            <a:r>
              <a:rPr lang="en" sz="1400">
                <a:solidFill>
                  <a:srgbClr val="333333"/>
                </a:solidFill>
                <a:highlight>
                  <a:schemeClr val="lt1"/>
                </a:highlight>
                <a:latin typeface="Arial"/>
                <a:ea typeface="Arial"/>
                <a:cs typeface="Arial"/>
                <a:sym typeface="Arial"/>
              </a:rPr>
              <a:t>adding functionality to select a scale</a:t>
            </a:r>
            <a:endParaRPr sz="1400">
              <a:solidFill>
                <a:srgbClr val="333333"/>
              </a:solidFill>
              <a:highlight>
                <a:schemeClr val="lt1"/>
              </a:highlight>
              <a:latin typeface="Arial"/>
              <a:ea typeface="Arial"/>
              <a:cs typeface="Arial"/>
              <a:sym typeface="Arial"/>
            </a:endParaRPr>
          </a:p>
          <a:p>
            <a:pPr indent="-317500" lvl="0" marL="457200" rtl="0" algn="l">
              <a:spcBef>
                <a:spcPts val="800"/>
              </a:spcBef>
              <a:spcAft>
                <a:spcPts val="0"/>
              </a:spcAft>
              <a:buClr>
                <a:srgbClr val="333333"/>
              </a:buClr>
              <a:buSzPts val="1400"/>
              <a:buChar char="•"/>
            </a:pPr>
            <a:r>
              <a:rPr lang="en" sz="1400">
                <a:solidFill>
                  <a:srgbClr val="333333"/>
                </a:solidFill>
                <a:highlight>
                  <a:schemeClr val="lt1"/>
                </a:highlight>
                <a:latin typeface="Arial"/>
                <a:ea typeface="Arial"/>
                <a:cs typeface="Arial"/>
                <a:sym typeface="Arial"/>
              </a:rPr>
              <a:t> generate harmonies that are diatonic</a:t>
            </a:r>
            <a:endParaRPr sz="1400">
              <a:solidFill>
                <a:srgbClr val="333333"/>
              </a:solidFill>
              <a:highlight>
                <a:schemeClr val="lt1"/>
              </a:highlight>
              <a:latin typeface="Arial"/>
              <a:ea typeface="Arial"/>
              <a:cs typeface="Arial"/>
              <a:sym typeface="Arial"/>
            </a:endParaRPr>
          </a:p>
          <a:p>
            <a:pPr indent="0" lvl="0" marL="0" rtl="0" algn="l">
              <a:spcBef>
                <a:spcPts val="800"/>
              </a:spcBef>
              <a:spcAft>
                <a:spcPts val="0"/>
              </a:spcAft>
              <a:buNone/>
            </a:pPr>
            <a:r>
              <a:t/>
            </a:r>
            <a:endParaRPr sz="1400">
              <a:solidFill>
                <a:srgbClr val="333333"/>
              </a:solidFill>
              <a:highlight>
                <a:schemeClr val="lt1"/>
              </a:highlight>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6"/>
          <p:cNvSpPr/>
          <p:nvPr/>
        </p:nvSpPr>
        <p:spPr>
          <a:xfrm flipH="1" rot="10800000">
            <a:off x="-1" y="0"/>
            <a:ext cx="9144000" cy="5149623"/>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359" name="Google Shape;359;p36"/>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pic>
        <p:nvPicPr>
          <p:cNvPr descr="Graphical user interface, text&#10;&#10;Description automatically generated" id="360" name="Google Shape;360;p36"/>
          <p:cNvPicPr preferRelativeResize="0"/>
          <p:nvPr/>
        </p:nvPicPr>
        <p:blipFill rotWithShape="1">
          <a:blip r:embed="rId4">
            <a:alphaModFix/>
          </a:blip>
          <a:srcRect b="0" l="0" r="0" t="0"/>
          <a:stretch/>
        </p:blipFill>
        <p:spPr>
          <a:xfrm>
            <a:off x="1897516" y="1689739"/>
            <a:ext cx="5348968" cy="17640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idx="1" type="body"/>
          </p:nvPr>
        </p:nvSpPr>
        <p:spPr>
          <a:xfrm>
            <a:off x="282602" y="855550"/>
            <a:ext cx="5476500" cy="36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b="1" lang="en" sz="2000">
                <a:solidFill>
                  <a:srgbClr val="E84B36"/>
                </a:solidFill>
                <a:latin typeface="Arial"/>
                <a:ea typeface="Arial"/>
                <a:cs typeface="Arial"/>
                <a:sym typeface="Arial"/>
              </a:rPr>
              <a:t>Helpful Background Knowledge</a:t>
            </a:r>
            <a:r>
              <a:rPr b="1" lang="en" sz="2000">
                <a:solidFill>
                  <a:srgbClr val="E84B36"/>
                </a:solidFill>
                <a:latin typeface="Arial"/>
                <a:ea typeface="Arial"/>
                <a:cs typeface="Arial"/>
                <a:sym typeface="Arial"/>
              </a:rPr>
              <a:t> </a:t>
            </a:r>
            <a:endParaRPr b="1" sz="2000">
              <a:solidFill>
                <a:srgbClr val="E84B36"/>
              </a:solidFill>
              <a:latin typeface="Arial"/>
              <a:ea typeface="Arial"/>
              <a:cs typeface="Arial"/>
              <a:sym typeface="Arial"/>
            </a:endParaRPr>
          </a:p>
          <a:p>
            <a:pPr indent="-317500" lvl="0" marL="457200" rtl="0" algn="l">
              <a:lnSpc>
                <a:spcPct val="115000"/>
              </a:lnSpc>
              <a:spcBef>
                <a:spcPts val="800"/>
              </a:spcBef>
              <a:spcAft>
                <a:spcPts val="0"/>
              </a:spcAft>
              <a:buSzPts val="1400"/>
              <a:buFont typeface="Arial"/>
              <a:buChar char="•"/>
            </a:pPr>
            <a:r>
              <a:rPr lang="en" sz="1400">
                <a:latin typeface="Arial"/>
                <a:ea typeface="Arial"/>
                <a:cs typeface="Arial"/>
                <a:sym typeface="Arial"/>
              </a:rPr>
              <a:t>Guitar pedal</a:t>
            </a:r>
            <a:r>
              <a:rPr lang="en" sz="1400">
                <a:latin typeface="Arial"/>
                <a:ea typeface="Arial"/>
                <a:cs typeface="Arial"/>
                <a:sym typeface="Arial"/>
              </a:rPr>
              <a:t>- alters the sound of a guitar </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Synthesizer- creates musical sounds by generating waveforms (electronic music) </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Octave- different pitches between octaves, each octave above/below is double/half current octaves frequency  </a:t>
            </a:r>
            <a:endParaRPr sz="1400">
              <a:latin typeface="Arial"/>
              <a:ea typeface="Arial"/>
              <a:cs typeface="Arial"/>
              <a:sym typeface="Arial"/>
            </a:endParaRPr>
          </a:p>
          <a:p>
            <a:pPr indent="0" lvl="0" marL="0" rtl="0" algn="l">
              <a:lnSpc>
                <a:spcPct val="115000"/>
              </a:lnSpc>
              <a:spcBef>
                <a:spcPts val="800"/>
              </a:spcBef>
              <a:spcAft>
                <a:spcPts val="0"/>
              </a:spcAft>
              <a:buNone/>
            </a:pPr>
            <a:r>
              <a:t/>
            </a:r>
            <a:endParaRPr sz="1400">
              <a:latin typeface="Arial"/>
              <a:ea typeface="Arial"/>
              <a:cs typeface="Arial"/>
              <a:sym typeface="Arial"/>
            </a:endParaRPr>
          </a:p>
          <a:p>
            <a:pPr indent="0" lvl="0" marL="0" rtl="0" algn="l">
              <a:lnSpc>
                <a:spcPct val="115000"/>
              </a:lnSpc>
              <a:spcBef>
                <a:spcPts val="800"/>
              </a:spcBef>
              <a:spcAft>
                <a:spcPts val="0"/>
              </a:spcAft>
              <a:buNone/>
            </a:pPr>
            <a:r>
              <a:rPr b="1" lang="en" sz="2000">
                <a:solidFill>
                  <a:srgbClr val="E84B36"/>
                </a:solidFill>
                <a:latin typeface="Arial"/>
                <a:ea typeface="Arial"/>
                <a:cs typeface="Arial"/>
                <a:sym typeface="Arial"/>
              </a:rPr>
              <a:t>The Problem</a:t>
            </a:r>
            <a:endParaRPr sz="2000">
              <a:solidFill>
                <a:srgbClr val="E84B36"/>
              </a:solidFill>
              <a:latin typeface="Arial"/>
              <a:ea typeface="Arial"/>
              <a:cs typeface="Arial"/>
              <a:sym typeface="Arial"/>
            </a:endParaRPr>
          </a:p>
          <a:p>
            <a:pPr indent="-254000" lvl="0" marL="342900" rtl="0" algn="l">
              <a:lnSpc>
                <a:spcPct val="115000"/>
              </a:lnSpc>
              <a:spcBef>
                <a:spcPts val="800"/>
              </a:spcBef>
              <a:spcAft>
                <a:spcPts val="0"/>
              </a:spcAft>
              <a:buSzPts val="1400"/>
              <a:buChar char="•"/>
            </a:pPr>
            <a:r>
              <a:rPr lang="en" sz="1400">
                <a:latin typeface="Arial"/>
                <a:ea typeface="Arial"/>
                <a:cs typeface="Arial"/>
                <a:sym typeface="Arial"/>
              </a:rPr>
              <a:t>Doubling/harmonizing original guitar note with an altered and synthesized note </a:t>
            </a:r>
            <a:endParaRPr sz="1400">
              <a:latin typeface="Arial"/>
              <a:ea typeface="Arial"/>
              <a:cs typeface="Arial"/>
              <a:sym typeface="Arial"/>
            </a:endParaRPr>
          </a:p>
          <a:p>
            <a:pPr indent="-254000" lvl="1" marL="685800" rtl="0" algn="l">
              <a:lnSpc>
                <a:spcPct val="115000"/>
              </a:lnSpc>
              <a:spcBef>
                <a:spcPts val="0"/>
              </a:spcBef>
              <a:spcAft>
                <a:spcPts val="0"/>
              </a:spcAft>
              <a:buSzPts val="1400"/>
              <a:buFont typeface="Arial"/>
              <a:buChar char="•"/>
            </a:pPr>
            <a:r>
              <a:rPr lang="en" sz="1400">
                <a:latin typeface="Arial"/>
                <a:ea typeface="Arial"/>
                <a:cs typeface="Arial"/>
                <a:sym typeface="Arial"/>
              </a:rPr>
              <a:t>Requires re-recording</a:t>
            </a:r>
            <a:endParaRPr sz="1400">
              <a:latin typeface="Arial"/>
              <a:ea typeface="Arial"/>
              <a:cs typeface="Arial"/>
              <a:sym typeface="Arial"/>
            </a:endParaRPr>
          </a:p>
          <a:p>
            <a:pPr indent="-254000" lvl="1" marL="685800" rtl="0" algn="l">
              <a:lnSpc>
                <a:spcPct val="115000"/>
              </a:lnSpc>
              <a:spcBef>
                <a:spcPts val="0"/>
              </a:spcBef>
              <a:spcAft>
                <a:spcPts val="0"/>
              </a:spcAft>
              <a:buSzPts val="1400"/>
              <a:buFont typeface="Arial"/>
              <a:buChar char="•"/>
            </a:pPr>
            <a:r>
              <a:rPr lang="en" sz="1400">
                <a:latin typeface="Arial"/>
                <a:ea typeface="Arial"/>
                <a:cs typeface="Arial"/>
                <a:sym typeface="Arial"/>
              </a:rPr>
              <a:t>Often done note for note</a:t>
            </a:r>
            <a:endParaRPr sz="1400">
              <a:latin typeface="Arial"/>
              <a:ea typeface="Arial"/>
              <a:cs typeface="Arial"/>
              <a:sym typeface="Arial"/>
            </a:endParaRPr>
          </a:p>
          <a:p>
            <a:pPr indent="-254000" lvl="1" marL="685800" rtl="0" algn="l">
              <a:lnSpc>
                <a:spcPct val="115000"/>
              </a:lnSpc>
              <a:spcBef>
                <a:spcPts val="0"/>
              </a:spcBef>
              <a:spcAft>
                <a:spcPts val="0"/>
              </a:spcAft>
              <a:buSzPts val="1400"/>
              <a:buFont typeface="Arial"/>
              <a:buChar char="•"/>
            </a:pPr>
            <a:r>
              <a:rPr lang="en" sz="1400">
                <a:latin typeface="Arial"/>
                <a:ea typeface="Arial"/>
                <a:cs typeface="Arial"/>
                <a:sym typeface="Arial"/>
              </a:rPr>
              <a:t>Directly proportional to complexity of guitar part</a:t>
            </a:r>
            <a:endParaRPr sz="1400">
              <a:latin typeface="Arial"/>
              <a:ea typeface="Arial"/>
              <a:cs typeface="Arial"/>
              <a:sym typeface="Arial"/>
            </a:endParaRPr>
          </a:p>
          <a:p>
            <a:pPr indent="0" lvl="0" marL="342900" rtl="0" algn="l">
              <a:spcBef>
                <a:spcPts val="800"/>
              </a:spcBef>
              <a:spcAft>
                <a:spcPts val="0"/>
              </a:spcAft>
              <a:buNone/>
            </a:pPr>
            <a:r>
              <a:t/>
            </a:r>
            <a:endParaRPr sz="1400">
              <a:latin typeface="Arial"/>
              <a:ea typeface="Arial"/>
              <a:cs typeface="Arial"/>
              <a:sym typeface="Arial"/>
            </a:endParaRPr>
          </a:p>
        </p:txBody>
      </p:sp>
      <p:sp>
        <p:nvSpPr>
          <p:cNvPr id="108" name="Google Shape;108;p16"/>
          <p:cNvSpPr/>
          <p:nvPr/>
        </p:nvSpPr>
        <p:spPr>
          <a:xfrm flipH="1" rot="10800000">
            <a:off x="0" y="4827760"/>
            <a:ext cx="9144000" cy="31574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09" name="Google Shape;109;p1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110" name="Google Shape;110;p16"/>
          <p:cNvSpPr txBox="1"/>
          <p:nvPr/>
        </p:nvSpPr>
        <p:spPr>
          <a:xfrm>
            <a:off x="7001698" y="4893286"/>
            <a:ext cx="1855061" cy="173094"/>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11" name="Google Shape;111;p16"/>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12" name="Google Shape;112;p16"/>
          <p:cNvPicPr preferRelativeResize="0"/>
          <p:nvPr/>
        </p:nvPicPr>
        <p:blipFill rotWithShape="1">
          <a:blip r:embed="rId3">
            <a:alphaModFix/>
          </a:blip>
          <a:srcRect b="0" l="0" r="0" t="0"/>
          <a:stretch/>
        </p:blipFill>
        <p:spPr>
          <a:xfrm>
            <a:off x="8665658" y="171010"/>
            <a:ext cx="208429" cy="301065"/>
          </a:xfrm>
          <a:prstGeom prst="rect">
            <a:avLst/>
          </a:prstGeom>
          <a:noFill/>
          <a:ln>
            <a:noFill/>
          </a:ln>
        </p:spPr>
      </p:pic>
      <p:sp>
        <p:nvSpPr>
          <p:cNvPr id="113" name="Google Shape;113;p16"/>
          <p:cNvSpPr txBox="1"/>
          <p:nvPr/>
        </p:nvSpPr>
        <p:spPr>
          <a:xfrm>
            <a:off x="282608"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Background and Problem</a:t>
            </a:r>
            <a:endParaRPr b="0" i="0" sz="1800" u="none" cap="none" strike="noStrike">
              <a:solidFill>
                <a:schemeClr val="lt1"/>
              </a:solidFill>
              <a:latin typeface="Arial"/>
              <a:ea typeface="Arial"/>
              <a:cs typeface="Arial"/>
              <a:sym typeface="Arial"/>
            </a:endParaRPr>
          </a:p>
        </p:txBody>
      </p:sp>
      <p:pic>
        <p:nvPicPr>
          <p:cNvPr id="114" name="Google Shape;114;p16"/>
          <p:cNvPicPr preferRelativeResize="0"/>
          <p:nvPr/>
        </p:nvPicPr>
        <p:blipFill>
          <a:blip r:embed="rId4">
            <a:alphaModFix/>
          </a:blip>
          <a:stretch>
            <a:fillRect/>
          </a:stretch>
        </p:blipFill>
        <p:spPr>
          <a:xfrm>
            <a:off x="7470075" y="2717350"/>
            <a:ext cx="1673925" cy="2110400"/>
          </a:xfrm>
          <a:prstGeom prst="rect">
            <a:avLst/>
          </a:prstGeom>
          <a:noFill/>
          <a:ln>
            <a:noFill/>
          </a:ln>
        </p:spPr>
      </p:pic>
      <p:pic>
        <p:nvPicPr>
          <p:cNvPr id="115" name="Google Shape;115;p16"/>
          <p:cNvPicPr preferRelativeResize="0"/>
          <p:nvPr/>
        </p:nvPicPr>
        <p:blipFill>
          <a:blip r:embed="rId5">
            <a:alphaModFix/>
          </a:blip>
          <a:stretch>
            <a:fillRect/>
          </a:stretch>
        </p:blipFill>
        <p:spPr>
          <a:xfrm>
            <a:off x="5759100" y="695800"/>
            <a:ext cx="2021550" cy="2021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7"/>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b="1" lang="en" sz="2000">
                <a:solidFill>
                  <a:srgbClr val="E84B36"/>
                </a:solidFill>
                <a:latin typeface="Arial"/>
                <a:ea typeface="Arial"/>
                <a:cs typeface="Arial"/>
                <a:sym typeface="Arial"/>
              </a:rPr>
              <a:t>Guitar Synthesizer Pedal</a:t>
            </a:r>
            <a:endParaRPr b="1" sz="2000">
              <a:solidFill>
                <a:srgbClr val="E84B36"/>
              </a:solidFill>
              <a:latin typeface="Arial"/>
              <a:ea typeface="Arial"/>
              <a:cs typeface="Arial"/>
              <a:sym typeface="Arial"/>
            </a:endParaRPr>
          </a:p>
          <a:p>
            <a:pPr indent="-317500" lvl="0" marL="457200" rtl="0" algn="l">
              <a:lnSpc>
                <a:spcPct val="115000"/>
              </a:lnSpc>
              <a:spcBef>
                <a:spcPts val="800"/>
              </a:spcBef>
              <a:spcAft>
                <a:spcPts val="0"/>
              </a:spcAft>
              <a:buSzPts val="1400"/>
              <a:buFont typeface="Arial"/>
              <a:buChar char="•"/>
            </a:pPr>
            <a:r>
              <a:rPr lang="en" sz="1400">
                <a:latin typeface="Arial"/>
                <a:ea typeface="Arial"/>
                <a:cs typeface="Arial"/>
                <a:sym typeface="Arial"/>
              </a:rPr>
              <a:t>Harmonizes with original guitar note</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Can be used in a variety of musical contexts - to double or provide backing harmonies for a melody</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All happens in real time </a:t>
            </a:r>
            <a:endParaRPr sz="1400">
              <a:latin typeface="Arial"/>
              <a:ea typeface="Arial"/>
              <a:cs typeface="Arial"/>
              <a:sym typeface="Arial"/>
            </a:endParaRPr>
          </a:p>
          <a:p>
            <a:pPr indent="0" lvl="0" marL="457200" rtl="0" algn="l">
              <a:spcBef>
                <a:spcPts val="800"/>
              </a:spcBef>
              <a:spcAft>
                <a:spcPts val="0"/>
              </a:spcAft>
              <a:buNone/>
            </a:pPr>
            <a:r>
              <a:t/>
            </a:r>
            <a:endParaRPr b="1" sz="1400">
              <a:latin typeface="Arial"/>
              <a:ea typeface="Arial"/>
              <a:cs typeface="Arial"/>
              <a:sym typeface="Arial"/>
            </a:endParaRPr>
          </a:p>
          <a:p>
            <a:pPr indent="0" lvl="0" marL="457200" rtl="0" algn="l">
              <a:spcBef>
                <a:spcPts val="800"/>
              </a:spcBef>
              <a:spcAft>
                <a:spcPts val="0"/>
              </a:spcAft>
              <a:buNone/>
            </a:pPr>
            <a:r>
              <a:t/>
            </a:r>
            <a:endParaRPr b="1" sz="1400">
              <a:latin typeface="Arial"/>
              <a:ea typeface="Arial"/>
              <a:cs typeface="Arial"/>
              <a:sym typeface="Arial"/>
            </a:endParaRPr>
          </a:p>
          <a:p>
            <a:pPr indent="0" lvl="0" marL="457200" rtl="0" algn="l">
              <a:spcBef>
                <a:spcPts val="800"/>
              </a:spcBef>
              <a:spcAft>
                <a:spcPts val="0"/>
              </a:spcAft>
              <a:buNone/>
            </a:pPr>
            <a:r>
              <a:t/>
            </a:r>
            <a:endParaRPr b="1" sz="1400">
              <a:latin typeface="Arial"/>
              <a:ea typeface="Arial"/>
              <a:cs typeface="Arial"/>
              <a:sym typeface="Arial"/>
            </a:endParaRPr>
          </a:p>
        </p:txBody>
      </p:sp>
      <p:sp>
        <p:nvSpPr>
          <p:cNvPr id="121" name="Google Shape;121;p17"/>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22" name="Google Shape;122;p1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a:t>
            </a:r>
            <a:endParaRPr sz="1100"/>
          </a:p>
        </p:txBody>
      </p:sp>
      <p:sp>
        <p:nvSpPr>
          <p:cNvPr id="123" name="Google Shape;123;p1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24" name="Google Shape;124;p17"/>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25" name="Google Shape;125;p17"/>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126" name="Google Shape;126;p17"/>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Solution</a:t>
            </a:r>
            <a:endParaRPr b="0" i="0" sz="1800" u="none" cap="none" strike="noStrike">
              <a:solidFill>
                <a:schemeClr val="lt1"/>
              </a:solidFill>
              <a:latin typeface="Arial"/>
              <a:ea typeface="Arial"/>
              <a:cs typeface="Arial"/>
              <a:sym typeface="Arial"/>
            </a:endParaRPr>
          </a:p>
        </p:txBody>
      </p:sp>
      <p:pic>
        <p:nvPicPr>
          <p:cNvPr id="127" name="Google Shape;127;p17"/>
          <p:cNvPicPr preferRelativeResize="0"/>
          <p:nvPr/>
        </p:nvPicPr>
        <p:blipFill rotWithShape="1">
          <a:blip r:embed="rId4">
            <a:alphaModFix/>
          </a:blip>
          <a:srcRect b="17993" l="0" r="0" t="36128"/>
          <a:stretch/>
        </p:blipFill>
        <p:spPr>
          <a:xfrm>
            <a:off x="2655924" y="2347825"/>
            <a:ext cx="3858950" cy="23605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8"/>
          <p:cNvSpPr/>
          <p:nvPr/>
        </p:nvSpPr>
        <p:spPr>
          <a:xfrm flipH="1" rot="10800000">
            <a:off x="-1" y="123"/>
            <a:ext cx="9144000" cy="5149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133" name="Google Shape;133;p18"/>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sp>
        <p:nvSpPr>
          <p:cNvPr id="134" name="Google Shape;134;p18"/>
          <p:cNvSpPr txBox="1"/>
          <p:nvPr/>
        </p:nvSpPr>
        <p:spPr>
          <a:xfrm>
            <a:off x="1655180" y="1118280"/>
            <a:ext cx="5833500" cy="762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500">
                <a:solidFill>
                  <a:schemeClr val="lt1"/>
                </a:solidFill>
              </a:rPr>
              <a:t>Design</a:t>
            </a:r>
            <a:endParaRPr b="0" i="0" sz="1100" u="none" cap="none" strike="noStrike">
              <a:solidFill>
                <a:srgbClr val="000000"/>
              </a:solidFill>
              <a:latin typeface="Arial"/>
              <a:ea typeface="Arial"/>
              <a:cs typeface="Arial"/>
              <a:sym typeface="Arial"/>
            </a:endParaRPr>
          </a:p>
        </p:txBody>
      </p:sp>
      <p:sp>
        <p:nvSpPr>
          <p:cNvPr id="135" name="Google Shape;135;p18"/>
          <p:cNvSpPr txBox="1"/>
          <p:nvPr/>
        </p:nvSpPr>
        <p:spPr>
          <a:xfrm>
            <a:off x="1081146" y="2424173"/>
            <a:ext cx="6981600" cy="1254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lang="en" sz="2100">
                <a:solidFill>
                  <a:schemeClr val="lt1"/>
                </a:solidFill>
              </a:rPr>
              <a:t>Includes summary of original design and changes to the design</a:t>
            </a:r>
            <a:endParaRPr sz="1100"/>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Arial"/>
                <a:ea typeface="Arial"/>
                <a:cs typeface="Arial"/>
                <a:sym typeface="Arial"/>
              </a:rPr>
              <a:t> </a:t>
            </a:r>
            <a:endParaRPr sz="1100"/>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 up of a logo&#10;&#10;Description automatically generated" id="136" name="Google Shape;136;p18"/>
          <p:cNvPicPr preferRelativeResize="0"/>
          <p:nvPr/>
        </p:nvPicPr>
        <p:blipFill rotWithShape="1">
          <a:blip r:embed="rId4">
            <a:alphaModFix/>
          </a:blip>
          <a:srcRect b="0" l="0" r="0" t="0"/>
          <a:stretch/>
        </p:blipFill>
        <p:spPr>
          <a:xfrm>
            <a:off x="8665658" y="176782"/>
            <a:ext cx="208430" cy="301065"/>
          </a:xfrm>
          <a:prstGeom prst="rect">
            <a:avLst/>
          </a:prstGeom>
          <a:noFill/>
          <a:ln>
            <a:noFill/>
          </a:ln>
        </p:spPr>
      </p:pic>
      <p:sp>
        <p:nvSpPr>
          <p:cNvPr id="137" name="Google Shape;137;p18"/>
          <p:cNvSpPr/>
          <p:nvPr/>
        </p:nvSpPr>
        <p:spPr>
          <a:xfrm>
            <a:off x="4140173" y="2069494"/>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8" name="Google Shape;138;p1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a:t>
            </a:r>
            <a:endParaRPr sz="1100"/>
          </a:p>
        </p:txBody>
      </p:sp>
      <p:sp>
        <p:nvSpPr>
          <p:cNvPr id="139" name="Google Shape;139;p1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9"/>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Block Diagram</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p:txBody>
      </p:sp>
      <p:sp>
        <p:nvSpPr>
          <p:cNvPr id="145" name="Google Shape;145;p19"/>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46" name="Google Shape;146;p1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147" name="Google Shape;147;p1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48" name="Google Shape;148;p19"/>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49" name="Google Shape;149;p19"/>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150" name="Google Shape;150;p19"/>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Original Design</a:t>
            </a:r>
            <a:endParaRPr b="0" i="0" sz="1800" u="none" cap="none" strike="noStrike">
              <a:solidFill>
                <a:schemeClr val="lt1"/>
              </a:solidFill>
              <a:latin typeface="Arial"/>
              <a:ea typeface="Arial"/>
              <a:cs typeface="Arial"/>
              <a:sym typeface="Arial"/>
            </a:endParaRPr>
          </a:p>
        </p:txBody>
      </p:sp>
      <p:pic>
        <p:nvPicPr>
          <p:cNvPr id="151" name="Google Shape;151;p19"/>
          <p:cNvPicPr preferRelativeResize="0"/>
          <p:nvPr/>
        </p:nvPicPr>
        <p:blipFill rotWithShape="1">
          <a:blip r:embed="rId4">
            <a:alphaModFix/>
          </a:blip>
          <a:srcRect b="14721" l="21154" r="24198" t="30370"/>
          <a:stretch/>
        </p:blipFill>
        <p:spPr>
          <a:xfrm>
            <a:off x="1485050" y="1375154"/>
            <a:ext cx="5978303" cy="3375250"/>
          </a:xfrm>
          <a:prstGeom prst="rect">
            <a:avLst/>
          </a:prstGeom>
          <a:noFill/>
          <a:ln>
            <a:noFill/>
          </a:ln>
        </p:spPr>
      </p:pic>
    </p:spTree>
  </p:cSld>
  <p:clrMapOvr>
    <a:masterClrMapping/>
  </p:clrMapOvr>
  <mc:AlternateContent>
    <mc:Choice Requires="p14">
      <p:transition p14:dur="40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0"/>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spcBef>
                <a:spcPts val="800"/>
              </a:spcBef>
              <a:spcAft>
                <a:spcPts val="0"/>
              </a:spcAft>
              <a:buClr>
                <a:schemeClr val="dk1"/>
              </a:buClr>
              <a:buSzPts val="1100"/>
              <a:buFont typeface="Arial"/>
              <a:buNone/>
            </a:pPr>
            <a:r>
              <a:rPr b="1" lang="en" sz="1500">
                <a:highlight>
                  <a:srgbClr val="00FF00"/>
                </a:highlight>
                <a:latin typeface="Arial"/>
                <a:ea typeface="Arial"/>
                <a:cs typeface="Arial"/>
                <a:sym typeface="Arial"/>
              </a:rPr>
              <a:t>Midi</a:t>
            </a:r>
            <a:endParaRPr b="1" sz="1500">
              <a:highlight>
                <a:srgbClr val="00FF00"/>
              </a:highlight>
              <a:latin typeface="Arial"/>
              <a:ea typeface="Arial"/>
              <a:cs typeface="Arial"/>
              <a:sym typeface="Arial"/>
            </a:endParaRPr>
          </a:p>
          <a:p>
            <a:pPr indent="-317500" lvl="0" marL="457200" rtl="0" algn="l">
              <a:spcBef>
                <a:spcPts val="800"/>
              </a:spcBef>
              <a:spcAft>
                <a:spcPts val="0"/>
              </a:spcAft>
              <a:buSzPts val="1400"/>
              <a:buChar char="•"/>
            </a:pPr>
            <a:r>
              <a:rPr lang="en" sz="1400">
                <a:latin typeface="Arial"/>
                <a:ea typeface="Arial"/>
                <a:cs typeface="Arial"/>
                <a:sym typeface="Arial"/>
              </a:rPr>
              <a:t>Due to late shipment of Midi cable were not able to verify </a:t>
            </a:r>
            <a:endParaRPr b="1" sz="1500">
              <a:latin typeface="Arial"/>
              <a:ea typeface="Arial"/>
              <a:cs typeface="Arial"/>
              <a:sym typeface="Arial"/>
            </a:endParaRPr>
          </a:p>
          <a:p>
            <a:pPr indent="0" lvl="0" marL="0" rtl="0" algn="l">
              <a:spcBef>
                <a:spcPts val="800"/>
              </a:spcBef>
              <a:spcAft>
                <a:spcPts val="0"/>
              </a:spcAft>
              <a:buNone/>
            </a:pPr>
            <a:r>
              <a:rPr b="1" lang="en" sz="1500">
                <a:highlight>
                  <a:srgbClr val="A4C2F4"/>
                </a:highlight>
                <a:latin typeface="Arial"/>
                <a:ea typeface="Arial"/>
                <a:cs typeface="Arial"/>
                <a:sym typeface="Arial"/>
              </a:rPr>
              <a:t>Combinational Logic </a:t>
            </a:r>
            <a:endParaRPr b="1" sz="1500">
              <a:highlight>
                <a:srgbClr val="A4C2F4"/>
              </a:highlight>
              <a:latin typeface="Arial"/>
              <a:ea typeface="Arial"/>
              <a:cs typeface="Arial"/>
              <a:sym typeface="Arial"/>
            </a:endParaRPr>
          </a:p>
          <a:p>
            <a:pPr indent="-317500" lvl="0" marL="457200" rtl="0" algn="l">
              <a:spcBef>
                <a:spcPts val="800"/>
              </a:spcBef>
              <a:spcAft>
                <a:spcPts val="0"/>
              </a:spcAft>
              <a:buSzPts val="1400"/>
              <a:buFont typeface="Arial"/>
              <a:buChar char="•"/>
            </a:pPr>
            <a:r>
              <a:rPr lang="en" sz="1400">
                <a:latin typeface="Arial"/>
                <a:ea typeface="Arial"/>
                <a:cs typeface="Arial"/>
                <a:sym typeface="Arial"/>
              </a:rPr>
              <a:t>Changed to be in software </a:t>
            </a:r>
            <a:endParaRPr sz="1400">
              <a:latin typeface="Arial"/>
              <a:ea typeface="Arial"/>
              <a:cs typeface="Arial"/>
              <a:sym typeface="Arial"/>
            </a:endParaRPr>
          </a:p>
          <a:p>
            <a:pPr indent="0" lvl="0" marL="0" rtl="0" algn="l">
              <a:spcBef>
                <a:spcPts val="800"/>
              </a:spcBef>
              <a:spcAft>
                <a:spcPts val="0"/>
              </a:spcAft>
              <a:buNone/>
            </a:pPr>
            <a:r>
              <a:rPr b="1" lang="en" sz="1500">
                <a:highlight>
                  <a:srgbClr val="A4C2F4"/>
                </a:highlight>
                <a:latin typeface="Arial"/>
                <a:ea typeface="Arial"/>
                <a:cs typeface="Arial"/>
                <a:sym typeface="Arial"/>
              </a:rPr>
              <a:t>DAC board </a:t>
            </a:r>
            <a:endParaRPr b="1" sz="1500">
              <a:highlight>
                <a:srgbClr val="A4C2F4"/>
              </a:highlight>
              <a:latin typeface="Arial"/>
              <a:ea typeface="Arial"/>
              <a:cs typeface="Arial"/>
              <a:sym typeface="Arial"/>
            </a:endParaRPr>
          </a:p>
          <a:p>
            <a:pPr indent="-317500" lvl="0" marL="457200" rtl="0" algn="l">
              <a:spcBef>
                <a:spcPts val="800"/>
              </a:spcBef>
              <a:spcAft>
                <a:spcPts val="0"/>
              </a:spcAft>
              <a:buSzPts val="1400"/>
              <a:buFont typeface="Arial"/>
              <a:buChar char="•"/>
            </a:pPr>
            <a:r>
              <a:rPr lang="en" sz="1400">
                <a:latin typeface="Arial"/>
                <a:ea typeface="Arial"/>
                <a:cs typeface="Arial"/>
                <a:sym typeface="Arial"/>
              </a:rPr>
              <a:t>Decreased price and reduced PCB footprint</a:t>
            </a:r>
            <a:endParaRPr sz="1400">
              <a:latin typeface="Arial"/>
              <a:ea typeface="Arial"/>
              <a:cs typeface="Arial"/>
              <a:sym typeface="Arial"/>
            </a:endParaRPr>
          </a:p>
          <a:p>
            <a:pPr indent="0" lvl="0" marL="0" rtl="0" algn="l">
              <a:spcBef>
                <a:spcPts val="800"/>
              </a:spcBef>
              <a:spcAft>
                <a:spcPts val="0"/>
              </a:spcAft>
              <a:buNone/>
            </a:pPr>
            <a:r>
              <a:rPr b="1" lang="en" sz="1500">
                <a:highlight>
                  <a:srgbClr val="A4C2F4"/>
                </a:highlight>
                <a:latin typeface="Arial"/>
                <a:ea typeface="Arial"/>
                <a:cs typeface="Arial"/>
                <a:sym typeface="Arial"/>
              </a:rPr>
              <a:t>Input Buffer</a:t>
            </a:r>
            <a:endParaRPr b="1" sz="1500">
              <a:highlight>
                <a:srgbClr val="A4C2F4"/>
              </a:highlight>
              <a:latin typeface="Arial"/>
              <a:ea typeface="Arial"/>
              <a:cs typeface="Arial"/>
              <a:sym typeface="Arial"/>
            </a:endParaRPr>
          </a:p>
          <a:p>
            <a:pPr indent="-317500" lvl="0" marL="457200" rtl="0" algn="l">
              <a:spcBef>
                <a:spcPts val="800"/>
              </a:spcBef>
              <a:spcAft>
                <a:spcPts val="0"/>
              </a:spcAft>
              <a:buSzPts val="1400"/>
              <a:buFont typeface="Arial"/>
              <a:buChar char="•"/>
            </a:pPr>
            <a:r>
              <a:rPr lang="en" sz="1400">
                <a:latin typeface="Arial"/>
                <a:ea typeface="Arial"/>
                <a:cs typeface="Arial"/>
                <a:sym typeface="Arial"/>
              </a:rPr>
              <a:t>Changed to adapt to using Teensy’s Analog input instead of audio board</a:t>
            </a:r>
            <a:endParaRPr sz="1400">
              <a:latin typeface="Arial"/>
              <a:ea typeface="Arial"/>
              <a:cs typeface="Arial"/>
              <a:sym typeface="Arial"/>
            </a:endParaRPr>
          </a:p>
          <a:p>
            <a:pPr indent="0" lvl="0" marL="0" rtl="0" algn="l">
              <a:spcBef>
                <a:spcPts val="800"/>
              </a:spcBef>
              <a:spcAft>
                <a:spcPts val="0"/>
              </a:spcAft>
              <a:buNone/>
            </a:pPr>
            <a:r>
              <a:rPr b="1" lang="en" sz="1500">
                <a:highlight>
                  <a:srgbClr val="A4C2F4"/>
                </a:highlight>
                <a:latin typeface="Arial"/>
                <a:ea typeface="Arial"/>
                <a:cs typeface="Arial"/>
                <a:sym typeface="Arial"/>
              </a:rPr>
              <a:t>Physical design</a:t>
            </a:r>
            <a:endParaRPr b="1" sz="1500">
              <a:highlight>
                <a:srgbClr val="A4C2F4"/>
              </a:highlight>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Char char="•"/>
            </a:pPr>
            <a:r>
              <a:rPr lang="en" sz="1400">
                <a:latin typeface="Arial"/>
                <a:ea typeface="Arial"/>
                <a:cs typeface="Arial"/>
                <a:sym typeface="Arial"/>
              </a:rPr>
              <a:t>Changes the rotary potentiometers to switches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Better for ease of use</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More flexibility in selecting harmonies</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p:txBody>
      </p:sp>
      <p:sp>
        <p:nvSpPr>
          <p:cNvPr id="157" name="Google Shape;157;p20"/>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58" name="Google Shape;158;p2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a:t>
            </a:r>
            <a:endParaRPr sz="1100"/>
          </a:p>
        </p:txBody>
      </p:sp>
      <p:sp>
        <p:nvSpPr>
          <p:cNvPr id="159" name="Google Shape;159;p2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60" name="Google Shape;160;p20"/>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61" name="Google Shape;161;p20"/>
          <p:cNvPicPr preferRelativeResize="0"/>
          <p:nvPr/>
        </p:nvPicPr>
        <p:blipFill rotWithShape="1">
          <a:blip r:embed="rId3">
            <a:alphaModFix/>
          </a:blip>
          <a:srcRect b="0" l="0" r="0" t="0"/>
          <a:stretch/>
        </p:blipFill>
        <p:spPr>
          <a:xfrm>
            <a:off x="8665658" y="171010"/>
            <a:ext cx="208430" cy="301065"/>
          </a:xfrm>
          <a:prstGeom prst="rect">
            <a:avLst/>
          </a:prstGeom>
          <a:noFill/>
          <a:ln>
            <a:noFill/>
          </a:ln>
        </p:spPr>
      </p:pic>
      <p:sp>
        <p:nvSpPr>
          <p:cNvPr id="162" name="Google Shape;162;p20"/>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Changes to Design </a:t>
            </a:r>
            <a:endParaRPr b="0" i="0" sz="1800" u="none" cap="none" strike="noStrike">
              <a:solidFill>
                <a:schemeClr val="lt1"/>
              </a:solidFill>
              <a:latin typeface="Arial"/>
              <a:ea typeface="Arial"/>
              <a:cs typeface="Arial"/>
              <a:sym typeface="Arial"/>
            </a:endParaRPr>
          </a:p>
        </p:txBody>
      </p:sp>
      <p:graphicFrame>
        <p:nvGraphicFramePr>
          <p:cNvPr id="163" name="Google Shape;163;p20"/>
          <p:cNvGraphicFramePr/>
          <p:nvPr/>
        </p:nvGraphicFramePr>
        <p:xfrm>
          <a:off x="6660300" y="3545365"/>
          <a:ext cx="3000000" cy="3000000"/>
        </p:xfrm>
        <a:graphic>
          <a:graphicData uri="http://schemas.openxmlformats.org/drawingml/2006/table">
            <a:tbl>
              <a:tblPr>
                <a:noFill/>
                <a:tableStyleId>{49F8CB29-61CB-4B5F-9CF6-A1BE330AFD44}</a:tableStyleId>
              </a:tblPr>
              <a:tblGrid>
                <a:gridCol w="1658000"/>
                <a:gridCol w="617050"/>
              </a:tblGrid>
              <a:tr h="383725">
                <a:tc gridSpan="2">
                  <a:txBody>
                    <a:bodyPr/>
                    <a:lstStyle/>
                    <a:p>
                      <a:pPr indent="0" lvl="0" marL="0" rtl="0" algn="ctr">
                        <a:spcBef>
                          <a:spcPts val="0"/>
                        </a:spcBef>
                        <a:spcAft>
                          <a:spcPts val="0"/>
                        </a:spcAft>
                        <a:buNone/>
                      </a:pPr>
                      <a:r>
                        <a:rPr lang="en"/>
                        <a:t>Status</a:t>
                      </a:r>
                      <a:endParaRPr/>
                    </a:p>
                  </a:txBody>
                  <a:tcPr marT="91425" marB="91425" marR="91425" marL="91425"/>
                </a:tc>
                <a:tc hMerge="1"/>
              </a:tr>
              <a:tr h="383725">
                <a:tc>
                  <a:txBody>
                    <a:bodyPr/>
                    <a:lstStyle/>
                    <a:p>
                      <a:pPr indent="0" lvl="0" marL="0" rtl="0" algn="l">
                        <a:spcBef>
                          <a:spcPts val="0"/>
                        </a:spcBef>
                        <a:spcAft>
                          <a:spcPts val="0"/>
                        </a:spcAft>
                        <a:buNone/>
                      </a:pPr>
                      <a:r>
                        <a:rPr lang="en"/>
                        <a:t>Optimized</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solidFill>
                      <a:srgbClr val="A4C2F4"/>
                    </a:solidFill>
                  </a:tcPr>
                </a:tc>
              </a:tr>
              <a:tr h="392475">
                <a:tc>
                  <a:txBody>
                    <a:bodyPr/>
                    <a:lstStyle/>
                    <a:p>
                      <a:pPr indent="0" lvl="0" marL="0" rtl="0" algn="l">
                        <a:spcBef>
                          <a:spcPts val="0"/>
                        </a:spcBef>
                        <a:spcAft>
                          <a:spcPts val="0"/>
                        </a:spcAft>
                        <a:buNone/>
                      </a:pPr>
                      <a:r>
                        <a:rPr lang="en"/>
                        <a:t>Work in progress</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solidFill>
                      <a:srgbClr val="00FF00"/>
                    </a:solidFill>
                  </a:tcPr>
                </a:tc>
              </a:tr>
            </a:tbl>
          </a:graphicData>
        </a:graphic>
      </p:graphicFrame>
    </p:spTree>
  </p:cSld>
  <p:clrMapOvr>
    <a:masterClrMapping/>
  </p:clrMapOvr>
  <mc:AlternateContent>
    <mc:Choice Requires="p14">
      <p:transition spd="slow" p14:dur="1000">
        <p:pus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1"/>
          <p:cNvSpPr/>
          <p:nvPr/>
        </p:nvSpPr>
        <p:spPr>
          <a:xfrm flipH="1" rot="10800000">
            <a:off x="-1" y="123"/>
            <a:ext cx="9144000" cy="5149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169" name="Google Shape;169;p21"/>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sp>
        <p:nvSpPr>
          <p:cNvPr id="170" name="Google Shape;170;p21"/>
          <p:cNvSpPr txBox="1"/>
          <p:nvPr/>
        </p:nvSpPr>
        <p:spPr>
          <a:xfrm>
            <a:off x="1655180" y="1118280"/>
            <a:ext cx="5833500" cy="2147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500">
                <a:solidFill>
                  <a:schemeClr val="lt1"/>
                </a:solidFill>
              </a:rPr>
              <a:t>Subsystem Design &amp; Functionality</a:t>
            </a:r>
            <a:endParaRPr b="1" sz="4500">
              <a:solidFill>
                <a:schemeClr val="lt1"/>
              </a:solidFill>
            </a:endParaRPr>
          </a:p>
          <a:p>
            <a:pPr indent="0" lvl="0" marL="0" marR="0" rtl="0" algn="ctr">
              <a:lnSpc>
                <a:spcPct val="100000"/>
              </a:lnSpc>
              <a:spcBef>
                <a:spcPts val="0"/>
              </a:spcBef>
              <a:spcAft>
                <a:spcPts val="0"/>
              </a:spcAft>
              <a:buClr>
                <a:srgbClr val="000000"/>
              </a:buClr>
              <a:buSzPts val="4500"/>
              <a:buFont typeface="Arial"/>
              <a:buNone/>
            </a:pPr>
            <a:r>
              <a:t/>
            </a:r>
            <a:endParaRPr b="1" sz="4500">
              <a:solidFill>
                <a:schemeClr val="lt1"/>
              </a:solidFill>
            </a:endParaRPr>
          </a:p>
        </p:txBody>
      </p:sp>
      <p:sp>
        <p:nvSpPr>
          <p:cNvPr id="171" name="Google Shape;171;p21"/>
          <p:cNvSpPr txBox="1"/>
          <p:nvPr/>
        </p:nvSpPr>
        <p:spPr>
          <a:xfrm>
            <a:off x="1081221" y="2916223"/>
            <a:ext cx="6981600" cy="1038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sz="2100">
                <a:solidFill>
                  <a:schemeClr val="lt1"/>
                </a:solidFill>
              </a:rPr>
              <a:t>Go </a:t>
            </a:r>
            <a:r>
              <a:rPr lang="en" sz="2100">
                <a:solidFill>
                  <a:schemeClr val="lt1"/>
                </a:solidFill>
              </a:rPr>
              <a:t>through</a:t>
            </a:r>
            <a:r>
              <a:rPr lang="en" sz="2100">
                <a:solidFill>
                  <a:schemeClr val="lt1"/>
                </a:solidFill>
              </a:rPr>
              <a:t> each functional </a:t>
            </a:r>
            <a:r>
              <a:rPr lang="en" sz="2100">
                <a:solidFill>
                  <a:schemeClr val="lt1"/>
                </a:solidFill>
              </a:rPr>
              <a:t>subsystem</a:t>
            </a:r>
            <a:r>
              <a:rPr lang="en" sz="2100">
                <a:solidFill>
                  <a:schemeClr val="lt1"/>
                </a:solidFill>
              </a:rPr>
              <a:t> of design explaining its purpose, functional </a:t>
            </a:r>
            <a:r>
              <a:rPr lang="en" sz="2100">
                <a:solidFill>
                  <a:schemeClr val="lt1"/>
                </a:solidFill>
              </a:rPr>
              <a:t>requirements, and verifications</a:t>
            </a:r>
            <a:endParaRPr b="0" i="0" sz="1400" u="none" cap="none" strike="noStrike">
              <a:solidFill>
                <a:schemeClr val="lt1"/>
              </a:solidFill>
              <a:latin typeface="Arial"/>
              <a:ea typeface="Arial"/>
              <a:cs typeface="Arial"/>
              <a:sym typeface="Arial"/>
            </a:endParaRPr>
          </a:p>
        </p:txBody>
      </p:sp>
      <p:pic>
        <p:nvPicPr>
          <p:cNvPr descr="A close up of a logo&#10;&#10;Description automatically generated" id="172" name="Google Shape;172;p21"/>
          <p:cNvPicPr preferRelativeResize="0"/>
          <p:nvPr/>
        </p:nvPicPr>
        <p:blipFill rotWithShape="1">
          <a:blip r:embed="rId4">
            <a:alphaModFix/>
          </a:blip>
          <a:srcRect b="0" l="0" r="0" t="0"/>
          <a:stretch/>
        </p:blipFill>
        <p:spPr>
          <a:xfrm>
            <a:off x="8665658" y="176782"/>
            <a:ext cx="208430" cy="301065"/>
          </a:xfrm>
          <a:prstGeom prst="rect">
            <a:avLst/>
          </a:prstGeom>
          <a:noFill/>
          <a:ln>
            <a:noFill/>
          </a:ln>
        </p:spPr>
      </p:pic>
      <p:sp>
        <p:nvSpPr>
          <p:cNvPr id="173" name="Google Shape;173;p21"/>
          <p:cNvSpPr/>
          <p:nvPr/>
        </p:nvSpPr>
        <p:spPr>
          <a:xfrm>
            <a:off x="4140173" y="2684569"/>
            <a:ext cx="863700" cy="84000"/>
          </a:xfrm>
          <a:prstGeom prst="rect">
            <a:avLst/>
          </a:prstGeom>
          <a:solidFill>
            <a:srgbClr val="FF55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4" name="Google Shape;174;p2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a:t>
            </a:r>
            <a:endParaRPr sz="1100"/>
          </a:p>
        </p:txBody>
      </p:sp>
      <p:sp>
        <p:nvSpPr>
          <p:cNvPr id="175" name="Google Shape;175;p2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2"/>
          <p:cNvPicPr preferRelativeResize="0"/>
          <p:nvPr/>
        </p:nvPicPr>
        <p:blipFill rotWithShape="1">
          <a:blip r:embed="rId3">
            <a:alphaModFix/>
          </a:blip>
          <a:srcRect b="10208" l="22658" r="33146" t="42088"/>
          <a:stretch/>
        </p:blipFill>
        <p:spPr>
          <a:xfrm>
            <a:off x="5265775" y="651175"/>
            <a:ext cx="3878227" cy="2354651"/>
          </a:xfrm>
          <a:prstGeom prst="rect">
            <a:avLst/>
          </a:prstGeom>
          <a:noFill/>
          <a:ln>
            <a:noFill/>
          </a:ln>
        </p:spPr>
      </p:pic>
      <p:sp>
        <p:nvSpPr>
          <p:cNvPr id="181" name="Google Shape;181;p22"/>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SzPts val="2300"/>
              <a:buNone/>
            </a:pPr>
            <a:r>
              <a:rPr b="1" lang="en" sz="2000">
                <a:solidFill>
                  <a:srgbClr val="E84B36"/>
                </a:solidFill>
                <a:latin typeface="Arial"/>
                <a:ea typeface="Arial"/>
                <a:cs typeface="Arial"/>
                <a:sym typeface="Arial"/>
              </a:rPr>
              <a:t>Purpose</a:t>
            </a:r>
            <a:endParaRPr b="1" sz="2000">
              <a:solidFill>
                <a:srgbClr val="E84B36"/>
              </a:solidFill>
              <a:latin typeface="Arial"/>
              <a:ea typeface="Arial"/>
              <a:cs typeface="Arial"/>
              <a:sym typeface="Arial"/>
            </a:endParaRPr>
          </a:p>
          <a:p>
            <a:pPr indent="-317500" lvl="0" marL="457200" rtl="0" algn="l">
              <a:lnSpc>
                <a:spcPct val="115000"/>
              </a:lnSpc>
              <a:spcBef>
                <a:spcPts val="0"/>
              </a:spcBef>
              <a:spcAft>
                <a:spcPts val="0"/>
              </a:spcAft>
              <a:buSzPts val="1400"/>
              <a:buChar char="•"/>
            </a:pPr>
            <a:r>
              <a:rPr lang="en" sz="1400">
                <a:latin typeface="Arial"/>
                <a:ea typeface="Arial"/>
                <a:cs typeface="Arial"/>
                <a:sym typeface="Arial"/>
              </a:rPr>
              <a:t>Supply DC voltage to hardware subsystems</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SzPts val="2300"/>
              <a:buNone/>
            </a:pPr>
            <a:r>
              <a:rPr b="1" lang="en" sz="1500">
                <a:latin typeface="Arial"/>
                <a:ea typeface="Arial"/>
                <a:cs typeface="Arial"/>
                <a:sym typeface="Arial"/>
              </a:rPr>
              <a:t>Functional </a:t>
            </a:r>
            <a:r>
              <a:rPr b="1" lang="en" sz="1500">
                <a:latin typeface="Arial"/>
                <a:ea typeface="Arial"/>
                <a:cs typeface="Arial"/>
                <a:sym typeface="Arial"/>
              </a:rPr>
              <a:t>Requirements</a:t>
            </a:r>
            <a:endParaRPr b="1" sz="15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Supply Teensy with 5v </a:t>
            </a:r>
            <a:endParaRPr sz="1400">
              <a:latin typeface="Arial"/>
              <a:ea typeface="Arial"/>
              <a:cs typeface="Arial"/>
              <a:sym typeface="Arial"/>
            </a:endParaRPr>
          </a:p>
          <a:p>
            <a:pPr indent="-317500" lvl="1" marL="914400" rtl="0" algn="l">
              <a:lnSpc>
                <a:spcPct val="115000"/>
              </a:lnSpc>
              <a:spcBef>
                <a:spcPts val="0"/>
              </a:spcBef>
              <a:spcAft>
                <a:spcPts val="0"/>
              </a:spcAft>
              <a:buSzPts val="1400"/>
              <a:buFont typeface="Arial"/>
              <a:buChar char="•"/>
            </a:pPr>
            <a:r>
              <a:rPr lang="en" sz="1400">
                <a:latin typeface="Arial"/>
                <a:ea typeface="Arial"/>
                <a:cs typeface="Arial"/>
                <a:sym typeface="Arial"/>
              </a:rPr>
              <a:t>Can never exceed 6v</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No overheating past 40°C</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Work with standard 9v power supply</a:t>
            </a:r>
            <a:endParaRPr sz="1400">
              <a:latin typeface="Arial"/>
              <a:ea typeface="Arial"/>
              <a:cs typeface="Arial"/>
              <a:sym typeface="Arial"/>
            </a:endParaRPr>
          </a:p>
          <a:p>
            <a:pPr indent="0" lvl="0" marL="0" rtl="0" algn="l">
              <a:lnSpc>
                <a:spcPct val="115000"/>
              </a:lnSpc>
              <a:spcBef>
                <a:spcPts val="0"/>
              </a:spcBef>
              <a:spcAft>
                <a:spcPts val="0"/>
              </a:spcAft>
              <a:buSzPts val="2300"/>
              <a:buNone/>
            </a:pPr>
            <a:r>
              <a:t/>
            </a:r>
            <a:endParaRPr sz="2000">
              <a:latin typeface="Arial"/>
              <a:ea typeface="Arial"/>
              <a:cs typeface="Arial"/>
              <a:sym typeface="Arial"/>
            </a:endParaRPr>
          </a:p>
        </p:txBody>
      </p:sp>
      <p:sp>
        <p:nvSpPr>
          <p:cNvPr id="182" name="Google Shape;182;p22"/>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83" name="Google Shape;183;p2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700">
                <a:solidFill>
                  <a:schemeClr val="lt1"/>
                </a:solidFill>
              </a:rPr>
              <a:t>ECE 445 </a:t>
            </a:r>
            <a:endParaRPr sz="1100"/>
          </a:p>
        </p:txBody>
      </p:sp>
      <p:sp>
        <p:nvSpPr>
          <p:cNvPr id="184" name="Google Shape;184;p2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85" name="Google Shape;185;p22"/>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86" name="Google Shape;186;p22"/>
          <p:cNvPicPr preferRelativeResize="0"/>
          <p:nvPr/>
        </p:nvPicPr>
        <p:blipFill rotWithShape="1">
          <a:blip r:embed="rId4">
            <a:alphaModFix/>
          </a:blip>
          <a:srcRect b="0" l="0" r="0" t="0"/>
          <a:stretch/>
        </p:blipFill>
        <p:spPr>
          <a:xfrm>
            <a:off x="8665658" y="171010"/>
            <a:ext cx="208430" cy="301065"/>
          </a:xfrm>
          <a:prstGeom prst="rect">
            <a:avLst/>
          </a:prstGeom>
          <a:noFill/>
          <a:ln>
            <a:noFill/>
          </a:ln>
        </p:spPr>
      </p:pic>
      <p:sp>
        <p:nvSpPr>
          <p:cNvPr id="187" name="Google Shape;187;p22"/>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Subsystem</a:t>
            </a:r>
            <a:endParaRPr b="0" i="0" sz="1800" u="none" cap="none" strike="noStrike">
              <a:solidFill>
                <a:schemeClr val="lt1"/>
              </a:solidFill>
              <a:latin typeface="Arial"/>
              <a:ea typeface="Arial"/>
              <a:cs typeface="Arial"/>
              <a:sym typeface="Arial"/>
            </a:endParaRPr>
          </a:p>
        </p:txBody>
      </p:sp>
      <p:pic>
        <p:nvPicPr>
          <p:cNvPr id="188" name="Google Shape;188;p22"/>
          <p:cNvPicPr preferRelativeResize="0"/>
          <p:nvPr/>
        </p:nvPicPr>
        <p:blipFill>
          <a:blip r:embed="rId5">
            <a:alphaModFix/>
          </a:blip>
          <a:stretch>
            <a:fillRect/>
          </a:stretch>
        </p:blipFill>
        <p:spPr>
          <a:xfrm>
            <a:off x="3787200" y="2617675"/>
            <a:ext cx="3406650" cy="211892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