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PT Sans Narrow"/>
      <p:regular r:id="rId28"/>
      <p:bold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TSansNarrow-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TSansNarrow-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7.xml"/><Relationship Id="rId33" Type="http://schemas.openxmlformats.org/officeDocument/2006/relationships/font" Target="fonts/OpenSans-boldItalic.fntdata"/><Relationship Id="rId10" Type="http://schemas.openxmlformats.org/officeDocument/2006/relationships/slide" Target="slides/slide6.xml"/><Relationship Id="rId32" Type="http://schemas.openxmlformats.org/officeDocument/2006/relationships/font" Target="fonts/OpenSans-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ctrTitle"/>
          </p:nvPr>
        </p:nvSpPr>
        <p:spPr>
          <a:xfrm>
            <a:off x="311708" y="843725"/>
            <a:ext cx="8520600" cy="2052600"/>
          </a:xfrm>
          <a:prstGeom prst="rect">
            <a:avLst/>
          </a:prstGeom>
        </p:spPr>
        <p:txBody>
          <a:bodyPr anchorCtr="0" anchor="b" bIns="91425" lIns="91425" rIns="91425" tIns="91425">
            <a:noAutofit/>
          </a:bodyPr>
          <a:lstStyle/>
          <a:p>
            <a:pPr lvl="0">
              <a:spcBef>
                <a:spcPts val="0"/>
              </a:spcBef>
              <a:buNone/>
            </a:pPr>
            <a:r>
              <a:rPr lang="en"/>
              <a:t>Charging &amp; Depositing Charged Metal Particles</a:t>
            </a:r>
          </a:p>
        </p:txBody>
      </p:sp>
      <p:sp>
        <p:nvSpPr>
          <p:cNvPr id="67" name="Shape 67"/>
          <p:cNvSpPr txBox="1"/>
          <p:nvPr>
            <p:ph idx="1" type="subTitle"/>
          </p:nvPr>
        </p:nvSpPr>
        <p:spPr>
          <a:xfrm>
            <a:off x="311700" y="4144700"/>
            <a:ext cx="8520600" cy="792600"/>
          </a:xfrm>
          <a:prstGeom prst="rect">
            <a:avLst/>
          </a:prstGeom>
        </p:spPr>
        <p:txBody>
          <a:bodyPr anchorCtr="0" anchor="t" bIns="91425" lIns="91425" rIns="91425" tIns="91425">
            <a:noAutofit/>
          </a:bodyPr>
          <a:lstStyle/>
          <a:p>
            <a:pPr lvl="0">
              <a:spcBef>
                <a:spcPts val="0"/>
              </a:spcBef>
              <a:buNone/>
            </a:pPr>
            <a:r>
              <a:rPr lang="en" sz="1800"/>
              <a:t>Group 10 - </a:t>
            </a:r>
            <a:r>
              <a:rPr lang="en" sz="1800"/>
              <a:t>Logan Marlow with David Rubrecht</a:t>
            </a:r>
          </a:p>
          <a:p>
            <a:pPr lvl="0">
              <a:spcBef>
                <a:spcPts val="0"/>
              </a:spcBef>
              <a:buNone/>
            </a:pPr>
            <a:r>
              <a:rPr lang="en" sz="1800"/>
              <a:t>ECE 445 Senior Design of Spring 2017</a:t>
            </a:r>
          </a:p>
          <a:p>
            <a:pPr lvl="0">
              <a:spcBef>
                <a:spcPts val="0"/>
              </a:spcBef>
              <a:buNone/>
            </a:pPr>
            <a:r>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Motor Driver </a:t>
            </a:r>
            <a:r>
              <a:rPr lang="en"/>
              <a:t>Schematic</a:t>
            </a:r>
          </a:p>
        </p:txBody>
      </p:sp>
      <p:pic>
        <p:nvPicPr>
          <p:cNvPr descr="motor_driver_schematic.PNG" id="145" name="Shape 145"/>
          <p:cNvPicPr preferRelativeResize="0"/>
          <p:nvPr/>
        </p:nvPicPr>
        <p:blipFill>
          <a:blip r:embed="rId3">
            <a:alphaModFix/>
          </a:blip>
          <a:stretch>
            <a:fillRect/>
          </a:stretch>
        </p:blipFill>
        <p:spPr>
          <a:xfrm>
            <a:off x="2714325" y="1170125"/>
            <a:ext cx="6117977" cy="3820974"/>
          </a:xfrm>
          <a:prstGeom prst="rect">
            <a:avLst/>
          </a:prstGeom>
          <a:noFill/>
          <a:ln>
            <a:noFill/>
          </a:ln>
        </p:spPr>
      </p:pic>
      <p:sp>
        <p:nvSpPr>
          <p:cNvPr id="146" name="Shape 146"/>
          <p:cNvSpPr txBox="1"/>
          <p:nvPr/>
        </p:nvSpPr>
        <p:spPr>
          <a:xfrm>
            <a:off x="3210275" y="1085450"/>
            <a:ext cx="797400" cy="169200"/>
          </a:xfrm>
          <a:prstGeom prst="rect">
            <a:avLst/>
          </a:prstGeom>
          <a:noFill/>
          <a:ln>
            <a:noFill/>
          </a:ln>
        </p:spPr>
        <p:txBody>
          <a:bodyPr anchorCtr="0" anchor="t" bIns="91425" lIns="91425" rIns="91425" tIns="91425">
            <a:noAutofit/>
          </a:bodyPr>
          <a:lstStyle/>
          <a:p>
            <a:pPr lvl="0" rtl="0">
              <a:spcBef>
                <a:spcPts val="0"/>
              </a:spcBef>
              <a:buNone/>
            </a:pPr>
            <a:r>
              <a:rPr lang="en"/>
              <a:t>24VDC</a:t>
            </a:r>
          </a:p>
        </p:txBody>
      </p:sp>
      <p:sp>
        <p:nvSpPr>
          <p:cNvPr id="147" name="Shape 147"/>
          <p:cNvSpPr txBox="1"/>
          <p:nvPr/>
        </p:nvSpPr>
        <p:spPr>
          <a:xfrm>
            <a:off x="8231025" y="848525"/>
            <a:ext cx="797400" cy="169200"/>
          </a:xfrm>
          <a:prstGeom prst="rect">
            <a:avLst/>
          </a:prstGeom>
          <a:noFill/>
          <a:ln>
            <a:noFill/>
          </a:ln>
        </p:spPr>
        <p:txBody>
          <a:bodyPr anchorCtr="0" anchor="t" bIns="91425" lIns="91425" rIns="91425" tIns="91425">
            <a:noAutofit/>
          </a:bodyPr>
          <a:lstStyle/>
          <a:p>
            <a:pPr lvl="0" rtl="0">
              <a:spcBef>
                <a:spcPts val="0"/>
              </a:spcBef>
              <a:buNone/>
            </a:pPr>
            <a:r>
              <a:rPr lang="en"/>
              <a:t>5</a:t>
            </a:r>
            <a:r>
              <a:rPr lang="en"/>
              <a:t>VDC</a:t>
            </a:r>
          </a:p>
        </p:txBody>
      </p:sp>
      <p:sp>
        <p:nvSpPr>
          <p:cNvPr id="148" name="Shape 148"/>
          <p:cNvSpPr txBox="1"/>
          <p:nvPr/>
        </p:nvSpPr>
        <p:spPr>
          <a:xfrm>
            <a:off x="8428575" y="4347650"/>
            <a:ext cx="797400" cy="169200"/>
          </a:xfrm>
          <a:prstGeom prst="rect">
            <a:avLst/>
          </a:prstGeom>
          <a:noFill/>
          <a:ln>
            <a:noFill/>
          </a:ln>
        </p:spPr>
        <p:txBody>
          <a:bodyPr anchorCtr="0" anchor="t" bIns="91425" lIns="91425" rIns="91425" tIns="91425">
            <a:noAutofit/>
          </a:bodyPr>
          <a:lstStyle/>
          <a:p>
            <a:pPr lvl="0" rtl="0">
              <a:spcBef>
                <a:spcPts val="0"/>
              </a:spcBef>
              <a:buNone/>
            </a:pPr>
            <a:r>
              <a:rPr lang="en"/>
              <a:t>GND</a:t>
            </a:r>
          </a:p>
        </p:txBody>
      </p:sp>
      <p:sp>
        <p:nvSpPr>
          <p:cNvPr id="149" name="Shape 149"/>
          <p:cNvSpPr txBox="1"/>
          <p:nvPr/>
        </p:nvSpPr>
        <p:spPr>
          <a:xfrm>
            <a:off x="1693325" y="2487150"/>
            <a:ext cx="1099500" cy="169200"/>
          </a:xfrm>
          <a:prstGeom prst="rect">
            <a:avLst/>
          </a:prstGeom>
          <a:noFill/>
          <a:ln>
            <a:noFill/>
          </a:ln>
        </p:spPr>
        <p:txBody>
          <a:bodyPr anchorCtr="0" anchor="t" bIns="91425" lIns="91425" rIns="91425" tIns="91425">
            <a:noAutofit/>
          </a:bodyPr>
          <a:lstStyle/>
          <a:p>
            <a:pPr lvl="0" rtl="0" algn="ctr">
              <a:spcBef>
                <a:spcPts val="0"/>
              </a:spcBef>
              <a:buNone/>
            </a:pPr>
            <a:r>
              <a:rPr lang="en"/>
              <a:t>To Motor Coils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Micro Controller</a:t>
            </a:r>
          </a:p>
        </p:txBody>
      </p:sp>
      <p:sp>
        <p:nvSpPr>
          <p:cNvPr id="155" name="Shape 155"/>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en"/>
              <a:t>ATMega328P-PU</a:t>
            </a:r>
          </a:p>
          <a:p>
            <a:pPr indent="-228600" lvl="0" marL="457200" rtl="0">
              <a:spcBef>
                <a:spcPts val="0"/>
              </a:spcBef>
              <a:buChar char="➔"/>
            </a:pPr>
            <a:r>
              <a:rPr lang="en"/>
              <a:t>Finite State Machine with three states:</a:t>
            </a:r>
          </a:p>
          <a:p>
            <a:pPr indent="-342900" lvl="1" marL="914400" rtl="0">
              <a:spcBef>
                <a:spcPts val="0"/>
              </a:spcBef>
              <a:buSzPct val="100000"/>
              <a:buChar char="◆"/>
            </a:pPr>
            <a:r>
              <a:rPr lang="en" sz="1800"/>
              <a:t>Idle,</a:t>
            </a:r>
          </a:p>
          <a:p>
            <a:pPr indent="-342900" lvl="1" marL="914400" rtl="0">
              <a:spcBef>
                <a:spcPts val="0"/>
              </a:spcBef>
              <a:buSzPct val="100000"/>
              <a:buChar char="◆"/>
            </a:pPr>
            <a:r>
              <a:rPr lang="en" sz="1800"/>
              <a:t>Ready,</a:t>
            </a:r>
          </a:p>
          <a:p>
            <a:pPr indent="-342900" lvl="1" marL="914400" rtl="0">
              <a:spcBef>
                <a:spcPts val="0"/>
              </a:spcBef>
              <a:buSzPct val="100000"/>
              <a:buChar char="◆"/>
            </a:pPr>
            <a:r>
              <a:rPr lang="en" sz="1800"/>
              <a:t>Dispensing</a:t>
            </a:r>
          </a:p>
          <a:p>
            <a:pPr indent="-228600" lvl="0" marL="457200" rtl="0">
              <a:spcBef>
                <a:spcPts val="0"/>
              </a:spcBef>
              <a:buChar char="➔"/>
            </a:pPr>
            <a:r>
              <a:rPr lang="en"/>
              <a:t>Two button user interface:</a:t>
            </a:r>
          </a:p>
          <a:p>
            <a:pPr indent="-342900" lvl="1" marL="914400" rtl="0">
              <a:spcBef>
                <a:spcPts val="0"/>
              </a:spcBef>
              <a:buSzPct val="100000"/>
              <a:buChar char="◆"/>
            </a:pPr>
            <a:r>
              <a:rPr lang="en" sz="1800"/>
              <a:t>On</a:t>
            </a:r>
          </a:p>
          <a:p>
            <a:pPr indent="-342900" lvl="1" marL="914400" rtl="0">
              <a:spcBef>
                <a:spcPts val="0"/>
              </a:spcBef>
              <a:buSzPct val="100000"/>
              <a:buChar char="◆"/>
            </a:pPr>
            <a:r>
              <a:rPr lang="en" sz="1800"/>
              <a:t>Dispense</a:t>
            </a:r>
          </a:p>
          <a:p>
            <a:pPr indent="-228600" lvl="0" marL="457200" rtl="0">
              <a:spcBef>
                <a:spcPts val="0"/>
              </a:spcBef>
              <a:buChar char="➔"/>
            </a:pPr>
            <a:r>
              <a:rPr lang="en"/>
              <a:t>Controls motor and charging unit</a:t>
            </a:r>
          </a:p>
          <a:p>
            <a:pPr indent="-228600" lvl="0" marL="457200" rtl="0">
              <a:spcBef>
                <a:spcPts val="0"/>
              </a:spcBef>
              <a:buChar char="➔"/>
            </a:pPr>
            <a:r>
              <a:rPr lang="en"/>
              <a:t>LEDs for visual feedback and debugging</a:t>
            </a:r>
          </a:p>
        </p:txBody>
      </p:sp>
      <p:pic>
        <p:nvPicPr>
          <p:cNvPr descr="control_annotated.PNG" id="156" name="Shape 156"/>
          <p:cNvPicPr preferRelativeResize="0"/>
          <p:nvPr/>
        </p:nvPicPr>
        <p:blipFill>
          <a:blip r:embed="rId3">
            <a:alphaModFix/>
          </a:blip>
          <a:stretch>
            <a:fillRect/>
          </a:stretch>
        </p:blipFill>
        <p:spPr>
          <a:xfrm>
            <a:off x="5155274" y="1152425"/>
            <a:ext cx="3677025" cy="3238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Finite State Machine</a:t>
            </a:r>
          </a:p>
        </p:txBody>
      </p:sp>
      <p:sp>
        <p:nvSpPr>
          <p:cNvPr id="162" name="Shape 162"/>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descr="State Diagram.png" id="163" name="Shape 163"/>
          <p:cNvPicPr preferRelativeResize="0"/>
          <p:nvPr/>
        </p:nvPicPr>
        <p:blipFill>
          <a:blip r:embed="rId3">
            <a:alphaModFix/>
          </a:blip>
          <a:stretch>
            <a:fillRect/>
          </a:stretch>
        </p:blipFill>
        <p:spPr>
          <a:xfrm>
            <a:off x="433375" y="1266325"/>
            <a:ext cx="8277249" cy="37441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Control Schematic</a:t>
            </a:r>
          </a:p>
        </p:txBody>
      </p:sp>
      <p:sp>
        <p:nvSpPr>
          <p:cNvPr id="169" name="Shape 169"/>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descr="Control Unit Circuit Diagram.png" id="170" name="Shape 170"/>
          <p:cNvPicPr preferRelativeResize="0"/>
          <p:nvPr/>
        </p:nvPicPr>
        <p:blipFill>
          <a:blip r:embed="rId3">
            <a:alphaModFix/>
          </a:blip>
          <a:stretch>
            <a:fillRect/>
          </a:stretch>
        </p:blipFill>
        <p:spPr>
          <a:xfrm>
            <a:off x="5377849" y="114787"/>
            <a:ext cx="3766150" cy="4913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Charging Driver</a:t>
            </a:r>
          </a:p>
        </p:txBody>
      </p:sp>
      <p:sp>
        <p:nvSpPr>
          <p:cNvPr id="176" name="Shape 176"/>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spcAft>
                <a:spcPts val="0"/>
              </a:spcAft>
              <a:buChar char="➔"/>
            </a:pPr>
            <a:r>
              <a:rPr lang="en"/>
              <a:t>Controls 24V source to the charging </a:t>
            </a:r>
          </a:p>
          <a:p>
            <a:pPr indent="457200" lvl="0" rtl="0">
              <a:spcBef>
                <a:spcPts val="0"/>
              </a:spcBef>
              <a:spcAft>
                <a:spcPts val="0"/>
              </a:spcAft>
              <a:buNone/>
            </a:pPr>
            <a:r>
              <a:rPr lang="en"/>
              <a:t>drum</a:t>
            </a:r>
          </a:p>
          <a:p>
            <a:pPr indent="-228600" lvl="0" marL="457200" rtl="0">
              <a:lnSpc>
                <a:spcPct val="115000"/>
              </a:lnSpc>
              <a:spcBef>
                <a:spcPts val="0"/>
              </a:spcBef>
              <a:spcAft>
                <a:spcPts val="0"/>
              </a:spcAft>
              <a:buChar char="➔"/>
            </a:pPr>
            <a:r>
              <a:rPr lang="en"/>
              <a:t>Allows drum to discharge when not </a:t>
            </a:r>
          </a:p>
          <a:p>
            <a:pPr indent="457200" lvl="0" rtl="0">
              <a:lnSpc>
                <a:spcPct val="115000"/>
              </a:lnSpc>
              <a:spcBef>
                <a:spcPts val="0"/>
              </a:spcBef>
              <a:spcAft>
                <a:spcPts val="0"/>
              </a:spcAft>
              <a:buNone/>
            </a:pPr>
            <a:r>
              <a:rPr lang="en"/>
              <a:t>in use</a:t>
            </a:r>
          </a:p>
          <a:p>
            <a:pPr indent="-228600" lvl="0" marL="457200" rtl="0">
              <a:spcBef>
                <a:spcPts val="0"/>
              </a:spcBef>
              <a:buChar char="➔"/>
            </a:pPr>
            <a:r>
              <a:rPr lang="en"/>
              <a:t>Controlled by 5V signal</a:t>
            </a:r>
          </a:p>
        </p:txBody>
      </p:sp>
      <p:pic>
        <p:nvPicPr>
          <p:cNvPr descr="chargingdriver_annotated.png" id="177" name="Shape 177"/>
          <p:cNvPicPr preferRelativeResize="0"/>
          <p:nvPr/>
        </p:nvPicPr>
        <p:blipFill>
          <a:blip r:embed="rId3">
            <a:alphaModFix/>
          </a:blip>
          <a:stretch>
            <a:fillRect/>
          </a:stretch>
        </p:blipFill>
        <p:spPr>
          <a:xfrm>
            <a:off x="4828147" y="1152424"/>
            <a:ext cx="4315851" cy="3801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Charging Driver Schematic</a:t>
            </a:r>
          </a:p>
        </p:txBody>
      </p:sp>
      <p:sp>
        <p:nvSpPr>
          <p:cNvPr id="183" name="Shape 183"/>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descr="nested_transistor.png" id="184" name="Shape 184"/>
          <p:cNvPicPr preferRelativeResize="0"/>
          <p:nvPr/>
        </p:nvPicPr>
        <p:blipFill>
          <a:blip r:embed="rId3">
            <a:alphaModFix/>
          </a:blip>
          <a:stretch>
            <a:fillRect/>
          </a:stretch>
        </p:blipFill>
        <p:spPr>
          <a:xfrm>
            <a:off x="2175487" y="1152424"/>
            <a:ext cx="4793025" cy="3741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Mechanical </a:t>
            </a:r>
            <a:r>
              <a:rPr lang="en"/>
              <a:t>Overview</a:t>
            </a:r>
          </a:p>
        </p:txBody>
      </p:sp>
      <p:sp>
        <p:nvSpPr>
          <p:cNvPr id="190" name="Shape 190"/>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en"/>
              <a:t>Charging Drum</a:t>
            </a:r>
          </a:p>
          <a:p>
            <a:pPr indent="-228600" lvl="1" marL="914400" rtl="0">
              <a:spcBef>
                <a:spcPts val="0"/>
              </a:spcBef>
              <a:buChar char="◆"/>
            </a:pPr>
            <a:r>
              <a:rPr lang="en"/>
              <a:t>Acts as the capacitive anode in charging</a:t>
            </a:r>
          </a:p>
          <a:p>
            <a:pPr indent="-228600" lvl="1" marL="914400" rtl="0">
              <a:spcBef>
                <a:spcPts val="0"/>
              </a:spcBef>
              <a:buChar char="◆"/>
            </a:pPr>
            <a:r>
              <a:rPr lang="en"/>
              <a:t>Contains the notch used for dispensing</a:t>
            </a:r>
          </a:p>
          <a:p>
            <a:pPr indent="-228600" lvl="0" marL="457200" rtl="0">
              <a:spcBef>
                <a:spcPts val="0"/>
              </a:spcBef>
              <a:buChar char="➔"/>
            </a:pPr>
            <a:r>
              <a:rPr lang="en"/>
              <a:t>Powder Chamber</a:t>
            </a:r>
          </a:p>
          <a:p>
            <a:pPr indent="-228600" lvl="1" marL="914400" rtl="0">
              <a:spcBef>
                <a:spcPts val="0"/>
              </a:spcBef>
              <a:buChar char="◆"/>
            </a:pPr>
            <a:r>
              <a:rPr lang="en"/>
              <a:t>Holds </a:t>
            </a:r>
            <a:r>
              <a:rPr lang="en"/>
              <a:t>reservoir</a:t>
            </a:r>
            <a:r>
              <a:rPr lang="en"/>
              <a:t> of titanium powder</a:t>
            </a:r>
          </a:p>
          <a:p>
            <a:pPr indent="-228600" lvl="1" marL="914400" rtl="0">
              <a:spcBef>
                <a:spcPts val="0"/>
              </a:spcBef>
              <a:buChar char="◆"/>
            </a:pPr>
            <a:r>
              <a:rPr lang="en"/>
              <a:t>Acts as the capacitive cathode in charging</a:t>
            </a:r>
          </a:p>
          <a:p>
            <a:pPr lvl="0" marR="0" rtl="0" algn="l">
              <a:lnSpc>
                <a:spcPct val="115000"/>
              </a:lnSpc>
              <a:spcBef>
                <a:spcPts val="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Charging Drum</a:t>
            </a:r>
          </a:p>
        </p:txBody>
      </p:sp>
      <p:sp>
        <p:nvSpPr>
          <p:cNvPr id="196" name="Shape 196"/>
          <p:cNvSpPr txBox="1"/>
          <p:nvPr>
            <p:ph idx="1" type="body"/>
          </p:nvPr>
        </p:nvSpPr>
        <p:spPr>
          <a:xfrm>
            <a:off x="311700" y="1152475"/>
            <a:ext cx="4257900" cy="3416400"/>
          </a:xfrm>
          <a:prstGeom prst="rect">
            <a:avLst/>
          </a:prstGeom>
        </p:spPr>
        <p:txBody>
          <a:bodyPr anchorCtr="0" anchor="t" bIns="91425" lIns="91425" rIns="91425" tIns="91425">
            <a:noAutofit/>
          </a:bodyPr>
          <a:lstStyle/>
          <a:p>
            <a:pPr indent="-228600" lvl="0" marL="457200" rtl="0">
              <a:spcBef>
                <a:spcPts val="0"/>
              </a:spcBef>
              <a:buChar char="➔"/>
            </a:pPr>
            <a:r>
              <a:rPr lang="en"/>
              <a:t>Uses small notch to collect and remove powder from the powder chamber</a:t>
            </a:r>
          </a:p>
          <a:p>
            <a:pPr indent="-228600" lvl="0" marL="457200" rtl="0">
              <a:spcBef>
                <a:spcPts val="0"/>
              </a:spcBef>
              <a:buChar char="➔"/>
            </a:pPr>
            <a:r>
              <a:rPr lang="en"/>
              <a:t>Anodization layer allows electrical insulation of the aluminum core to the titanium powder</a:t>
            </a:r>
          </a:p>
          <a:p>
            <a:pPr indent="-228600" lvl="0" marL="457200" rtl="0">
              <a:spcBef>
                <a:spcPts val="0"/>
              </a:spcBef>
              <a:buChar char="➔"/>
            </a:pPr>
            <a:r>
              <a:rPr lang="en"/>
              <a:t>Rotates with a stepper motor coupled to its central axis</a:t>
            </a:r>
          </a:p>
        </p:txBody>
      </p:sp>
      <p:pic>
        <p:nvPicPr>
          <p:cNvPr descr="20170501_230716.jpg" id="197" name="Shape 197"/>
          <p:cNvPicPr preferRelativeResize="0"/>
          <p:nvPr/>
        </p:nvPicPr>
        <p:blipFill>
          <a:blip r:embed="rId3">
            <a:alphaModFix/>
          </a:blip>
          <a:stretch>
            <a:fillRect/>
          </a:stretch>
        </p:blipFill>
        <p:spPr>
          <a:xfrm>
            <a:off x="5497150" y="728612"/>
            <a:ext cx="2764707" cy="368627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Powder Chamber</a:t>
            </a:r>
          </a:p>
        </p:txBody>
      </p:sp>
      <p:sp>
        <p:nvSpPr>
          <p:cNvPr id="203" name="Shape 203"/>
          <p:cNvSpPr txBox="1"/>
          <p:nvPr>
            <p:ph idx="1" type="body"/>
          </p:nvPr>
        </p:nvSpPr>
        <p:spPr>
          <a:xfrm>
            <a:off x="311700" y="1152475"/>
            <a:ext cx="4257900" cy="3416400"/>
          </a:xfrm>
          <a:prstGeom prst="rect">
            <a:avLst/>
          </a:prstGeom>
        </p:spPr>
        <p:txBody>
          <a:bodyPr anchorCtr="0" anchor="t" bIns="91425" lIns="91425" rIns="91425" tIns="91425">
            <a:noAutofit/>
          </a:bodyPr>
          <a:lstStyle/>
          <a:p>
            <a:pPr indent="-228600" lvl="0" marL="457200" rtl="0">
              <a:spcBef>
                <a:spcPts val="0"/>
              </a:spcBef>
              <a:buChar char="➔"/>
            </a:pPr>
            <a:r>
              <a:rPr lang="en"/>
              <a:t>Teflon exterior coating electrically insulates chamber from the rest of the </a:t>
            </a:r>
            <a:r>
              <a:rPr lang="en"/>
              <a:t>chassis</a:t>
            </a:r>
          </a:p>
          <a:p>
            <a:pPr indent="-228600" lvl="0" marL="457200" rtl="0">
              <a:spcBef>
                <a:spcPts val="0"/>
              </a:spcBef>
              <a:buChar char="➔"/>
            </a:pPr>
            <a:r>
              <a:rPr lang="en"/>
              <a:t>Copper interior allows maximum surface area of contact for held titanium powder, connects titanium powder to ground</a:t>
            </a:r>
          </a:p>
          <a:p>
            <a:pPr indent="-228600" lvl="0" marL="457200" rtl="0">
              <a:spcBef>
                <a:spcPts val="0"/>
              </a:spcBef>
              <a:buChar char="➔"/>
            </a:pPr>
            <a:r>
              <a:rPr lang="en"/>
              <a:t>Hole in bottom of chamber aligns with notch</a:t>
            </a:r>
          </a:p>
        </p:txBody>
      </p:sp>
      <p:pic>
        <p:nvPicPr>
          <p:cNvPr descr="20170501_230750.jpg" id="204" name="Shape 204"/>
          <p:cNvPicPr preferRelativeResize="0"/>
          <p:nvPr/>
        </p:nvPicPr>
        <p:blipFill rotWithShape="1">
          <a:blip r:embed="rId3">
            <a:alphaModFix/>
          </a:blip>
          <a:srcRect b="0" l="0" r="0" t="39853"/>
          <a:stretch/>
        </p:blipFill>
        <p:spPr>
          <a:xfrm>
            <a:off x="5615374" y="1463162"/>
            <a:ext cx="2764700" cy="2217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Further Electrical Development</a:t>
            </a:r>
          </a:p>
        </p:txBody>
      </p:sp>
      <p:sp>
        <p:nvSpPr>
          <p:cNvPr id="210" name="Shape 210"/>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b="1" lang="en"/>
              <a:t>Higher voltage charging driver</a:t>
            </a:r>
            <a:r>
              <a:rPr lang="en"/>
              <a:t> for increased charge per unit mass on titanium powder</a:t>
            </a:r>
          </a:p>
          <a:p>
            <a:pPr indent="-228600" lvl="0" marL="457200" rtl="0">
              <a:spcBef>
                <a:spcPts val="0"/>
              </a:spcBef>
              <a:buChar char="➔"/>
            </a:pPr>
            <a:r>
              <a:rPr b="1" lang="en"/>
              <a:t>Device-PC communication</a:t>
            </a:r>
            <a:r>
              <a:rPr lang="en"/>
              <a:t> for interfacing as a part of a 3D printer</a:t>
            </a:r>
          </a:p>
          <a:p>
            <a:pPr indent="-228600" lvl="0" marL="457200" rtl="0">
              <a:spcBef>
                <a:spcPts val="0"/>
              </a:spcBef>
              <a:buChar char="➔"/>
            </a:pPr>
            <a:r>
              <a:rPr b="1" lang="en"/>
              <a:t>Addition of infrared sensors</a:t>
            </a:r>
            <a:r>
              <a:rPr lang="en"/>
              <a:t> to track position of particle clump after dispensing</a:t>
            </a:r>
          </a:p>
          <a:p>
            <a:pPr indent="-228600" lvl="0" marL="457200" rtl="0">
              <a:spcBef>
                <a:spcPts val="0"/>
              </a:spcBef>
              <a:buChar char="➔"/>
            </a:pPr>
            <a:r>
              <a:rPr b="1" lang="en"/>
              <a:t>Array of dynamically powered plates</a:t>
            </a:r>
            <a:r>
              <a:rPr lang="en"/>
              <a:t> for levitation via electrical attraction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Introduction</a:t>
            </a:r>
          </a:p>
        </p:txBody>
      </p:sp>
      <p:sp>
        <p:nvSpPr>
          <p:cNvPr id="73" name="Shape 73"/>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Current techniques for 3D printing </a:t>
            </a:r>
            <a:r>
              <a:rPr b="1" lang="en"/>
              <a:t>metal</a:t>
            </a:r>
            <a:r>
              <a:rPr lang="en"/>
              <a:t> items are material inefficient and cannot be scaled to large print volumes. By contrast, a </a:t>
            </a:r>
            <a:r>
              <a:rPr b="1" lang="en"/>
              <a:t>plastic </a:t>
            </a:r>
            <a:r>
              <a:rPr lang="en"/>
              <a:t>3D printer does not have those same concerns, primarily due to its central component: the extruder head.</a:t>
            </a:r>
          </a:p>
          <a:p>
            <a:pPr lvl="0">
              <a:spcBef>
                <a:spcPts val="0"/>
              </a:spcBef>
              <a:buNone/>
            </a:pPr>
            <a:r>
              <a:t/>
            </a:r>
            <a:endParaRPr/>
          </a:p>
          <a:p>
            <a:pPr lvl="0">
              <a:spcBef>
                <a:spcPts val="0"/>
              </a:spcBef>
              <a:buNone/>
            </a:pPr>
            <a:r>
              <a:rPr lang="en"/>
              <a:t>Our ultimate goal, place an electrical charge onto metal powder particles, use that charge to levitate small groups of particles using dynamic electric fields. With these particles now thermally isolated, heat to liquid and drop.</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Further Mechanical Development</a:t>
            </a:r>
          </a:p>
        </p:txBody>
      </p:sp>
      <p:sp>
        <p:nvSpPr>
          <p:cNvPr id="216" name="Shape 216"/>
          <p:cNvSpPr txBox="1"/>
          <p:nvPr>
            <p:ph idx="1" type="body"/>
          </p:nvPr>
        </p:nvSpPr>
        <p:spPr>
          <a:xfrm>
            <a:off x="311700" y="1152475"/>
            <a:ext cx="8415900" cy="3416400"/>
          </a:xfrm>
          <a:prstGeom prst="rect">
            <a:avLst/>
          </a:prstGeom>
        </p:spPr>
        <p:txBody>
          <a:bodyPr anchorCtr="0" anchor="t" bIns="91425" lIns="91425" rIns="91425" tIns="91425">
            <a:noAutofit/>
          </a:bodyPr>
          <a:lstStyle/>
          <a:p>
            <a:pPr indent="-228600" lvl="0" marL="457200" rtl="0">
              <a:spcBef>
                <a:spcPts val="0"/>
              </a:spcBef>
              <a:buChar char="➔"/>
            </a:pPr>
            <a:r>
              <a:rPr b="1" lang="en"/>
              <a:t>Brushless DC motor</a:t>
            </a:r>
            <a:r>
              <a:rPr lang="en"/>
              <a:t> for higher startup torque and speed compared to stepper motors</a:t>
            </a:r>
          </a:p>
          <a:p>
            <a:pPr indent="-228600" lvl="0" marL="457200" rtl="0">
              <a:spcBef>
                <a:spcPts val="0"/>
              </a:spcBef>
              <a:buChar char="➔"/>
            </a:pPr>
            <a:r>
              <a:rPr b="1" lang="en"/>
              <a:t>Thicker anodization layer</a:t>
            </a:r>
            <a:r>
              <a:rPr lang="en"/>
              <a:t> to allow for a deeper dispensing notch</a:t>
            </a:r>
          </a:p>
          <a:p>
            <a:pPr indent="-228600" lvl="0" marL="457200" rtl="0">
              <a:spcBef>
                <a:spcPts val="0"/>
              </a:spcBef>
              <a:buChar char="➔"/>
            </a:pPr>
            <a:r>
              <a:rPr b="1" lang="en"/>
              <a:t>Top mounted chassis</a:t>
            </a:r>
            <a:r>
              <a:rPr lang="en"/>
              <a:t> so powder dispensed can be dropped like an extruder head</a:t>
            </a:r>
          </a:p>
          <a:p>
            <a:pPr indent="-228600" lvl="0" marL="457200" rtl="0">
              <a:spcBef>
                <a:spcPts val="0"/>
              </a:spcBef>
              <a:buChar char="➔"/>
            </a:pPr>
            <a:r>
              <a:rPr b="1" lang="en"/>
              <a:t>Larger </a:t>
            </a:r>
            <a:r>
              <a:rPr b="1" lang="en"/>
              <a:t>auxiliary</a:t>
            </a:r>
            <a:r>
              <a:rPr b="1" lang="en"/>
              <a:t> powder chamber</a:t>
            </a:r>
            <a:r>
              <a:rPr lang="en"/>
              <a:t> that replenishes main powder chamber during usage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SWOT Analysis of Charged Particle </a:t>
            </a:r>
            <a:r>
              <a:rPr lang="en"/>
              <a:t>Dispensary</a:t>
            </a:r>
          </a:p>
        </p:txBody>
      </p:sp>
      <p:sp>
        <p:nvSpPr>
          <p:cNvPr id="222" name="Shape 222"/>
          <p:cNvSpPr/>
          <p:nvPr/>
        </p:nvSpPr>
        <p:spPr>
          <a:xfrm>
            <a:off x="1285550" y="1453450"/>
            <a:ext cx="2801100" cy="1446300"/>
          </a:xfrm>
          <a:prstGeom prst="rect">
            <a:avLst/>
          </a:prstGeom>
          <a:solidFill>
            <a:srgbClr val="D9EAD3"/>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lvl="0">
              <a:spcBef>
                <a:spcPts val="0"/>
              </a:spcBef>
              <a:buNone/>
            </a:pPr>
            <a:r>
              <a:rPr b="1" lang="en"/>
              <a:t>Strengths:</a:t>
            </a:r>
          </a:p>
          <a:p>
            <a:pPr lvl="0">
              <a:spcBef>
                <a:spcPts val="0"/>
              </a:spcBef>
              <a:buNone/>
            </a:pPr>
            <a:r>
              <a:rPr lang="en"/>
              <a:t>Precise charging of particles</a:t>
            </a:r>
          </a:p>
          <a:p>
            <a:pPr lvl="0">
              <a:spcBef>
                <a:spcPts val="0"/>
              </a:spcBef>
              <a:buNone/>
            </a:pPr>
            <a:r>
              <a:rPr lang="en"/>
              <a:t>Consistent dispense size</a:t>
            </a:r>
          </a:p>
          <a:p>
            <a:pPr lvl="0">
              <a:spcBef>
                <a:spcPts val="0"/>
              </a:spcBef>
              <a:buNone/>
            </a:pPr>
            <a:r>
              <a:t/>
            </a:r>
            <a:endParaRPr/>
          </a:p>
        </p:txBody>
      </p:sp>
      <p:sp>
        <p:nvSpPr>
          <p:cNvPr id="223" name="Shape 223"/>
          <p:cNvSpPr/>
          <p:nvPr/>
        </p:nvSpPr>
        <p:spPr>
          <a:xfrm>
            <a:off x="4796350" y="3335475"/>
            <a:ext cx="2801100" cy="1446300"/>
          </a:xfrm>
          <a:prstGeom prst="rect">
            <a:avLst/>
          </a:prstGeom>
          <a:solidFill>
            <a:srgbClr val="CFE2F3"/>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
              <a:t>Opportunities</a:t>
            </a:r>
            <a:r>
              <a:rPr b="1" lang="en"/>
              <a:t>:</a:t>
            </a:r>
          </a:p>
          <a:p>
            <a:pPr lvl="0" rtl="0">
              <a:spcBef>
                <a:spcPts val="0"/>
              </a:spcBef>
              <a:buClr>
                <a:schemeClr val="dk1"/>
              </a:buClr>
              <a:buFont typeface="Arial"/>
              <a:buNone/>
            </a:pPr>
            <a:r>
              <a:rPr lang="en">
                <a:solidFill>
                  <a:schemeClr val="dk1"/>
                </a:solidFill>
              </a:rPr>
              <a:t>Large 3D printers</a:t>
            </a:r>
          </a:p>
          <a:p>
            <a:pPr lvl="0">
              <a:spcBef>
                <a:spcPts val="0"/>
              </a:spcBef>
              <a:buNone/>
            </a:pPr>
            <a:r>
              <a:rPr lang="en"/>
              <a:t>Supports multiple metal</a:t>
            </a:r>
          </a:p>
          <a:p>
            <a:pPr lvl="0" rtl="0">
              <a:spcBef>
                <a:spcPts val="0"/>
              </a:spcBef>
              <a:buNone/>
            </a:pPr>
            <a:r>
              <a:rPr lang="en"/>
              <a:t>Serial communication</a:t>
            </a:r>
          </a:p>
        </p:txBody>
      </p:sp>
      <p:sp>
        <p:nvSpPr>
          <p:cNvPr id="224" name="Shape 224"/>
          <p:cNvSpPr/>
          <p:nvPr/>
        </p:nvSpPr>
        <p:spPr>
          <a:xfrm>
            <a:off x="1285550" y="3335475"/>
            <a:ext cx="2801100" cy="1446300"/>
          </a:xfrm>
          <a:prstGeom prst="rect">
            <a:avLst/>
          </a:prstGeom>
          <a:solidFill>
            <a:srgbClr val="FCE5CD"/>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
              <a:t>Threats</a:t>
            </a:r>
            <a:r>
              <a:rPr b="1" lang="en"/>
              <a:t>:</a:t>
            </a:r>
          </a:p>
          <a:p>
            <a:pPr lvl="0">
              <a:spcBef>
                <a:spcPts val="0"/>
              </a:spcBef>
              <a:buNone/>
            </a:pPr>
            <a:r>
              <a:rPr lang="en"/>
              <a:t>Oxidation of exposed powder</a:t>
            </a:r>
          </a:p>
          <a:p>
            <a:pPr lvl="0" rtl="0">
              <a:spcBef>
                <a:spcPts val="0"/>
              </a:spcBef>
              <a:buNone/>
            </a:pPr>
            <a:r>
              <a:rPr lang="en"/>
              <a:t>Metal wire 3D printers</a:t>
            </a:r>
          </a:p>
        </p:txBody>
      </p:sp>
      <p:sp>
        <p:nvSpPr>
          <p:cNvPr id="225" name="Shape 225"/>
          <p:cNvSpPr/>
          <p:nvPr/>
        </p:nvSpPr>
        <p:spPr>
          <a:xfrm>
            <a:off x="4796350" y="1453450"/>
            <a:ext cx="2801100" cy="14463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
              <a:t>Weaknesses</a:t>
            </a:r>
            <a:r>
              <a:rPr b="1" lang="en"/>
              <a:t>:</a:t>
            </a:r>
          </a:p>
          <a:p>
            <a:pPr lvl="0">
              <a:spcBef>
                <a:spcPts val="0"/>
              </a:spcBef>
              <a:buNone/>
            </a:pPr>
            <a:r>
              <a:rPr lang="en"/>
              <a:t>Insufficient motor strength</a:t>
            </a:r>
          </a:p>
          <a:p>
            <a:pPr lvl="0" rtl="0">
              <a:spcBef>
                <a:spcPts val="0"/>
              </a:spcBef>
              <a:buNone/>
            </a:pPr>
            <a:r>
              <a:rPr lang="en"/>
              <a:t>Slow dispense rate</a:t>
            </a:r>
          </a:p>
          <a:p>
            <a:pPr lvl="0" rt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Special Thanks To...</a:t>
            </a:r>
          </a:p>
        </p:txBody>
      </p:sp>
      <p:sp>
        <p:nvSpPr>
          <p:cNvPr id="231" name="Shape 231"/>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en"/>
              <a:t>Sam Sagan</a:t>
            </a:r>
          </a:p>
          <a:p>
            <a:pPr indent="-228600" lvl="0" marL="457200">
              <a:spcBef>
                <a:spcPts val="0"/>
              </a:spcBef>
              <a:buChar char="➔"/>
            </a:pPr>
            <a:r>
              <a:rPr lang="en"/>
              <a:t>Prof. Scott Carney</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That’s All Folks!</a:t>
            </a:r>
          </a:p>
        </p:txBody>
      </p:sp>
      <p:pic>
        <p:nvPicPr>
          <p:cNvPr descr="20170501_235035.jpg" id="237" name="Shape 237"/>
          <p:cNvPicPr preferRelativeResize="0"/>
          <p:nvPr/>
        </p:nvPicPr>
        <p:blipFill>
          <a:blip r:embed="rId3">
            <a:alphaModFix/>
          </a:blip>
          <a:stretch>
            <a:fillRect/>
          </a:stretch>
        </p:blipFill>
        <p:spPr>
          <a:xfrm>
            <a:off x="3756712" y="1152425"/>
            <a:ext cx="4915031" cy="36862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Directives</a:t>
            </a:r>
          </a:p>
        </p:txBody>
      </p:sp>
      <p:sp>
        <p:nvSpPr>
          <p:cNvPr id="79" name="Shape 7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en"/>
              <a:t>Accumulate charge onto metal powder</a:t>
            </a:r>
          </a:p>
          <a:p>
            <a:pPr indent="-228600" lvl="0" marL="457200" rtl="0">
              <a:spcBef>
                <a:spcPts val="0"/>
              </a:spcBef>
              <a:buChar char="➔"/>
            </a:pPr>
            <a:r>
              <a:rPr lang="en"/>
              <a:t>Drop small groups of charged particles accurately</a:t>
            </a:r>
          </a:p>
          <a:p>
            <a:pPr indent="-228600" lvl="0" marL="457200">
              <a:spcBef>
                <a:spcPts val="0"/>
              </a:spcBef>
              <a:buChar char="➔"/>
            </a:pPr>
            <a:r>
              <a:rPr lang="en"/>
              <a:t>Simple interface to drop particles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System Overview</a:t>
            </a:r>
          </a:p>
        </p:txBody>
      </p:sp>
      <p:sp>
        <p:nvSpPr>
          <p:cNvPr id="85" name="Shape 85"/>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b="1" lang="en"/>
              <a:t>Electrical</a:t>
            </a:r>
          </a:p>
          <a:p>
            <a:pPr indent="-228600" lvl="1" marL="914400" rtl="0">
              <a:spcBef>
                <a:spcPts val="0"/>
              </a:spcBef>
              <a:buChar char="◆"/>
            </a:pPr>
            <a:r>
              <a:rPr lang="en"/>
              <a:t>Power Supply</a:t>
            </a:r>
          </a:p>
          <a:p>
            <a:pPr indent="-228600" lvl="1" marL="914400" rtl="0">
              <a:spcBef>
                <a:spcPts val="0"/>
              </a:spcBef>
              <a:buChar char="◆"/>
            </a:pPr>
            <a:r>
              <a:rPr lang="en"/>
              <a:t>Charging Driver</a:t>
            </a:r>
          </a:p>
          <a:p>
            <a:pPr indent="-228600" lvl="1" marL="914400" rtl="0">
              <a:spcBef>
                <a:spcPts val="0"/>
              </a:spcBef>
              <a:buChar char="◆"/>
            </a:pPr>
            <a:r>
              <a:rPr lang="en"/>
              <a:t>Motor Driver (and Stepper Motor)</a:t>
            </a:r>
          </a:p>
          <a:p>
            <a:pPr indent="-228600" lvl="1" marL="914400" rtl="0">
              <a:spcBef>
                <a:spcPts val="0"/>
              </a:spcBef>
              <a:buChar char="◆"/>
            </a:pPr>
            <a:r>
              <a:rPr lang="en"/>
              <a:t>Control Unit (Microcontroller and User Interface)</a:t>
            </a:r>
          </a:p>
          <a:p>
            <a:pPr indent="-228600" lvl="0" marL="457200" rtl="0">
              <a:spcBef>
                <a:spcPts val="0"/>
              </a:spcBef>
              <a:buChar char="➔"/>
            </a:pPr>
            <a:r>
              <a:rPr b="1" lang="en"/>
              <a:t>Mechanical</a:t>
            </a:r>
          </a:p>
          <a:p>
            <a:pPr indent="-228600" lvl="1" marL="914400" rtl="0">
              <a:spcBef>
                <a:spcPts val="0"/>
              </a:spcBef>
              <a:buChar char="◆"/>
            </a:pPr>
            <a:r>
              <a:rPr lang="en"/>
              <a:t>Charging Drum</a:t>
            </a:r>
          </a:p>
          <a:p>
            <a:pPr indent="-228600" lvl="1" marL="914400" rtl="0">
              <a:spcBef>
                <a:spcPts val="0"/>
              </a:spcBef>
              <a:buChar char="◆"/>
            </a:pPr>
            <a:r>
              <a:rPr lang="en"/>
              <a:t>Powder Chamber</a:t>
            </a:r>
          </a:p>
          <a:p>
            <a:pPr indent="-228600" lvl="0" marL="457200" rtl="0">
              <a:spcBef>
                <a:spcPts val="0"/>
              </a:spcBef>
              <a:buChar char="➔"/>
            </a:pPr>
            <a:r>
              <a:rPr b="1" lang="en"/>
              <a:t>Software</a:t>
            </a:r>
          </a:p>
          <a:p>
            <a:pPr indent="-228600" lvl="1" marL="914400">
              <a:spcBef>
                <a:spcPts val="0"/>
              </a:spcBef>
              <a:buChar char="◆"/>
            </a:pPr>
            <a:r>
              <a:rPr lang="en"/>
              <a:t>Embedded C for driver control and user input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System Overview</a:t>
            </a:r>
          </a:p>
        </p:txBody>
      </p:sp>
      <p:sp>
        <p:nvSpPr>
          <p:cNvPr id="91" name="Shape 91"/>
          <p:cNvSpPr/>
          <p:nvPr/>
        </p:nvSpPr>
        <p:spPr>
          <a:xfrm>
            <a:off x="894850" y="1651800"/>
            <a:ext cx="1501200" cy="462000"/>
          </a:xfrm>
          <a:prstGeom prst="rect">
            <a:avLst/>
          </a:prstGeom>
          <a:solidFill>
            <a:srgbClr val="D9EAD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
              <a:t>User Interface</a:t>
            </a:r>
          </a:p>
        </p:txBody>
      </p:sp>
      <p:sp>
        <p:nvSpPr>
          <p:cNvPr id="92" name="Shape 92"/>
          <p:cNvSpPr/>
          <p:nvPr/>
        </p:nvSpPr>
        <p:spPr>
          <a:xfrm>
            <a:off x="894850" y="2612600"/>
            <a:ext cx="1501200" cy="462000"/>
          </a:xfrm>
          <a:prstGeom prst="rect">
            <a:avLst/>
          </a:prstGeom>
          <a:solidFill>
            <a:srgbClr val="D9EAD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Microcontroller</a:t>
            </a:r>
          </a:p>
        </p:txBody>
      </p:sp>
      <p:sp>
        <p:nvSpPr>
          <p:cNvPr id="93" name="Shape 93"/>
          <p:cNvSpPr/>
          <p:nvPr/>
        </p:nvSpPr>
        <p:spPr>
          <a:xfrm>
            <a:off x="2948325" y="3429875"/>
            <a:ext cx="1501200" cy="462000"/>
          </a:xfrm>
          <a:prstGeom prst="rect">
            <a:avLst/>
          </a:prstGeom>
          <a:solidFill>
            <a:srgbClr val="D9EAD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Charging Driver</a:t>
            </a:r>
          </a:p>
        </p:txBody>
      </p:sp>
      <p:sp>
        <p:nvSpPr>
          <p:cNvPr id="94" name="Shape 94"/>
          <p:cNvSpPr/>
          <p:nvPr/>
        </p:nvSpPr>
        <p:spPr>
          <a:xfrm>
            <a:off x="2948325" y="2187575"/>
            <a:ext cx="1597500" cy="462000"/>
          </a:xfrm>
          <a:prstGeom prst="rect">
            <a:avLst/>
          </a:prstGeom>
          <a:solidFill>
            <a:srgbClr val="D9EAD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Motor and Driver</a:t>
            </a:r>
          </a:p>
        </p:txBody>
      </p:sp>
      <p:sp>
        <p:nvSpPr>
          <p:cNvPr id="95" name="Shape 95"/>
          <p:cNvSpPr/>
          <p:nvPr/>
        </p:nvSpPr>
        <p:spPr>
          <a:xfrm>
            <a:off x="5660525" y="2187575"/>
            <a:ext cx="1597500" cy="462000"/>
          </a:xfrm>
          <a:prstGeom prst="rect">
            <a:avLst/>
          </a:prstGeom>
          <a:solidFill>
            <a:srgbClr val="FCE5CD"/>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Charging Drum</a:t>
            </a:r>
          </a:p>
        </p:txBody>
      </p:sp>
      <p:sp>
        <p:nvSpPr>
          <p:cNvPr id="96" name="Shape 96"/>
          <p:cNvSpPr/>
          <p:nvPr/>
        </p:nvSpPr>
        <p:spPr>
          <a:xfrm>
            <a:off x="5660525" y="3429875"/>
            <a:ext cx="1597500" cy="462000"/>
          </a:xfrm>
          <a:prstGeom prst="rect">
            <a:avLst/>
          </a:prstGeom>
          <a:solidFill>
            <a:srgbClr val="FCE5CD"/>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Powder Chamber</a:t>
            </a:r>
          </a:p>
        </p:txBody>
      </p:sp>
      <p:cxnSp>
        <p:nvCxnSpPr>
          <p:cNvPr id="97" name="Shape 97"/>
          <p:cNvCxnSpPr/>
          <p:nvPr/>
        </p:nvCxnSpPr>
        <p:spPr>
          <a:xfrm>
            <a:off x="5176675" y="1003225"/>
            <a:ext cx="26700" cy="3802200"/>
          </a:xfrm>
          <a:prstGeom prst="straightConnector1">
            <a:avLst/>
          </a:prstGeom>
          <a:noFill/>
          <a:ln cap="flat" cmpd="sng" w="9525">
            <a:solidFill>
              <a:schemeClr val="dk2"/>
            </a:solidFill>
            <a:prstDash val="dash"/>
            <a:round/>
            <a:headEnd len="lg" w="lg" type="none"/>
            <a:tailEnd len="lg" w="lg" type="none"/>
          </a:ln>
        </p:spPr>
      </p:cxnSp>
      <p:sp>
        <p:nvSpPr>
          <p:cNvPr id="98" name="Shape 98"/>
          <p:cNvSpPr txBox="1"/>
          <p:nvPr/>
        </p:nvSpPr>
        <p:spPr>
          <a:xfrm>
            <a:off x="4199475" y="1003225"/>
            <a:ext cx="1661100" cy="270900"/>
          </a:xfrm>
          <a:prstGeom prst="rect">
            <a:avLst/>
          </a:prstGeom>
          <a:noFill/>
          <a:ln>
            <a:noFill/>
          </a:ln>
        </p:spPr>
        <p:txBody>
          <a:bodyPr anchorCtr="0" anchor="t" bIns="91425" lIns="91425" rIns="91425" tIns="91425">
            <a:noAutofit/>
          </a:bodyPr>
          <a:lstStyle/>
          <a:p>
            <a:pPr lvl="0">
              <a:spcBef>
                <a:spcPts val="0"/>
              </a:spcBef>
              <a:buNone/>
            </a:pPr>
            <a:r>
              <a:rPr lang="en"/>
              <a:t>Electrical</a:t>
            </a:r>
          </a:p>
        </p:txBody>
      </p:sp>
      <p:sp>
        <p:nvSpPr>
          <p:cNvPr id="99" name="Shape 99"/>
          <p:cNvSpPr txBox="1"/>
          <p:nvPr/>
        </p:nvSpPr>
        <p:spPr>
          <a:xfrm>
            <a:off x="5266875" y="1003225"/>
            <a:ext cx="1661100" cy="270900"/>
          </a:xfrm>
          <a:prstGeom prst="rect">
            <a:avLst/>
          </a:prstGeom>
          <a:noFill/>
          <a:ln>
            <a:noFill/>
          </a:ln>
        </p:spPr>
        <p:txBody>
          <a:bodyPr anchorCtr="0" anchor="t" bIns="91425" lIns="91425" rIns="91425" tIns="91425">
            <a:noAutofit/>
          </a:bodyPr>
          <a:lstStyle/>
          <a:p>
            <a:pPr lvl="0" rtl="0">
              <a:spcBef>
                <a:spcPts val="0"/>
              </a:spcBef>
              <a:buNone/>
            </a:pPr>
            <a:r>
              <a:rPr lang="en"/>
              <a:t>Mechanical</a:t>
            </a:r>
          </a:p>
        </p:txBody>
      </p:sp>
      <p:cxnSp>
        <p:nvCxnSpPr>
          <p:cNvPr id="100" name="Shape 100"/>
          <p:cNvCxnSpPr>
            <a:stCxn id="91" idx="2"/>
            <a:endCxn id="92" idx="0"/>
          </p:cNvCxnSpPr>
          <p:nvPr/>
        </p:nvCxnSpPr>
        <p:spPr>
          <a:xfrm>
            <a:off x="1645450" y="2113800"/>
            <a:ext cx="0" cy="498900"/>
          </a:xfrm>
          <a:prstGeom prst="straightConnector1">
            <a:avLst/>
          </a:prstGeom>
          <a:noFill/>
          <a:ln cap="flat" cmpd="sng" w="9525">
            <a:solidFill>
              <a:schemeClr val="dk2"/>
            </a:solidFill>
            <a:prstDash val="solid"/>
            <a:round/>
            <a:headEnd len="lg" w="lg" type="none"/>
            <a:tailEnd len="lg" w="lg" type="triangle"/>
          </a:ln>
        </p:spPr>
      </p:cxnSp>
      <p:cxnSp>
        <p:nvCxnSpPr>
          <p:cNvPr id="101" name="Shape 101"/>
          <p:cNvCxnSpPr>
            <a:stCxn id="92" idx="3"/>
          </p:cNvCxnSpPr>
          <p:nvPr/>
        </p:nvCxnSpPr>
        <p:spPr>
          <a:xfrm flipH="1" rot="10800000">
            <a:off x="2396050" y="2842100"/>
            <a:ext cx="293400" cy="1500"/>
          </a:xfrm>
          <a:prstGeom prst="straightConnector1">
            <a:avLst/>
          </a:prstGeom>
          <a:noFill/>
          <a:ln cap="flat" cmpd="sng" w="9525">
            <a:solidFill>
              <a:schemeClr val="dk2"/>
            </a:solidFill>
            <a:prstDash val="solid"/>
            <a:round/>
            <a:headEnd len="lg" w="lg" type="none"/>
            <a:tailEnd len="lg" w="lg" type="none"/>
          </a:ln>
        </p:spPr>
      </p:cxnSp>
      <p:cxnSp>
        <p:nvCxnSpPr>
          <p:cNvPr id="102" name="Shape 102"/>
          <p:cNvCxnSpPr/>
          <p:nvPr/>
        </p:nvCxnSpPr>
        <p:spPr>
          <a:xfrm rot="10800000">
            <a:off x="2707075" y="2353650"/>
            <a:ext cx="0" cy="1314600"/>
          </a:xfrm>
          <a:prstGeom prst="straightConnector1">
            <a:avLst/>
          </a:prstGeom>
          <a:noFill/>
          <a:ln cap="flat" cmpd="sng" w="9525">
            <a:solidFill>
              <a:schemeClr val="dk2"/>
            </a:solidFill>
            <a:prstDash val="solid"/>
            <a:round/>
            <a:headEnd len="lg" w="lg" type="none"/>
            <a:tailEnd len="lg" w="lg" type="none"/>
          </a:ln>
        </p:spPr>
      </p:cxnSp>
      <p:cxnSp>
        <p:nvCxnSpPr>
          <p:cNvPr id="103" name="Shape 103"/>
          <p:cNvCxnSpPr>
            <a:endCxn id="94" idx="1"/>
          </p:cNvCxnSpPr>
          <p:nvPr/>
        </p:nvCxnSpPr>
        <p:spPr>
          <a:xfrm>
            <a:off x="2698125" y="2344475"/>
            <a:ext cx="250200" cy="74100"/>
          </a:xfrm>
          <a:prstGeom prst="straightConnector1">
            <a:avLst/>
          </a:prstGeom>
          <a:noFill/>
          <a:ln cap="flat" cmpd="sng" w="9525">
            <a:solidFill>
              <a:schemeClr val="dk2"/>
            </a:solidFill>
            <a:prstDash val="solid"/>
            <a:round/>
            <a:headEnd len="lg" w="lg" type="none"/>
            <a:tailEnd len="lg" w="lg" type="triangle"/>
          </a:ln>
        </p:spPr>
      </p:cxnSp>
      <p:cxnSp>
        <p:nvCxnSpPr>
          <p:cNvPr id="104" name="Shape 104"/>
          <p:cNvCxnSpPr>
            <a:endCxn id="93" idx="1"/>
          </p:cNvCxnSpPr>
          <p:nvPr/>
        </p:nvCxnSpPr>
        <p:spPr>
          <a:xfrm flipH="1" rot="10800000">
            <a:off x="2698125" y="3660875"/>
            <a:ext cx="250200" cy="25200"/>
          </a:xfrm>
          <a:prstGeom prst="straightConnector1">
            <a:avLst/>
          </a:prstGeom>
          <a:noFill/>
          <a:ln cap="flat" cmpd="sng" w="9525">
            <a:solidFill>
              <a:schemeClr val="dk2"/>
            </a:solidFill>
            <a:prstDash val="solid"/>
            <a:round/>
            <a:headEnd len="lg" w="lg" type="none"/>
            <a:tailEnd len="lg" w="lg" type="triangle"/>
          </a:ln>
        </p:spPr>
      </p:cxnSp>
      <p:cxnSp>
        <p:nvCxnSpPr>
          <p:cNvPr id="105" name="Shape 105"/>
          <p:cNvCxnSpPr>
            <a:stCxn id="93" idx="3"/>
            <a:endCxn id="96" idx="1"/>
          </p:cNvCxnSpPr>
          <p:nvPr/>
        </p:nvCxnSpPr>
        <p:spPr>
          <a:xfrm>
            <a:off x="4449525" y="3660875"/>
            <a:ext cx="1211100" cy="0"/>
          </a:xfrm>
          <a:prstGeom prst="straightConnector1">
            <a:avLst/>
          </a:prstGeom>
          <a:noFill/>
          <a:ln cap="flat" cmpd="sng" w="9525">
            <a:solidFill>
              <a:schemeClr val="dk2"/>
            </a:solidFill>
            <a:prstDash val="solid"/>
            <a:round/>
            <a:headEnd len="lg" w="lg" type="none"/>
            <a:tailEnd len="lg" w="lg" type="triangle"/>
          </a:ln>
        </p:spPr>
      </p:cxnSp>
      <p:cxnSp>
        <p:nvCxnSpPr>
          <p:cNvPr id="106" name="Shape 106"/>
          <p:cNvCxnSpPr>
            <a:stCxn id="94" idx="3"/>
            <a:endCxn id="95" idx="1"/>
          </p:cNvCxnSpPr>
          <p:nvPr/>
        </p:nvCxnSpPr>
        <p:spPr>
          <a:xfrm>
            <a:off x="4545825" y="2418575"/>
            <a:ext cx="1114800" cy="0"/>
          </a:xfrm>
          <a:prstGeom prst="straightConnector1">
            <a:avLst/>
          </a:prstGeom>
          <a:noFill/>
          <a:ln cap="flat" cmpd="sng" w="9525">
            <a:solidFill>
              <a:schemeClr val="dk2"/>
            </a:solidFill>
            <a:prstDash val="solid"/>
            <a:round/>
            <a:headEnd len="lg" w="lg" type="none"/>
            <a:tailEnd len="lg" w="lg" type="triangle"/>
          </a:ln>
        </p:spPr>
      </p:cxnSp>
      <p:cxnSp>
        <p:nvCxnSpPr>
          <p:cNvPr id="107" name="Shape 107"/>
          <p:cNvCxnSpPr>
            <a:endCxn id="95" idx="2"/>
          </p:cNvCxnSpPr>
          <p:nvPr/>
        </p:nvCxnSpPr>
        <p:spPr>
          <a:xfrm rot="10800000">
            <a:off x="6459275" y="2649575"/>
            <a:ext cx="14400" cy="343500"/>
          </a:xfrm>
          <a:prstGeom prst="straightConnector1">
            <a:avLst/>
          </a:prstGeom>
          <a:noFill/>
          <a:ln cap="flat" cmpd="sng" w="9525">
            <a:solidFill>
              <a:schemeClr val="dk2"/>
            </a:solidFill>
            <a:prstDash val="solid"/>
            <a:round/>
            <a:headEnd len="lg" w="lg" type="none"/>
            <a:tailEnd len="lg" w="lg" type="triangle"/>
          </a:ln>
        </p:spPr>
      </p:cxnSp>
      <p:cxnSp>
        <p:nvCxnSpPr>
          <p:cNvPr id="108" name="Shape 108"/>
          <p:cNvCxnSpPr/>
          <p:nvPr/>
        </p:nvCxnSpPr>
        <p:spPr>
          <a:xfrm rot="10800000">
            <a:off x="4847950" y="2975350"/>
            <a:ext cx="1625700" cy="0"/>
          </a:xfrm>
          <a:prstGeom prst="straightConnector1">
            <a:avLst/>
          </a:prstGeom>
          <a:noFill/>
          <a:ln cap="flat" cmpd="sng" w="9525">
            <a:solidFill>
              <a:schemeClr val="dk2"/>
            </a:solidFill>
            <a:prstDash val="solid"/>
            <a:round/>
            <a:headEnd len="lg" w="lg" type="none"/>
            <a:tailEnd len="lg" w="lg" type="none"/>
          </a:ln>
        </p:spPr>
      </p:cxnSp>
      <p:cxnSp>
        <p:nvCxnSpPr>
          <p:cNvPr id="109" name="Shape 109"/>
          <p:cNvCxnSpPr/>
          <p:nvPr/>
        </p:nvCxnSpPr>
        <p:spPr>
          <a:xfrm>
            <a:off x="4865750" y="2975350"/>
            <a:ext cx="9000" cy="684000"/>
          </a:xfrm>
          <a:prstGeom prst="straightConnector1">
            <a:avLst/>
          </a:prstGeom>
          <a:noFill/>
          <a:ln cap="flat" cmpd="sng" w="9525">
            <a:solidFill>
              <a:schemeClr val="dk2"/>
            </a:solidFill>
            <a:prstDash val="solid"/>
            <a:round/>
            <a:headEnd len="lg" w="lg" type="none"/>
            <a:tailEnd len="lg" w="lg" type="none"/>
          </a:ln>
        </p:spPr>
      </p:cxnSp>
      <p:sp>
        <p:nvSpPr>
          <p:cNvPr id="110" name="Shape 110"/>
          <p:cNvSpPr/>
          <p:nvPr/>
        </p:nvSpPr>
        <p:spPr>
          <a:xfrm>
            <a:off x="416650" y="3986825"/>
            <a:ext cx="1501200" cy="462000"/>
          </a:xfrm>
          <a:prstGeom prst="rect">
            <a:avLst/>
          </a:prstGeom>
          <a:solidFill>
            <a:srgbClr val="D0E0E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Power Supply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Electrical Overview</a:t>
            </a:r>
          </a:p>
        </p:txBody>
      </p:sp>
      <p:sp>
        <p:nvSpPr>
          <p:cNvPr id="116" name="Shape 116"/>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har char="➔"/>
            </a:pPr>
            <a:r>
              <a:rPr lang="en"/>
              <a:t>Power Supply</a:t>
            </a:r>
          </a:p>
          <a:p>
            <a:pPr indent="-228600" lvl="1" marL="914400" rtl="0">
              <a:spcBef>
                <a:spcPts val="0"/>
              </a:spcBef>
              <a:buChar char="◆"/>
            </a:pPr>
            <a:r>
              <a:rPr lang="en"/>
              <a:t>Takes 120Vac wall power, converts into 24V and 5V DC.</a:t>
            </a:r>
          </a:p>
          <a:p>
            <a:pPr indent="-228600" lvl="0" marL="457200" rtl="0">
              <a:spcBef>
                <a:spcPts val="0"/>
              </a:spcBef>
              <a:buChar char="➔"/>
            </a:pPr>
            <a:r>
              <a:rPr lang="en"/>
              <a:t>Charging Driver</a:t>
            </a:r>
          </a:p>
          <a:p>
            <a:pPr indent="-228600" lvl="1" marL="914400" rtl="0">
              <a:spcBef>
                <a:spcPts val="0"/>
              </a:spcBef>
              <a:buChar char="◆"/>
            </a:pPr>
            <a:r>
              <a:rPr lang="en"/>
              <a:t>Controls the voltage and current delivered to the charging drum and powder chamber</a:t>
            </a:r>
          </a:p>
          <a:p>
            <a:pPr indent="-228600" lvl="0" marL="457200" rtl="0">
              <a:spcBef>
                <a:spcPts val="0"/>
              </a:spcBef>
              <a:buChar char="➔"/>
            </a:pPr>
            <a:r>
              <a:rPr lang="en"/>
              <a:t>Motor Driver</a:t>
            </a:r>
          </a:p>
          <a:p>
            <a:pPr indent="-228600" lvl="1" marL="914400" rtl="0">
              <a:spcBef>
                <a:spcPts val="0"/>
              </a:spcBef>
              <a:buChar char="◆"/>
            </a:pPr>
            <a:r>
              <a:rPr lang="en"/>
              <a:t>Constant current, controls the bipolar stepper motor’s coils to step and hold the motor.</a:t>
            </a:r>
          </a:p>
          <a:p>
            <a:pPr indent="-228600" lvl="0" marL="457200" rtl="0">
              <a:spcBef>
                <a:spcPts val="0"/>
              </a:spcBef>
              <a:buChar char="➔"/>
            </a:pPr>
            <a:r>
              <a:rPr lang="en"/>
              <a:t>Control Unit</a:t>
            </a:r>
          </a:p>
          <a:p>
            <a:pPr indent="-228600" lvl="1" marL="914400">
              <a:spcBef>
                <a:spcPts val="0"/>
              </a:spcBef>
              <a:buChar char="◆"/>
            </a:pPr>
            <a:r>
              <a:rPr lang="en"/>
              <a:t>Takes user input from buttons, outputs state using LEDs and controls drivers.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Power Supply</a:t>
            </a:r>
          </a:p>
        </p:txBody>
      </p:sp>
      <p:sp>
        <p:nvSpPr>
          <p:cNvPr id="122" name="Shape 122"/>
          <p:cNvSpPr txBox="1"/>
          <p:nvPr>
            <p:ph idx="1" type="body"/>
          </p:nvPr>
        </p:nvSpPr>
        <p:spPr>
          <a:xfrm>
            <a:off x="311700" y="1152475"/>
            <a:ext cx="4257900" cy="3416400"/>
          </a:xfrm>
          <a:prstGeom prst="rect">
            <a:avLst/>
          </a:prstGeom>
        </p:spPr>
        <p:txBody>
          <a:bodyPr anchorCtr="0" anchor="t" bIns="91425" lIns="91425" rIns="91425" tIns="91425">
            <a:noAutofit/>
          </a:bodyPr>
          <a:lstStyle/>
          <a:p>
            <a:pPr indent="-228600" lvl="0" marL="457200" rtl="0">
              <a:spcBef>
                <a:spcPts val="0"/>
              </a:spcBef>
              <a:buChar char="➔"/>
            </a:pPr>
            <a:r>
              <a:rPr lang="en"/>
              <a:t>Stancor RT-301 transformer steps 120Vac wall power to 24Vac</a:t>
            </a:r>
          </a:p>
          <a:p>
            <a:pPr indent="-228600" lvl="0" marL="457200" rtl="0">
              <a:spcBef>
                <a:spcPts val="0"/>
              </a:spcBef>
              <a:buChar char="➔"/>
            </a:pPr>
            <a:r>
              <a:rPr lang="en"/>
              <a:t>Bridge rectification and filtering to 24Vdc</a:t>
            </a:r>
          </a:p>
          <a:p>
            <a:pPr indent="-228600" lvl="0" marL="457200">
              <a:spcBef>
                <a:spcPts val="0"/>
              </a:spcBef>
              <a:buChar char="➔"/>
            </a:pPr>
            <a:r>
              <a:rPr lang="en"/>
              <a:t>Linear regulation to chop 24Vdc down to 5Vdc</a:t>
            </a:r>
          </a:p>
        </p:txBody>
      </p:sp>
      <p:pic>
        <p:nvPicPr>
          <p:cNvPr descr="psu_annotated.PNG" id="123" name="Shape 123"/>
          <p:cNvPicPr preferRelativeResize="0"/>
          <p:nvPr/>
        </p:nvPicPr>
        <p:blipFill>
          <a:blip r:embed="rId3">
            <a:alphaModFix/>
          </a:blip>
          <a:stretch>
            <a:fillRect/>
          </a:stretch>
        </p:blipFill>
        <p:spPr>
          <a:xfrm>
            <a:off x="4722000" y="1304825"/>
            <a:ext cx="4269600" cy="25466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Power Supply Schematic</a:t>
            </a:r>
          </a:p>
        </p:txBody>
      </p:sp>
      <p:pic>
        <p:nvPicPr>
          <p:cNvPr descr="psu_scehmatic.PNG" id="129" name="Shape 129"/>
          <p:cNvPicPr preferRelativeResize="0"/>
          <p:nvPr/>
        </p:nvPicPr>
        <p:blipFill>
          <a:blip r:embed="rId3">
            <a:alphaModFix/>
          </a:blip>
          <a:stretch>
            <a:fillRect/>
          </a:stretch>
        </p:blipFill>
        <p:spPr>
          <a:xfrm>
            <a:off x="152400" y="1819225"/>
            <a:ext cx="8839198" cy="2399663"/>
          </a:xfrm>
          <a:prstGeom prst="rect">
            <a:avLst/>
          </a:prstGeom>
          <a:noFill/>
          <a:ln>
            <a:noFill/>
          </a:ln>
        </p:spPr>
      </p:pic>
      <p:sp>
        <p:nvSpPr>
          <p:cNvPr id="130" name="Shape 130"/>
          <p:cNvSpPr txBox="1"/>
          <p:nvPr/>
        </p:nvSpPr>
        <p:spPr>
          <a:xfrm>
            <a:off x="4212150" y="4141625"/>
            <a:ext cx="797400" cy="169200"/>
          </a:xfrm>
          <a:prstGeom prst="rect">
            <a:avLst/>
          </a:prstGeom>
          <a:noFill/>
          <a:ln>
            <a:noFill/>
          </a:ln>
        </p:spPr>
        <p:txBody>
          <a:bodyPr anchorCtr="0" anchor="t" bIns="91425" lIns="91425" rIns="91425" tIns="91425">
            <a:noAutofit/>
          </a:bodyPr>
          <a:lstStyle/>
          <a:p>
            <a:pPr lvl="0">
              <a:spcBef>
                <a:spcPts val="0"/>
              </a:spcBef>
              <a:buNone/>
            </a:pPr>
            <a:r>
              <a:rPr lang="en"/>
              <a:t>24VDC</a:t>
            </a:r>
          </a:p>
        </p:txBody>
      </p:sp>
      <p:sp>
        <p:nvSpPr>
          <p:cNvPr id="131" name="Shape 131"/>
          <p:cNvSpPr txBox="1"/>
          <p:nvPr/>
        </p:nvSpPr>
        <p:spPr>
          <a:xfrm>
            <a:off x="8386200" y="3172175"/>
            <a:ext cx="719700" cy="169200"/>
          </a:xfrm>
          <a:prstGeom prst="rect">
            <a:avLst/>
          </a:prstGeom>
          <a:noFill/>
          <a:ln>
            <a:noFill/>
          </a:ln>
        </p:spPr>
        <p:txBody>
          <a:bodyPr anchorCtr="0" anchor="t" bIns="91425" lIns="91425" rIns="91425" tIns="91425">
            <a:noAutofit/>
          </a:bodyPr>
          <a:lstStyle/>
          <a:p>
            <a:pPr lvl="0">
              <a:spcBef>
                <a:spcPts val="0"/>
              </a:spcBef>
              <a:buNone/>
            </a:pPr>
            <a:r>
              <a:rPr lang="en"/>
              <a:t>5VDC</a:t>
            </a:r>
          </a:p>
          <a:p>
            <a:pPr lvl="0" rtl="0">
              <a:spcBef>
                <a:spcPts val="0"/>
              </a:spcBef>
              <a:buNone/>
            </a:pPr>
            <a:r>
              <a:t/>
            </a:r>
            <a:endParaRPr/>
          </a:p>
        </p:txBody>
      </p:sp>
      <p:sp>
        <p:nvSpPr>
          <p:cNvPr id="132" name="Shape 132"/>
          <p:cNvSpPr txBox="1"/>
          <p:nvPr/>
        </p:nvSpPr>
        <p:spPr>
          <a:xfrm>
            <a:off x="8348100" y="3874925"/>
            <a:ext cx="719700" cy="169200"/>
          </a:xfrm>
          <a:prstGeom prst="rect">
            <a:avLst/>
          </a:prstGeom>
          <a:noFill/>
          <a:ln>
            <a:noFill/>
          </a:ln>
        </p:spPr>
        <p:txBody>
          <a:bodyPr anchorCtr="0" anchor="t" bIns="91425" lIns="91425" rIns="91425" tIns="91425">
            <a:noAutofit/>
          </a:bodyPr>
          <a:lstStyle/>
          <a:p>
            <a:pPr lvl="0" rtl="0">
              <a:spcBef>
                <a:spcPts val="0"/>
              </a:spcBef>
              <a:buNone/>
            </a:pPr>
            <a:r>
              <a:rPr lang="en"/>
              <a:t>GND</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Motor Driver and Stepper Motor</a:t>
            </a:r>
          </a:p>
        </p:txBody>
      </p:sp>
      <p:sp>
        <p:nvSpPr>
          <p:cNvPr id="138" name="Shape 138"/>
          <p:cNvSpPr txBox="1"/>
          <p:nvPr>
            <p:ph idx="1" type="body"/>
          </p:nvPr>
        </p:nvSpPr>
        <p:spPr>
          <a:xfrm>
            <a:off x="311700" y="1152475"/>
            <a:ext cx="4257900" cy="3416400"/>
          </a:xfrm>
          <a:prstGeom prst="rect">
            <a:avLst/>
          </a:prstGeom>
        </p:spPr>
        <p:txBody>
          <a:bodyPr anchorCtr="0" anchor="t" bIns="91425" lIns="91425" rIns="91425" tIns="91425">
            <a:noAutofit/>
          </a:bodyPr>
          <a:lstStyle/>
          <a:p>
            <a:pPr indent="-228600" lvl="0" marL="457200" rtl="0">
              <a:spcBef>
                <a:spcPts val="0"/>
              </a:spcBef>
              <a:buChar char="➔"/>
            </a:pPr>
            <a:r>
              <a:rPr lang="en"/>
              <a:t>TI DRV8824 chip outputs the current in the correct waveform for the stepper motor</a:t>
            </a:r>
          </a:p>
          <a:p>
            <a:pPr indent="-228600" lvl="0" marL="457200" rtl="0">
              <a:spcBef>
                <a:spcPts val="0"/>
              </a:spcBef>
              <a:buChar char="➔"/>
            </a:pPr>
            <a:r>
              <a:rPr lang="en"/>
              <a:t>Voltage divider to set the constant current level for the TI</a:t>
            </a:r>
          </a:p>
          <a:p>
            <a:pPr indent="-228600" lvl="0" marL="457200" rtl="0">
              <a:spcBef>
                <a:spcPts val="0"/>
              </a:spcBef>
              <a:buChar char="➔"/>
            </a:pPr>
            <a:r>
              <a:rPr lang="en"/>
              <a:t>NEMA 17 geared bipolar stepper motor</a:t>
            </a:r>
          </a:p>
        </p:txBody>
      </p:sp>
      <p:pic>
        <p:nvPicPr>
          <p:cNvPr descr="motor_driver_annotated.PNG" id="139" name="Shape 139"/>
          <p:cNvPicPr preferRelativeResize="0"/>
          <p:nvPr/>
        </p:nvPicPr>
        <p:blipFill>
          <a:blip r:embed="rId3">
            <a:alphaModFix/>
          </a:blip>
          <a:stretch>
            <a:fillRect/>
          </a:stretch>
        </p:blipFill>
        <p:spPr>
          <a:xfrm>
            <a:off x="4722000" y="1304825"/>
            <a:ext cx="3905250" cy="2085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