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7772400" cx="13817600"/>
  <p:notesSz cx="6858000" cy="9144000"/>
  <p:embeddedFontLst>
    <p:embeddedFont>
      <p:font typeface="Arial Narrow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4352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EA986AA-2258-49D6-A357-7E45AB9F665E}">
  <a:tblStyle styleId="{6EA986AA-2258-49D6-A357-7E45AB9F66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435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font" Target="fonts/ArialNarrow-bold.fntdata"/><Relationship Id="rId41" Type="http://schemas.openxmlformats.org/officeDocument/2006/relationships/font" Target="fonts/ArialNarrow-regular.fntdata"/><Relationship Id="rId22" Type="http://schemas.openxmlformats.org/officeDocument/2006/relationships/slide" Target="slides/slide15.xml"/><Relationship Id="rId44" Type="http://schemas.openxmlformats.org/officeDocument/2006/relationships/font" Target="fonts/ArialNarrow-boldItalic.fntdata"/><Relationship Id="rId21" Type="http://schemas.openxmlformats.org/officeDocument/2006/relationships/slide" Target="slides/slide14.xml"/><Relationship Id="rId43" Type="http://schemas.openxmlformats.org/officeDocument/2006/relationships/font" Target="fonts/ArialNarrow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0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" y="8450729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>
            <p:ph idx="12" type="sldNum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 Text">
  <p:cSld name="Cover Slide w/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" type="body"/>
          </p:nvPr>
        </p:nvSpPr>
        <p:spPr>
          <a:xfrm>
            <a:off x="610626" y="619125"/>
            <a:ext cx="12736406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319"/>
              </a:spcBef>
              <a:spcAft>
                <a:spcPts val="0"/>
              </a:spcAft>
              <a:buClr>
                <a:srgbClr val="13294B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610626" y="1570071"/>
            <a:ext cx="12736406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67"/>
              </a:spcBef>
              <a:spcAft>
                <a:spcPts val="0"/>
              </a:spcAft>
              <a:buClr>
                <a:srgbClr val="E84A27"/>
              </a:buClr>
              <a:buSzPts val="2335"/>
              <a:buFont typeface="Arial"/>
              <a:buNone/>
              <a:defRPr b="0" i="0" sz="2335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3" type="body"/>
          </p:nvPr>
        </p:nvSpPr>
        <p:spPr>
          <a:xfrm>
            <a:off x="610626" y="1860825"/>
            <a:ext cx="12736406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30"/>
              </a:spcBef>
              <a:spcAft>
                <a:spcPts val="0"/>
              </a:spcAft>
              <a:buClr>
                <a:srgbClr val="E84A27"/>
              </a:buClr>
              <a:buSzPts val="1648"/>
              <a:buFont typeface="Arial"/>
              <a:buNone/>
              <a:defRPr b="0" i="0" sz="1648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ullets">
  <p:cSld name="Title and Bulle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542544" lvl="0" marL="457200" marR="0" rtl="0" algn="l">
              <a:spcBef>
                <a:spcPts val="989"/>
              </a:spcBef>
              <a:spcAft>
                <a:spcPts val="0"/>
              </a:spcAft>
              <a:buClr>
                <a:srgbClr val="13294B"/>
              </a:buClr>
              <a:buSzPts val="4944"/>
              <a:buFont typeface="Noto Sans Symbols"/>
              <a:buChar char="▪"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rgbClr val="13294B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rgbClr val="13294B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rgbClr val="13294B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rgbClr val="13294B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319"/>
              </a:spcBef>
              <a:spcAft>
                <a:spcPts val="0"/>
              </a:spcAft>
              <a:buClr>
                <a:srgbClr val="13294B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319"/>
              </a:spcBef>
              <a:spcAft>
                <a:spcPts val="0"/>
              </a:spcAft>
              <a:buClr>
                <a:srgbClr val="13294B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89"/>
              </a:spcBef>
              <a:spcAft>
                <a:spcPts val="0"/>
              </a:spcAft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31" name="Shape 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 and Media">
  <p:cSld name="Title with Text and Media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ts val="2198"/>
              <a:buFont typeface="Arial"/>
              <a:buNone/>
              <a:defRPr b="0" i="1" sz="219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89"/>
              </a:spcBef>
              <a:spcAft>
                <a:spcPts val="0"/>
              </a:spcAft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35" name="Shape 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>
            <p:ph idx="3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319"/>
              </a:spcBef>
              <a:spcAft>
                <a:spcPts val="0"/>
              </a:spcAft>
              <a:buClr>
                <a:srgbClr val="13294B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-by-side Text">
  <p:cSld name="Side-by-side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89"/>
              </a:spcBef>
              <a:spcAft>
                <a:spcPts val="0"/>
              </a:spcAft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39" name="Shape 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>
            <p:ph idx="2" type="body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89"/>
              </a:spcBef>
              <a:spcAft>
                <a:spcPts val="0"/>
              </a:spcAft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319"/>
              </a:spcBef>
              <a:spcAft>
                <a:spcPts val="0"/>
              </a:spcAft>
              <a:buClr>
                <a:srgbClr val="13294B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Media">
  <p:cSld name="Title and Media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ster_bluesidebar.eps" id="43" name="Shape 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idx="1" type="body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7F7F7F"/>
              </a:buClr>
              <a:buSzPts val="2198"/>
              <a:buFont typeface="Arial"/>
              <a:buNone/>
              <a:defRPr b="0" i="1" sz="219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319"/>
              </a:spcBef>
              <a:spcAft>
                <a:spcPts val="0"/>
              </a:spcAft>
              <a:buClr>
                <a:srgbClr val="142958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2834640"/>
            <a:ext cx="13817599" cy="2038696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319"/>
              </a:spcBef>
              <a:spcAft>
                <a:spcPts val="0"/>
              </a:spcAft>
              <a:buClr>
                <a:schemeClr val="lt1"/>
              </a:buClr>
              <a:buSzPts val="6594"/>
              <a:buFont typeface="Arial"/>
              <a:buNone/>
              <a:defRPr b="1" i="0" sz="6594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89"/>
              </a:spcBef>
              <a:spcAft>
                <a:spcPts val="0"/>
              </a:spcAft>
              <a:buClr>
                <a:schemeClr val="lt1"/>
              </a:buClr>
              <a:buSzPts val="4944"/>
              <a:buFont typeface="Arial"/>
              <a:buNone/>
              <a:defRPr b="0" i="1" sz="494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8919" lvl="1" marL="914400" marR="0" rtl="0" algn="l">
              <a:spcBef>
                <a:spcPts val="851"/>
              </a:spcBef>
              <a:spcAft>
                <a:spcPts val="0"/>
              </a:spcAft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4121" lvl="2" marL="1371600" marR="0" rtl="0" algn="l"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0497" lvl="3" marL="1828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0497" lvl="4" marL="22860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0497" lvl="5" marL="27432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0497" lvl="6" marL="32004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0497" lvl="7" marL="36576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0496" lvl="8" marL="4114800" marR="0" rtl="0" algn="l">
              <a:spcBef>
                <a:spcPts val="604"/>
              </a:spcBef>
              <a:spcAft>
                <a:spcPts val="0"/>
              </a:spcAft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50" name="Shape 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834640"/>
            <a:ext cx="139572" cy="203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2.jp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2938" y="2695073"/>
            <a:ext cx="13807440" cy="2352030"/>
            <a:chOff x="-1069" y="2880073"/>
            <a:chExt cx="10056262" cy="1676400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1">
              <a:alphaModFix/>
            </a:blip>
            <a:srcRect b="0" l="0" r="0"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Shape 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5111271"/>
            <a:ext cx="13807436" cy="2673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ter_bluesidebar.eps" id="16" name="Shape 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" y="6738134"/>
            <a:ext cx="13807440" cy="10281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48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648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610626" y="619125"/>
            <a:ext cx="12736406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Solar Powered Rechargeable Battery Pack with Controllable Voltage Output</a:t>
            </a:r>
            <a:endParaRPr/>
          </a:p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610626" y="1334204"/>
            <a:ext cx="12736406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2335"/>
              <a:buFont typeface="Arial"/>
              <a:buNone/>
            </a:pPr>
            <a:r>
              <a:rPr b="0" i="0" lang="en-US" sz="2335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rPr>
              <a:t>ECE 445 Senior Design, Spring 2018</a:t>
            </a:r>
            <a:endParaRPr/>
          </a:p>
          <a:p>
            <a:pPr indent="0" lvl="0" marL="0" marR="0" rtl="0" algn="l">
              <a:spcBef>
                <a:spcPts val="467"/>
              </a:spcBef>
              <a:spcAft>
                <a:spcPts val="0"/>
              </a:spcAft>
              <a:buClr>
                <a:srgbClr val="E84A27"/>
              </a:buClr>
              <a:buSzPts val="2335"/>
              <a:buFont typeface="Arial"/>
              <a:buNone/>
            </a:pPr>
            <a:r>
              <a:rPr b="0" i="0" lang="en-US" sz="2335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rPr>
              <a:t>Zihao Zhang &amp; Zhuohang Cheng (Team 55)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734449" y="1957069"/>
            <a:ext cx="8409551" cy="38817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56" r="0" t="-23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44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DC/DC Converter: SEPIC Topology</a:t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1" y="2102901"/>
            <a:ext cx="3644475" cy="35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DC/DC Converter: Schematic</a:t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6983" y="1531131"/>
            <a:ext cx="11058525" cy="5032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DC/DC Converter: PCB Design</a:t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195" y="1662305"/>
            <a:ext cx="9551210" cy="479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DC/DC Converter: </a:t>
            </a:r>
            <a:r>
              <a:rPr lang="en-US" sz="6000"/>
              <a:t>Test Results</a:t>
            </a:r>
            <a:endParaRPr/>
          </a:p>
        </p:txBody>
      </p:sp>
      <p:graphicFrame>
        <p:nvGraphicFramePr>
          <p:cNvPr id="133" name="Shape 133"/>
          <p:cNvGraphicFramePr/>
          <p:nvPr/>
        </p:nvGraphicFramePr>
        <p:xfrm>
          <a:off x="1443600" y="212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{6EA986AA-2258-49D6-A357-7E45AB9F665E}</a:tableStyleId>
              </a:tblPr>
              <a:tblGrid>
                <a:gridCol w="1366300"/>
                <a:gridCol w="1366300"/>
                <a:gridCol w="1366300"/>
                <a:gridCol w="1366300"/>
                <a:gridCol w="1366300"/>
                <a:gridCol w="1366300"/>
                <a:gridCol w="1366300"/>
                <a:gridCol w="1366300"/>
              </a:tblGrid>
              <a:tr h="3596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Duty Ratio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V</a:t>
                      </a:r>
                      <a:r>
                        <a:rPr baseline="-25000" lang="en-US">
                          <a:solidFill>
                            <a:schemeClr val="dk1"/>
                          </a:solidFill>
                        </a:rPr>
                        <a:t>in</a:t>
                      </a:r>
                      <a:endParaRPr baseline="-25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</a:t>
                      </a:r>
                      <a:r>
                        <a:rPr baseline="-25000" lang="en-US"/>
                        <a:t>in</a:t>
                      </a:r>
                      <a:endParaRPr baseline="-25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</a:t>
                      </a:r>
                      <a:r>
                        <a:rPr baseline="-25000" lang="en-US"/>
                        <a:t>in</a:t>
                      </a:r>
                      <a:endParaRPr baseline="-25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</a:t>
                      </a:r>
                      <a:r>
                        <a:rPr baseline="-25000" lang="en-US"/>
                        <a:t>out</a:t>
                      </a:r>
                      <a:endParaRPr baseline="-25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</a:t>
                      </a:r>
                      <a:r>
                        <a:rPr baseline="-25000" lang="en-US"/>
                        <a:t>out</a:t>
                      </a:r>
                      <a:endParaRPr baseline="-25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</a:t>
                      </a:r>
                      <a:r>
                        <a:rPr baseline="-25000" lang="en-US"/>
                        <a:t>out</a:t>
                      </a:r>
                      <a:endParaRPr baseline="-25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Efficiency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96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31%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0.576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6.928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5.102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1.003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5.122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73.9%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96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1.117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13.466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10.370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10.684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79.3%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96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1.609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19.328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15.230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15.471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80.0%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96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2.268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27.237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20.676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21.525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79.0%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96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3.000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36.072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26.170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1.062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27.815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77.1%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96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70%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3.521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42.322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30.637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31.902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75.3%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96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73%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4.390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52.690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36.198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1.059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38.098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72.3%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96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4.994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59.622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40.290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1.037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41.780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70.0%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DC/</a:t>
            </a:r>
            <a:r>
              <a:rPr lang="en-US" sz="6000"/>
              <a:t>AC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6000"/>
              <a:t>Inverter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6000"/>
              <a:t>Full-Bridge Inverter</a:t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4669" l="0" r="0" t="4669"/>
          <a:stretch/>
        </p:blipFill>
        <p:spPr>
          <a:xfrm rot="-5400000">
            <a:off x="8647074" y="1422050"/>
            <a:ext cx="4077051" cy="492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680150" y="2253600"/>
            <a:ext cx="7208100" cy="3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Input Voltage: 42 V DC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Output Voltage: 30 V</a:t>
            </a:r>
            <a:r>
              <a:rPr baseline="-25000" lang="en-US" sz="3600"/>
              <a:t>RMS</a:t>
            </a:r>
            <a:r>
              <a:rPr lang="en-US" sz="3600"/>
              <a:t> AC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Maximum Output Current: 4 A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Frequency: 60 Hz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Eliminate 3rd Harmonic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DC/</a:t>
            </a:r>
            <a:r>
              <a:rPr lang="en-US" sz="6000"/>
              <a:t>AC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6000"/>
              <a:t>Inverter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: Schematic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50" y="1671601"/>
            <a:ext cx="11946348" cy="479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DC/</a:t>
            </a:r>
            <a:r>
              <a:rPr lang="en-US" sz="6000"/>
              <a:t>AC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6000"/>
              <a:t>Inverter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: PCB Design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79" r="79" t="0"/>
          <a:stretch/>
        </p:blipFill>
        <p:spPr>
          <a:xfrm>
            <a:off x="4711175" y="1689988"/>
            <a:ext cx="8756076" cy="4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680150" y="2253600"/>
            <a:ext cx="4031100" cy="3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A design flaw (more on this later)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DC/</a:t>
            </a:r>
            <a:r>
              <a:rPr lang="en-US" sz="6000"/>
              <a:t>AC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6000"/>
              <a:t>Inverter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6000"/>
              <a:t>3rd Harmonic Elimination</a:t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680150" y="2253600"/>
            <a:ext cx="7208100" cy="3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Switch D1 and D2  have 30 degrees phase shift to remove 3rd harmonic.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t/>
            </a:r>
            <a:endParaRPr sz="3600"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4875" y="2654625"/>
            <a:ext cx="5105423" cy="29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550" y="4055875"/>
            <a:ext cx="491490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DC/</a:t>
            </a:r>
            <a:r>
              <a:rPr lang="en-US" sz="6000"/>
              <a:t>AC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6000"/>
              <a:t>Inverter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6000"/>
              <a:t>Test Results</a:t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613" y="1749288"/>
            <a:ext cx="5698376" cy="427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Transformer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2588238" y="6119150"/>
            <a:ext cx="20505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Inverter + Transformer</a:t>
            </a: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8364475" y="6119150"/>
            <a:ext cx="31443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Converter + Inverter + Transformer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225" y="1652751"/>
            <a:ext cx="4280750" cy="42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714700" y="2599050"/>
            <a:ext cx="7208100" cy="3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Primary Voltage: 115 V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Secondary Voltage: 30 V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Maximum Output Current: 10 A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610626" y="1804745"/>
            <a:ext cx="127011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4789" lvl="0" marL="524789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lang="en-US" sz="3600"/>
              <a:t>This system have the ability to output different voltage levels to accord with different demand.</a:t>
            </a:r>
            <a:endParaRPr sz="3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524789" lvl="0" marL="524789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lang="en-US" sz="3600"/>
              <a:t>This system provides user oriented battery with portability, flexibility, and endurable capacity for the increasing use of battery today.</a:t>
            </a:r>
            <a:endParaRPr/>
          </a:p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2544" lvl="0" marL="457200" rtl="0">
              <a:spcBef>
                <a:spcPts val="989"/>
              </a:spcBef>
              <a:spcAft>
                <a:spcPts val="0"/>
              </a:spcAft>
              <a:buSzPts val="4944"/>
              <a:buChar char="▪"/>
            </a:pPr>
            <a:r>
              <a:rPr lang="en-US"/>
              <a:t>C2000 Microcontroller</a:t>
            </a:r>
            <a:endParaRPr/>
          </a:p>
          <a:p>
            <a:pPr indent="0" lvl="0" marL="0" rtl="0">
              <a:spcBef>
                <a:spcPts val="989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		Generate PWM waveform for the gate drivers from both the converter circuit and inverter circuit</a:t>
            </a:r>
            <a:endParaRPr sz="3600">
              <a:solidFill>
                <a:srgbClr val="000000"/>
              </a:solidFill>
            </a:endParaRPr>
          </a:p>
          <a:p>
            <a:pPr indent="-542544" lvl="0" marL="457200" rtl="0">
              <a:spcBef>
                <a:spcPts val="989"/>
              </a:spcBef>
              <a:spcAft>
                <a:spcPts val="0"/>
              </a:spcAft>
              <a:buSzPts val="4944"/>
              <a:buChar char="▪"/>
            </a:pPr>
            <a:r>
              <a:rPr lang="en-US"/>
              <a:t>Arduino</a:t>
            </a:r>
            <a:endParaRPr/>
          </a:p>
          <a:p>
            <a:pPr indent="0" lvl="0" marL="0" rtl="0">
              <a:spcBef>
                <a:spcPts val="989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		Perform measurement of the output voltage and current and displace them onto LCD</a:t>
            </a:r>
            <a:endParaRPr/>
          </a:p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Software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Microcontroller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6000"/>
              <a:t>C2000</a:t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8636" r="8636" t="0"/>
          <a:stretch/>
        </p:blipFill>
        <p:spPr>
          <a:xfrm rot="-5400000">
            <a:off x="8647074" y="1422050"/>
            <a:ext cx="4077051" cy="492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657125" y="1712425"/>
            <a:ext cx="7208100" cy="4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989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●"/>
            </a:pPr>
            <a:r>
              <a:rPr lang="en-US" sz="3600">
                <a:solidFill>
                  <a:schemeClr val="dk1"/>
                </a:solidFill>
              </a:rPr>
              <a:t>Generate 100 kHz PWM wave with variable duty cycle that can be controlled by rotary potentiometer</a:t>
            </a:r>
            <a:endParaRPr sz="3600">
              <a:solidFill>
                <a:srgbClr val="13294B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●"/>
            </a:pPr>
            <a:r>
              <a:rPr lang="en-US" sz="3600">
                <a:solidFill>
                  <a:schemeClr val="dk1"/>
                </a:solidFill>
              </a:rPr>
              <a:t>Generate four 60 Hz PWM waves for the four gate drivers of inverter circuit, each waves would have specific phase shifts</a:t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Microcontroller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6000"/>
              <a:t>PWM for Converter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000" y="1683275"/>
            <a:ext cx="6272824" cy="470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737725" y="3107400"/>
            <a:ext cx="59754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Frequency: 97.92 kHz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Variable Duty Ratio</a:t>
            </a: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Microcontroller</a:t>
            </a: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6000"/>
              <a:t>PWM for Inverter</a:t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3625" y="1652225"/>
            <a:ext cx="6268201" cy="470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691675" y="2023325"/>
            <a:ext cx="59754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Yellow and blue are 180° phase shift.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Purple and green are </a:t>
            </a:r>
            <a:r>
              <a:rPr lang="en-US" sz="3600">
                <a:solidFill>
                  <a:schemeClr val="dk1"/>
                </a:solidFill>
              </a:rPr>
              <a:t>180° phase shift.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Yellow and purple are 30</a:t>
            </a:r>
            <a:r>
              <a:rPr lang="en-US" sz="3600">
                <a:solidFill>
                  <a:schemeClr val="dk1"/>
                </a:solidFill>
              </a:rPr>
              <a:t>° phase shift.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Frequency: 60 Hz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Arduino</a:t>
            </a:r>
            <a:endParaRPr/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15253" r="15253" t="0"/>
          <a:stretch/>
        </p:blipFill>
        <p:spPr>
          <a:xfrm rot="-5400000">
            <a:off x="8647074" y="1422050"/>
            <a:ext cx="4077051" cy="49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680150" y="2253600"/>
            <a:ext cx="7208100" cy="3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Arduino and current sensors are used to measure the DC output voltages and currents of the system and output the data to the LCD screen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Measurement System</a:t>
            </a:r>
            <a:endParaRPr/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10626" y="1529595"/>
            <a:ext cx="12701100" cy="50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>
              <a:spcBef>
                <a:spcPts val="989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Voltage Measurement</a:t>
            </a:r>
            <a:endParaRPr sz="4000"/>
          </a:p>
          <a:p>
            <a:pPr indent="-4572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Arduino itself is sensitive to analog voltage ranges from 0 to 5 V.</a:t>
            </a:r>
            <a:endParaRPr sz="3600">
              <a:solidFill>
                <a:schemeClr val="dk1"/>
              </a:solidFill>
            </a:endParaRPr>
          </a:p>
          <a:p>
            <a:pPr indent="-4572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Voltage divider scales down the output voltage to 0 - 5 V.</a:t>
            </a:r>
            <a:endParaRPr sz="3600">
              <a:solidFill>
                <a:schemeClr val="dk1"/>
              </a:solidFill>
            </a:endParaRPr>
          </a:p>
          <a:p>
            <a:pPr indent="-482600" lvl="0" marL="457200" rtl="0">
              <a:spcBef>
                <a:spcPts val="0"/>
              </a:spcBef>
              <a:spcAft>
                <a:spcPts val="0"/>
              </a:spcAft>
              <a:buSzPts val="4000"/>
              <a:buChar char="▪"/>
            </a:pPr>
            <a:r>
              <a:rPr lang="en-US" sz="4000"/>
              <a:t>Current Measurement</a:t>
            </a:r>
            <a:endParaRPr sz="4000"/>
          </a:p>
          <a:p>
            <a:pPr indent="-4572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ACS711 Hall-Effect Linear Current Sensor</a:t>
            </a:r>
            <a:endParaRPr sz="3600">
              <a:solidFill>
                <a:schemeClr val="dk1"/>
              </a:solidFill>
            </a:endParaRPr>
          </a:p>
          <a:p>
            <a:pPr indent="-4572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Applied current flowing through this sensor is converted into a proportional voltage sensed by Arduino.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368800" y="1633225"/>
            <a:ext cx="6615000" cy="50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The small logical trace specified is the main trace for power delivery</a:t>
            </a:r>
            <a:endParaRPr sz="3600">
              <a:solidFill>
                <a:schemeClr val="dk1"/>
              </a:solidFill>
            </a:endParaRPr>
          </a:p>
          <a:p>
            <a:pPr indent="-4572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This burns out a few gate drivers connected with the trace and one of the PCB</a:t>
            </a:r>
            <a:endParaRPr sz="3600">
              <a:solidFill>
                <a:schemeClr val="dk1"/>
              </a:solidFill>
            </a:endParaRPr>
          </a:p>
          <a:p>
            <a:pPr indent="-457200" lvl="0" marL="9144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rgbClr val="4A86E8"/>
                </a:solidFill>
              </a:rPr>
              <a:t>Solution: Another wire to deliver power is soldered on the back of our PCB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224" name="Shape 224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Challenges</a:t>
            </a:r>
            <a:r>
              <a:rPr lang="en-US" sz="6000"/>
              <a:t>: PCB Design Flaw</a:t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17749" r="0" t="0"/>
          <a:stretch/>
        </p:blipFill>
        <p:spPr>
          <a:xfrm>
            <a:off x="7086275" y="2129300"/>
            <a:ext cx="6428500" cy="409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10625" y="1633225"/>
            <a:ext cx="8140500" cy="50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989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Original MOSFET: </a:t>
            </a:r>
            <a:r>
              <a:rPr lang="en-US" sz="3000">
                <a:solidFill>
                  <a:schemeClr val="dk1"/>
                </a:solidFill>
              </a:rPr>
              <a:t>STW120NF10 (N-channel 100 V, 110 A, 9.0 mΩ R</a:t>
            </a:r>
            <a:r>
              <a:rPr baseline="-25000" lang="en-US" sz="3000">
                <a:solidFill>
                  <a:schemeClr val="dk1"/>
                </a:solidFill>
              </a:rPr>
              <a:t>DS(on)</a:t>
            </a:r>
            <a:r>
              <a:rPr lang="en-US" sz="3000">
                <a:solidFill>
                  <a:schemeClr val="dk1"/>
                </a:solidFill>
              </a:rPr>
              <a:t>) only works with low side gate driver.</a:t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989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3000"/>
              <a:buChar char="▪"/>
            </a:pPr>
            <a:r>
              <a:rPr lang="en-US" sz="3000">
                <a:solidFill>
                  <a:schemeClr val="dk1"/>
                </a:solidFill>
              </a:rPr>
              <a:t>New MOSFET: IRFB4115GPbF (N-channel 150 V, </a:t>
            </a:r>
            <a:r>
              <a:rPr lang="en-US" sz="3000">
                <a:solidFill>
                  <a:schemeClr val="dk1"/>
                </a:solidFill>
              </a:rPr>
              <a:t>104 A, 9.3 mΩ R</a:t>
            </a:r>
            <a:r>
              <a:rPr baseline="-25000" lang="en-US" sz="3000">
                <a:solidFill>
                  <a:schemeClr val="dk1"/>
                </a:solidFill>
              </a:rPr>
              <a:t>DS(on)</a:t>
            </a:r>
            <a:r>
              <a:rPr lang="en-US" sz="3000">
                <a:solidFill>
                  <a:schemeClr val="dk1"/>
                </a:solidFill>
              </a:rPr>
              <a:t>) works with both high and low side gate driver.</a:t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989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3000"/>
              <a:buChar char="▪"/>
            </a:pPr>
            <a:r>
              <a:rPr lang="en-US" sz="3000">
                <a:solidFill>
                  <a:schemeClr val="dk1"/>
                </a:solidFill>
              </a:rPr>
              <a:t>10% Efficiency improvement</a:t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989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>
              <a:spcBef>
                <a:spcPts val="989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32" name="Shape 232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Challenges: Efficiency Improvement</a:t>
            </a: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25" y="2023287"/>
            <a:ext cx="4761675" cy="395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Challenges: Efficiency Improvement</a:t>
            </a: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825" y="1757725"/>
            <a:ext cx="4877197" cy="42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8725" y="1757725"/>
            <a:ext cx="4338325" cy="42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>
            <p:ph idx="1" type="body"/>
          </p:nvPr>
        </p:nvSpPr>
        <p:spPr>
          <a:xfrm>
            <a:off x="265625" y="1467875"/>
            <a:ext cx="5204700" cy="50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3000"/>
              <a:buChar char="▪"/>
            </a:pPr>
            <a:r>
              <a:rPr lang="en-US" sz="3000">
                <a:solidFill>
                  <a:schemeClr val="dk1"/>
                </a:solidFill>
              </a:rPr>
              <a:t>The drain-to-source resistance increases as the temperature increases.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▪"/>
            </a:pPr>
            <a:r>
              <a:rPr lang="en-US" sz="3000">
                <a:solidFill>
                  <a:schemeClr val="dk1"/>
                </a:solidFill>
              </a:rPr>
              <a:t>The drain current decreases as the temperature increases.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▪"/>
            </a:pPr>
            <a:r>
              <a:rPr lang="en-US" sz="3000">
                <a:solidFill>
                  <a:schemeClr val="dk1"/>
                </a:solidFill>
              </a:rPr>
              <a:t>Significantly reduces the MOSFET’s efficiency.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▪"/>
            </a:pPr>
            <a:r>
              <a:rPr lang="en-US" sz="3000">
                <a:solidFill>
                  <a:schemeClr val="dk1"/>
                </a:solidFill>
              </a:rPr>
              <a:t>Output voltage cannot be stabilized due to the efficiency change.</a:t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989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>
              <a:spcBef>
                <a:spcPts val="989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989"/>
              </a:spcBef>
              <a:spcAft>
                <a:spcPts val="0"/>
              </a:spcAft>
              <a:buClr>
                <a:schemeClr val="dk1"/>
              </a:buClr>
              <a:buSzPts val="3600"/>
              <a:buChar char="▪"/>
            </a:pPr>
            <a:r>
              <a:rPr lang="en-US" sz="3600">
                <a:solidFill>
                  <a:schemeClr val="dk1"/>
                </a:solidFill>
              </a:rPr>
              <a:t>The measurement system worked perfectly on the breadboard test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▪"/>
            </a:pPr>
            <a:r>
              <a:rPr lang="en-US" sz="3600">
                <a:solidFill>
                  <a:schemeClr val="dk1"/>
                </a:solidFill>
              </a:rPr>
              <a:t>However, it failed when it was soldered on the perfboard for no reason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3600"/>
              <a:buChar char="▪"/>
            </a:pPr>
            <a:r>
              <a:rPr lang="en-US" sz="3600">
                <a:solidFill>
                  <a:srgbClr val="4A86E8"/>
                </a:solidFill>
              </a:rPr>
              <a:t>Solution: Not enough time for replacement</a:t>
            </a:r>
            <a:endParaRPr sz="3600">
              <a:solidFill>
                <a:srgbClr val="4A86E8"/>
              </a:solidFill>
            </a:endParaRPr>
          </a:p>
        </p:txBody>
      </p:sp>
      <p:sp>
        <p:nvSpPr>
          <p:cNvPr id="249" name="Shape 249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lang="en-US" sz="6000"/>
              <a:t>Challenges: </a:t>
            </a:r>
            <a:r>
              <a:rPr lang="en-US" sz="6000"/>
              <a:t>Measurement System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4790" lvl="0" marL="52479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Self-recharged from both the mounted solar panel and wall plug.</a:t>
            </a:r>
            <a:endParaRPr/>
          </a:p>
          <a:p>
            <a:pPr indent="-524790" lvl="0" marL="52479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Output a range of DC power (5 V – 4</a:t>
            </a:r>
            <a:r>
              <a:rPr lang="en-US" sz="3600"/>
              <a:t>8</a:t>
            </a:r>
            <a:r>
              <a:rPr b="0" i="0" lang="en-US" sz="3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 V ) at 1 A.</a:t>
            </a:r>
            <a:endParaRPr/>
          </a:p>
          <a:p>
            <a:pPr indent="-524790" lvl="0" marL="52479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Output 120V AC power at 1 A.</a:t>
            </a:r>
            <a:endParaRPr/>
          </a:p>
          <a:p>
            <a:pPr indent="-524790" lvl="0" marL="52479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Display the voltage, current, and power on the LCD screen while charging or discharging.</a:t>
            </a:r>
            <a:endParaRPr/>
          </a:p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Design Goals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Final Assess</a:t>
            </a:r>
            <a:r>
              <a:rPr lang="en-US" sz="6000"/>
              <a:t>: Requirement Achievement</a:t>
            </a:r>
            <a:endParaRPr/>
          </a:p>
          <a:p>
            <a:pPr indent="0" lvl="0" marL="0">
              <a:spcBef>
                <a:spcPts val="1319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6" name="Shape 256"/>
          <p:cNvGraphicFramePr/>
          <p:nvPr/>
        </p:nvGraphicFramePr>
        <p:xfrm>
          <a:off x="952500" y="217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{6EA986AA-2258-49D6-A357-7E45AB9F665E}</a:tableStyleId>
              </a:tblPr>
              <a:tblGrid>
                <a:gridCol w="2978150"/>
                <a:gridCol w="2978150"/>
                <a:gridCol w="2978150"/>
                <a:gridCol w="2978150"/>
              </a:tblGrid>
              <a:tr h="6789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Requirement: Converter</a:t>
                      </a:r>
                      <a:endParaRPr b="1" sz="18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Achievement</a:t>
                      </a:r>
                      <a:endParaRPr b="1" sz="18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Requirement: Inverter</a:t>
                      </a:r>
                      <a:endParaRPr b="1" sz="18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Achievement</a:t>
                      </a:r>
                      <a:endParaRPr b="1" sz="1800"/>
                    </a:p>
                  </a:txBody>
                  <a:tcPr marT="91425" marB="91425" marR="91425" marL="91425" anchor="ctr"/>
                </a:tc>
              </a:tr>
              <a:tr h="5803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DC Input Voltage 12V - 12.8V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Inverter Output Voltage 30Vrms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803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DC Output Voltage 5V - 40V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Inverter</a:t>
                      </a:r>
                      <a:r>
                        <a:rPr lang="en-US" sz="1600"/>
                        <a:t> Output Current 1A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890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Output Ripple &lt; 5%</a:t>
                      </a:r>
                      <a:endParaRPr sz="16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Transformer Output Voltage 120Vrms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80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Maximum 1A</a:t>
                      </a:r>
                      <a:endParaRPr sz="16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Third Harmonic Elimination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80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&gt;= </a:t>
                      </a:r>
                      <a:r>
                        <a:rPr lang="en-US" sz="1600"/>
                        <a:t>70% Efficiency</a:t>
                      </a:r>
                      <a:endParaRPr sz="16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Transformer Output Current 1A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failed</a:t>
                      </a:r>
                      <a:endParaRPr sz="16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Final Assess: Requirement Achievement</a:t>
            </a:r>
            <a:endParaRPr/>
          </a:p>
          <a:p>
            <a:pPr indent="0" lvl="0" marL="0" rtl="0">
              <a:spcBef>
                <a:spcPts val="1319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63" name="Shape 263"/>
          <p:cNvGraphicFramePr/>
          <p:nvPr/>
        </p:nvGraphicFramePr>
        <p:xfrm>
          <a:off x="952500" y="217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{6EA986AA-2258-49D6-A357-7E45AB9F665E}</a:tableStyleId>
              </a:tblPr>
              <a:tblGrid>
                <a:gridCol w="2978150"/>
                <a:gridCol w="2978150"/>
                <a:gridCol w="2978150"/>
                <a:gridCol w="2978150"/>
              </a:tblGrid>
              <a:tr h="678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Requirement: Measurement</a:t>
                      </a:r>
                      <a:endParaRPr b="1" sz="18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Achievement</a:t>
                      </a:r>
                      <a:endParaRPr b="1" sz="18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Requirement: Microcontroller</a:t>
                      </a:r>
                      <a:endParaRPr b="1" sz="18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Achievement</a:t>
                      </a:r>
                      <a:endParaRPr b="1" sz="1800"/>
                    </a:p>
                  </a:txBody>
                  <a:tcPr marT="91425" marB="91425" marR="91425" marL="91425" anchor="ctr"/>
                </a:tc>
              </a:tr>
              <a:tr h="580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Measure </a:t>
                      </a:r>
                      <a:r>
                        <a:rPr lang="en-US" sz="1600"/>
                        <a:t>DC Voltage 5V - 40V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38761D"/>
                          </a:solidFill>
                        </a:rPr>
                        <a:t>achieved</a:t>
                      </a:r>
                      <a:endParaRPr sz="16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Generate 4 PWM for Inverter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80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Measure Current 1A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38761D"/>
                          </a:solidFill>
                        </a:rPr>
                        <a:t>achieved</a:t>
                      </a:r>
                      <a:endParaRPr sz="16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Generate PWM with Controllable Duty Cycle for Converter</a:t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80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Display Measurement on LCD</a:t>
                      </a:r>
                      <a:endParaRPr sz="16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38761D"/>
                          </a:solidFill>
                        </a:rPr>
                        <a:t>achieved</a:t>
                      </a:r>
                      <a:endParaRPr sz="16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80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Able to Control Output Voltage</a:t>
                      </a:r>
                      <a:endParaRPr sz="16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6AA84F"/>
                          </a:solidFill>
                        </a:rPr>
                        <a:t>achieved</a:t>
                      </a:r>
                      <a:endParaRPr sz="16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PCBs could be designed more compact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MCU could be integrated into the PCBs to reduce the system size for </a:t>
            </a:r>
            <a:r>
              <a:rPr lang="en-US" sz="3600">
                <a:solidFill>
                  <a:schemeClr val="dk1"/>
                </a:solidFill>
              </a:rPr>
              <a:t>portability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Solar panels with charging system could be integrated for variable charging method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</a:pPr>
            <a:r>
              <a:rPr lang="en-US" sz="3600">
                <a:solidFill>
                  <a:schemeClr val="dk1"/>
                </a:solidFill>
              </a:rPr>
              <a:t>Battery pack with larger capacity could be selected for better endurance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70" name="Shape 270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/>
              <a:t>Future Hardware Development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532450" y="2395050"/>
            <a:ext cx="12752700" cy="29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8500"/>
              <a:buFont typeface="Noto Sans Symbols"/>
              <a:buNone/>
            </a:pPr>
            <a:r>
              <a:rPr b="0" i="0" lang="en-US" sz="8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8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8500"/>
              <a:buFont typeface="Noto Sans Symbols"/>
              <a:buNone/>
            </a:pPr>
            <a:r>
              <a:rPr lang="en-US" sz="8500"/>
              <a:t>Questions?</a:t>
            </a:r>
            <a:endParaRPr sz="8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4790" lvl="0" marL="52479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  <a:endParaRPr/>
          </a:p>
          <a:p>
            <a:pPr indent="-437327" lvl="1" marL="1137047" marR="0" rtl="0" algn="l">
              <a:spcBef>
                <a:spcPts val="56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Lead-Acid Battery, AC Battery Charger</a:t>
            </a:r>
            <a:endParaRPr/>
          </a:p>
          <a:p>
            <a:pPr indent="-437327" lvl="1" marL="1137047" marR="0" rtl="0" algn="l">
              <a:spcBef>
                <a:spcPts val="56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DC/DC Converter, DC/AC Inverter, Transformer</a:t>
            </a:r>
            <a:endParaRPr/>
          </a:p>
          <a:p>
            <a:pPr indent="-437327" lvl="1" marL="1137047" marR="0" rtl="0" algn="l">
              <a:spcBef>
                <a:spcPts val="56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Microcontroller, Measurement System, User Interface, Display System</a:t>
            </a:r>
            <a:endParaRPr/>
          </a:p>
          <a:p>
            <a:pPr indent="-524790" lvl="0" marL="524790" marR="0" rtl="0" algn="l">
              <a:spcBef>
                <a:spcPts val="56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/>
          </a:p>
          <a:p>
            <a:pPr indent="-437327" lvl="1" marL="1137047" marR="0" rtl="0" algn="l">
              <a:spcBef>
                <a:spcPts val="56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C2000 microcontroller for PWM generation and control</a:t>
            </a:r>
            <a:endParaRPr/>
          </a:p>
          <a:p>
            <a:pPr indent="-437327" lvl="1" marL="1137047" marR="0" rtl="0" algn="l">
              <a:spcBef>
                <a:spcPts val="560"/>
              </a:spcBef>
              <a:spcAft>
                <a:spcPts val="0"/>
              </a:spcAft>
              <a:buClr>
                <a:srgbClr val="13294B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Arduino for measurement and display system control</a:t>
            </a:r>
            <a:endParaRPr/>
          </a:p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System Overview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System Overview</a:t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755287" y="1666074"/>
            <a:ext cx="6341875" cy="475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System Overview</a:t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1496" y="1690687"/>
            <a:ext cx="74295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486799" y="2735579"/>
            <a:ext cx="8409551" cy="1919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4790" lvl="0" marL="52479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12 V 12 Ah Lead-Acid Battery</a:t>
            </a:r>
            <a:endParaRPr/>
          </a:p>
          <a:p>
            <a:pPr indent="-524790" lvl="0" marL="52479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Battery voltage varies 12 – 13.8 V</a:t>
            </a:r>
            <a:endParaRPr/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Battery</a:t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6222" y="1633220"/>
            <a:ext cx="4124324" cy="412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486799" y="1973579"/>
            <a:ext cx="8409551" cy="4227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24790" lvl="0" marL="52479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Lead-acid battery requires an extremely precise charging process.</a:t>
            </a:r>
            <a:endParaRPr/>
          </a:p>
          <a:p>
            <a:pPr indent="-524790" lvl="0" marL="52479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For safety reason, we used a commercial AC battery charger.</a:t>
            </a:r>
            <a:endParaRPr/>
          </a:p>
          <a:p>
            <a:pPr indent="-524790" lvl="0" marL="52479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Built-in reverse polarity protection, short circuit protection and over-temperature protection.</a:t>
            </a:r>
            <a:endParaRPr/>
          </a:p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Battery Charger</a:t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6222" y="1800943"/>
            <a:ext cx="4124324" cy="378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DC/DC Converter: SEPIC Converter</a:t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13055" l="0" r="0" t="13062"/>
          <a:stretch/>
        </p:blipFill>
        <p:spPr>
          <a:xfrm rot="-5400000">
            <a:off x="8647074" y="1422050"/>
            <a:ext cx="4077051" cy="492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680150" y="2253600"/>
            <a:ext cx="7208100" cy="3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Input Voltage: 12 V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Output Voltage: 5 - 48 V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Maximum Output Current: 1 A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Efficiency: &gt; 70 %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Switching Frequency: 100 kHz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