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5143500" cx="9144000"/>
  <p:notesSz cx="6858000" cy="9144000"/>
  <p:embeddedFontLst>
    <p:embeddedFont>
      <p:font typeface="Proxima Nova"/>
      <p:regular r:id="rId44"/>
      <p:bold r:id="rId45"/>
      <p:italic r:id="rId46"/>
      <p:boldItalic r:id="rId47"/>
    </p:embeddedFont>
    <p:embeddedFont>
      <p:font typeface="Nunito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font" Target="fonts/ProximaNova-regular.fntdata"/><Relationship Id="rId43" Type="http://schemas.openxmlformats.org/officeDocument/2006/relationships/slide" Target="slides/slide38.xml"/><Relationship Id="rId46" Type="http://schemas.openxmlformats.org/officeDocument/2006/relationships/font" Target="fonts/ProximaNova-italic.fntdata"/><Relationship Id="rId45" Type="http://schemas.openxmlformats.org/officeDocument/2006/relationships/font" Target="fonts/ProximaNov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Nunito-regular.fntdata"/><Relationship Id="rId47" Type="http://schemas.openxmlformats.org/officeDocument/2006/relationships/font" Target="fonts/ProximaNova-boldItalic.fntdata"/><Relationship Id="rId49" Type="http://schemas.openxmlformats.org/officeDocument/2006/relationships/font" Target="fonts/Nuni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Nunito-boldItalic.fntdata"/><Relationship Id="rId50" Type="http://schemas.openxmlformats.org/officeDocument/2006/relationships/font" Target="fonts/Nuni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db16b7a1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db16b7a1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85f2aacd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85f2aacd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db16b7a14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adb16b7a14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af214aa554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af214aa554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85f2aacd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85f2aacd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f214aa554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f214aa554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adb16b7a1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adb16b7a1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adb16b7a1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adb16b7a1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db16b7a14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adb16b7a14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af214aa554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af214aa554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adb16b7a1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adb16b7a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af09112e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af09112e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785f2aacd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785f2aac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785f2aacd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785f2aacd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adb16b7a14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adb16b7a14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add52f3ec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add52f3ec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add52f3ec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add52f3ec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95959"/>
                </a:solidFill>
              </a:rPr>
              <a:t>The software works by polling the shield for status changes. Upon a change it may read the RF, execute a response and return to checking the status. Currently the software supports two digital interrupts to signal local inputs.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af214aa554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af214aa554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af214aa554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af214aa554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add52f3ec7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add52f3ec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af214aa554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af214aa554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af214aa554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af214aa554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af214aa554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af214aa554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af214aa554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af214aa554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af214aa5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af214aa5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af214aa55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af214aa55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af214aa554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af214aa554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af214aa554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af214aa55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af214aa554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af214aa554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add52f3ec7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add52f3ec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add52f3ec7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add52f3ec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af214aa554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af214aa554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db16b7a1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db16b7a1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f214aa554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f214aa554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f214aa554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f214aa554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f214aa554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af214aa554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db16b7a1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db16b7a1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6.jpg"/><Relationship Id="rId4" Type="http://schemas.openxmlformats.org/officeDocument/2006/relationships/image" Target="../media/image4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20.jpg"/><Relationship Id="rId5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Relationship Id="rId4" Type="http://schemas.openxmlformats.org/officeDocument/2006/relationships/image" Target="../media/image2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jpg"/><Relationship Id="rId4" Type="http://schemas.openxmlformats.org/officeDocument/2006/relationships/image" Target="../media/image3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6.png"/><Relationship Id="rId4" Type="http://schemas.openxmlformats.org/officeDocument/2006/relationships/image" Target="../media/image30.png"/><Relationship Id="rId5" Type="http://schemas.openxmlformats.org/officeDocument/2006/relationships/image" Target="../media/image2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2.png"/><Relationship Id="rId4" Type="http://schemas.openxmlformats.org/officeDocument/2006/relationships/image" Target="../media/image35.png"/><Relationship Id="rId5" Type="http://schemas.openxmlformats.org/officeDocument/2006/relationships/image" Target="../media/image3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7.png"/><Relationship Id="rId4" Type="http://schemas.openxmlformats.org/officeDocument/2006/relationships/image" Target="../media/image42.png"/><Relationship Id="rId5" Type="http://schemas.openxmlformats.org/officeDocument/2006/relationships/image" Target="../media/image40.png"/><Relationship Id="rId6" Type="http://schemas.openxmlformats.org/officeDocument/2006/relationships/image" Target="../media/image4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1.png"/><Relationship Id="rId4" Type="http://schemas.openxmlformats.org/officeDocument/2006/relationships/image" Target="../media/image45.png"/><Relationship Id="rId5" Type="http://schemas.openxmlformats.org/officeDocument/2006/relationships/image" Target="../media/image4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969925" y="737175"/>
            <a:ext cx="49587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Sub-Gigahertz Arduino Shield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11700" y="3403975"/>
            <a:ext cx="8520600" cy="9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By: Alex Beck and Christopher Baldwin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Group 16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Fall 2020</a:t>
            </a:r>
            <a:endParaRPr sz="1600">
              <a:solidFill>
                <a:srgbClr val="FFFFFF"/>
              </a:solidFill>
            </a:endParaRPr>
          </a:p>
        </p:txBody>
      </p:sp>
      <p:grpSp>
        <p:nvGrpSpPr>
          <p:cNvPr id="61" name="Google Shape;61;p13"/>
          <p:cNvGrpSpPr/>
          <p:nvPr/>
        </p:nvGrpSpPr>
        <p:grpSpPr>
          <a:xfrm>
            <a:off x="6361350" y="853675"/>
            <a:ext cx="1713050" cy="1670725"/>
            <a:chOff x="6978575" y="672600"/>
            <a:chExt cx="1713050" cy="1670725"/>
          </a:xfrm>
        </p:grpSpPr>
        <p:sp>
          <p:nvSpPr>
            <p:cNvPr id="62" name="Google Shape;62;p13"/>
            <p:cNvSpPr txBox="1"/>
            <p:nvPr/>
          </p:nvSpPr>
          <p:spPr>
            <a:xfrm>
              <a:off x="6978575" y="807025"/>
              <a:ext cx="1254300" cy="153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200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A</a:t>
              </a:r>
              <a:endParaRPr b="1" sz="7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63" name="Google Shape;63;p13"/>
            <p:cNvCxnSpPr/>
            <p:nvPr/>
          </p:nvCxnSpPr>
          <p:spPr>
            <a:xfrm flipH="1" rot="-5400000">
              <a:off x="7572500" y="1010325"/>
              <a:ext cx="768000" cy="627300"/>
            </a:xfrm>
            <a:prstGeom prst="curvedConnector4">
              <a:avLst>
                <a:gd fmla="val 2943" name="adj1"/>
                <a:gd fmla="val 100478" name="adj2"/>
              </a:avLst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" name="Google Shape;64;p13"/>
            <p:cNvCxnSpPr/>
            <p:nvPr/>
          </p:nvCxnSpPr>
          <p:spPr>
            <a:xfrm flipH="1" rot="-5400000">
              <a:off x="7802675" y="882250"/>
              <a:ext cx="768000" cy="627300"/>
            </a:xfrm>
            <a:prstGeom prst="curvedConnector4">
              <a:avLst>
                <a:gd fmla="val 2943" name="adj1"/>
                <a:gd fmla="val 100478" name="adj2"/>
              </a:avLst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" name="Google Shape;65;p13"/>
            <p:cNvCxnSpPr/>
            <p:nvPr/>
          </p:nvCxnSpPr>
          <p:spPr>
            <a:xfrm flipH="1" rot="-5400000">
              <a:off x="7993975" y="742950"/>
              <a:ext cx="768000" cy="627300"/>
            </a:xfrm>
            <a:prstGeom prst="curvedConnector4">
              <a:avLst>
                <a:gd fmla="val 2943" name="adj1"/>
                <a:gd fmla="val 100478" name="adj2"/>
              </a:avLst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6" name="Google Shape;66;p13"/>
            <p:cNvSpPr/>
            <p:nvPr/>
          </p:nvSpPr>
          <p:spPr>
            <a:xfrm>
              <a:off x="7029725" y="1080475"/>
              <a:ext cx="1152000" cy="1152000"/>
            </a:xfrm>
            <a:prstGeom prst="ellipse">
              <a:avLst/>
            </a:prstGeom>
            <a:noFill/>
            <a:ln cap="flat" cmpd="sng" w="19050">
              <a:solidFill>
                <a:srgbClr val="FFFFFF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311700" y="230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3.3 Volt Buck Converter Schematic</a:t>
            </a: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625" y="939875"/>
            <a:ext cx="7688874" cy="403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/>
          <p:nvPr/>
        </p:nvSpPr>
        <p:spPr>
          <a:xfrm>
            <a:off x="276450" y="989750"/>
            <a:ext cx="41442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Allows for more efficient conversion of power from 7-17V to 3.3V for the Shield with high current capability</a:t>
            </a:r>
            <a:endParaRPr/>
          </a:p>
        </p:txBody>
      </p:sp>
      <p:sp>
        <p:nvSpPr>
          <p:cNvPr id="139" name="Google Shape;139;p22"/>
          <p:cNvSpPr txBox="1"/>
          <p:nvPr/>
        </p:nvSpPr>
        <p:spPr>
          <a:xfrm>
            <a:off x="7247500" y="2642575"/>
            <a:ext cx="11295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Output Capacitors</a:t>
            </a:r>
            <a:endParaRPr/>
          </a:p>
        </p:txBody>
      </p:sp>
      <p:sp>
        <p:nvSpPr>
          <p:cNvPr id="140" name="Google Shape;140;p22"/>
          <p:cNvSpPr txBox="1"/>
          <p:nvPr/>
        </p:nvSpPr>
        <p:spPr>
          <a:xfrm>
            <a:off x="3740650" y="3377150"/>
            <a:ext cx="11295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TPS563249</a:t>
            </a:r>
            <a:endParaRPr/>
          </a:p>
        </p:txBody>
      </p:sp>
      <p:sp>
        <p:nvSpPr>
          <p:cNvPr id="141" name="Google Shape;141;p22"/>
          <p:cNvSpPr txBox="1"/>
          <p:nvPr/>
        </p:nvSpPr>
        <p:spPr>
          <a:xfrm>
            <a:off x="673125" y="3277150"/>
            <a:ext cx="11295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 Capacitors</a:t>
            </a:r>
            <a:endParaRPr/>
          </a:p>
        </p:txBody>
      </p:sp>
      <p:sp>
        <p:nvSpPr>
          <p:cNvPr id="142" name="Google Shape;142;p22"/>
          <p:cNvSpPr txBox="1"/>
          <p:nvPr/>
        </p:nvSpPr>
        <p:spPr>
          <a:xfrm>
            <a:off x="5364925" y="3492725"/>
            <a:ext cx="11295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Feedback Resistors</a:t>
            </a:r>
            <a:endParaRPr/>
          </a:p>
        </p:txBody>
      </p:sp>
      <p:sp>
        <p:nvSpPr>
          <p:cNvPr id="143" name="Google Shape;143;p22"/>
          <p:cNvSpPr txBox="1"/>
          <p:nvPr/>
        </p:nvSpPr>
        <p:spPr>
          <a:xfrm>
            <a:off x="3917001" y="1727950"/>
            <a:ext cx="11955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Feedforward Capacitor</a:t>
            </a:r>
            <a:endParaRPr/>
          </a:p>
        </p:txBody>
      </p:sp>
      <p:sp>
        <p:nvSpPr>
          <p:cNvPr id="144" name="Google Shape;144;p22"/>
          <p:cNvSpPr txBox="1"/>
          <p:nvPr/>
        </p:nvSpPr>
        <p:spPr>
          <a:xfrm>
            <a:off x="5895651" y="1806750"/>
            <a:ext cx="11955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Inductor</a:t>
            </a:r>
            <a:endParaRPr/>
          </a:p>
        </p:txBody>
      </p:sp>
      <p:sp>
        <p:nvSpPr>
          <p:cNvPr id="145" name="Google Shape;145;p22"/>
          <p:cNvSpPr txBox="1"/>
          <p:nvPr/>
        </p:nvSpPr>
        <p:spPr>
          <a:xfrm>
            <a:off x="673125" y="2333275"/>
            <a:ext cx="11295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Voltage Input</a:t>
            </a:r>
            <a:endParaRPr/>
          </a:p>
        </p:txBody>
      </p:sp>
      <p:sp>
        <p:nvSpPr>
          <p:cNvPr id="146" name="Google Shape;146;p22"/>
          <p:cNvSpPr txBox="1"/>
          <p:nvPr/>
        </p:nvSpPr>
        <p:spPr>
          <a:xfrm>
            <a:off x="8151250" y="1680525"/>
            <a:ext cx="11295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Voltage Output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311700" y="304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Buck Converters</a:t>
            </a:r>
            <a:endParaRPr/>
          </a:p>
        </p:txBody>
      </p:sp>
      <p:sp>
        <p:nvSpPr>
          <p:cNvPr id="152" name="Google Shape;152;p23"/>
          <p:cNvSpPr txBox="1"/>
          <p:nvPr/>
        </p:nvSpPr>
        <p:spPr>
          <a:xfrm>
            <a:off x="1021275" y="1040850"/>
            <a:ext cx="3078600" cy="3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Requirements: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Proxima Nova"/>
              <a:buAutoNum type="arabicPeriod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Provides voltage within ±5% of the goal from a 7-17 input voltage.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Proxima Nova"/>
              <a:buAutoNum type="arabicPeriod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Must remain below maximum </a:t>
            </a: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operating</a:t>
            </a: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 temperature of all devices (-40 </a:t>
            </a: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°C ,</a:t>
            </a: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 125 </a:t>
            </a: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°C</a:t>
            </a: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).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Proxima Nova"/>
              <a:buAutoNum type="arabicPeriod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Efficiency must be 80% or higher.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3" name="Google Shape;153;p23"/>
          <p:cNvSpPr txBox="1"/>
          <p:nvPr/>
        </p:nvSpPr>
        <p:spPr>
          <a:xfrm>
            <a:off x="5001625" y="1040850"/>
            <a:ext cx="3487200" cy="32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Verification: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Proxima Nova"/>
              <a:buAutoNum type="arabicPeriod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Measure the output voltage with a </a:t>
            </a: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multimeter</a:t>
            </a: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AutoNum type="alphaLcPeriod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(Next Slide)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Proxima Nova"/>
              <a:buAutoNum type="arabicPeriod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Check the temperature of all devices with an IR thermometer.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AutoNum type="alphaLcPeriod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Below 60 °C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Proxima Nova"/>
              <a:buAutoNum type="arabicPeriod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Measure the input and output current and voltage to calculate efficiency.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AutoNum type="alphaLcPeriod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88.15% (90% predicted)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335875" y="267650"/>
            <a:ext cx="510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Volt Buck Converter Output:</a:t>
            </a:r>
            <a:endParaRPr/>
          </a:p>
        </p:txBody>
      </p:sp>
      <p:sp>
        <p:nvSpPr>
          <p:cNvPr id="159" name="Google Shape;159;p24"/>
          <p:cNvSpPr txBox="1"/>
          <p:nvPr>
            <p:ph type="title"/>
          </p:nvPr>
        </p:nvSpPr>
        <p:spPr>
          <a:xfrm>
            <a:off x="415725" y="2661275"/>
            <a:ext cx="535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3.3</a:t>
            </a:r>
            <a:r>
              <a:rPr lang="en"/>
              <a:t> Volt Buck Converter Output:</a:t>
            </a:r>
            <a:endParaRPr/>
          </a:p>
        </p:txBody>
      </p:sp>
      <p:pic>
        <p:nvPicPr>
          <p:cNvPr id="160" name="Google Shape;160;p24"/>
          <p:cNvPicPr preferRelativeResize="0"/>
          <p:nvPr/>
        </p:nvPicPr>
        <p:blipFill rotWithShape="1">
          <a:blip r:embed="rId3">
            <a:alphaModFix/>
          </a:blip>
          <a:srcRect b="26241" l="0" r="20810" t="27214"/>
          <a:stretch/>
        </p:blipFill>
        <p:spPr>
          <a:xfrm>
            <a:off x="2259600" y="936563"/>
            <a:ext cx="4925770" cy="162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 rotWithShape="1">
          <a:blip r:embed="rId4">
            <a:alphaModFix/>
          </a:blip>
          <a:srcRect b="33209" l="0" r="26139" t="15047"/>
          <a:stretch/>
        </p:blipFill>
        <p:spPr>
          <a:xfrm>
            <a:off x="2553875" y="3233975"/>
            <a:ext cx="4337227" cy="170912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4"/>
          <p:cNvSpPr txBox="1"/>
          <p:nvPr/>
        </p:nvSpPr>
        <p:spPr>
          <a:xfrm>
            <a:off x="7158400" y="4134050"/>
            <a:ext cx="17841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*No Load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3" name="Google Shape;163;p24"/>
          <p:cNvSpPr txBox="1"/>
          <p:nvPr/>
        </p:nvSpPr>
        <p:spPr>
          <a:xfrm>
            <a:off x="7239800" y="1499450"/>
            <a:ext cx="17841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*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 Load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Load Switches (TPS22810)</a:t>
            </a:r>
            <a:endParaRPr/>
          </a:p>
        </p:txBody>
      </p:sp>
      <p:sp>
        <p:nvSpPr>
          <p:cNvPr id="169" name="Google Shape;169;p25"/>
          <p:cNvSpPr txBox="1"/>
          <p:nvPr>
            <p:ph idx="1" type="body"/>
          </p:nvPr>
        </p:nvSpPr>
        <p:spPr>
          <a:xfrm>
            <a:off x="311700" y="1152475"/>
            <a:ext cx="408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Allows MCU to output at the same voltage as the input voltage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Features: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Vin (Max) (V)	18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Imax (A)	3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Ron (Typ) (mOhm)	79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Shutdown current (ISD) (Typ) (uA) 0.5</a:t>
            </a:r>
            <a:endParaRPr/>
          </a:p>
        </p:txBody>
      </p:sp>
      <p:pic>
        <p:nvPicPr>
          <p:cNvPr id="170" name="Google Shape;17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4050" y="1152475"/>
            <a:ext cx="4534650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5"/>
          <p:cNvSpPr txBox="1"/>
          <p:nvPr/>
        </p:nvSpPr>
        <p:spPr>
          <a:xfrm>
            <a:off x="190975" y="4542350"/>
            <a:ext cx="87648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https://www.ti.com/lit/ds/symlink/tps22810.pdf?ts=1607101911679&amp;ref_url=https%253A%252F%252Fwww.ti.com%252Fproduct%252FTPS22810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Image shown is for reference only. Other pin/package combinations may be available." id="172" name="Google Shape;17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375" y="246425"/>
            <a:ext cx="1365250" cy="9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/>
          <p:nvPr>
            <p:ph type="title"/>
          </p:nvPr>
        </p:nvSpPr>
        <p:spPr>
          <a:xfrm>
            <a:off x="348700" y="208200"/>
            <a:ext cx="248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Load Switches</a:t>
            </a:r>
            <a:endParaRPr/>
          </a:p>
        </p:txBody>
      </p:sp>
      <p:sp>
        <p:nvSpPr>
          <p:cNvPr id="178" name="Google Shape;178;p26"/>
          <p:cNvSpPr txBox="1"/>
          <p:nvPr>
            <p:ph idx="1" type="body"/>
          </p:nvPr>
        </p:nvSpPr>
        <p:spPr>
          <a:xfrm>
            <a:off x="311700" y="1152475"/>
            <a:ext cx="3410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3.3 V Input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12 V Output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6 ms Rise Time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25 ms Fall Time (no quick output discharge)</a:t>
            </a:r>
            <a:endParaRPr/>
          </a:p>
        </p:txBody>
      </p:sp>
      <p:pic>
        <p:nvPicPr>
          <p:cNvPr id="179" name="Google Shape;17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20900"/>
            <a:ext cx="3267805" cy="2450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6"/>
          <p:cNvPicPr preferRelativeResize="0"/>
          <p:nvPr/>
        </p:nvPicPr>
        <p:blipFill rotWithShape="1">
          <a:blip r:embed="rId4">
            <a:alphaModFix/>
          </a:blip>
          <a:srcRect b="12431" l="13169" r="20517" t="16247"/>
          <a:stretch/>
        </p:blipFill>
        <p:spPr>
          <a:xfrm>
            <a:off x="4734850" y="2621350"/>
            <a:ext cx="2784277" cy="224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MCU (CC1310)</a:t>
            </a:r>
            <a:endParaRPr/>
          </a:p>
        </p:txBody>
      </p:sp>
      <p:sp>
        <p:nvSpPr>
          <p:cNvPr id="186" name="Google Shape;186;p27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Handles RF </a:t>
            </a:r>
            <a:r>
              <a:rPr lang="en"/>
              <a:t>Communication</a:t>
            </a:r>
            <a:r>
              <a:rPr lang="en"/>
              <a:t> and Triggers Load Switches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Features: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TX power (Max) (dBm)	15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Arm® Cortex®-M3 CPU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 SPI, 1 I2C, 1 UART, 12-bit ADC 8-channel, 2 comparators, 4 timers, 8-bit DAC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Sensitivity (best) (dBm)	-124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15 </a:t>
            </a:r>
            <a:r>
              <a:rPr lang="en"/>
              <a:t>GPIO Pins</a:t>
            </a:r>
            <a:endParaRPr/>
          </a:p>
        </p:txBody>
      </p:sp>
      <p:pic>
        <p:nvPicPr>
          <p:cNvPr id="187" name="Google Shape;18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4115" y="95600"/>
            <a:ext cx="3438185" cy="447327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7"/>
          <p:cNvSpPr txBox="1"/>
          <p:nvPr/>
        </p:nvSpPr>
        <p:spPr>
          <a:xfrm>
            <a:off x="222025" y="4520150"/>
            <a:ext cx="80637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https://www.ti.com/lit/ug/swcu117i/swcu117i.pdf?ts=1607097234694&amp;ref_url=https%253A%252F%252Fwww.ti.com%252Fproduct%252FCC2640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9" name="Google Shape;18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3360" y="348900"/>
            <a:ext cx="1121915" cy="76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507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MCU</a:t>
            </a:r>
            <a:endParaRPr/>
          </a:p>
        </p:txBody>
      </p:sp>
      <p:sp>
        <p:nvSpPr>
          <p:cNvPr id="196" name="Google Shape;196;p28"/>
          <p:cNvSpPr/>
          <p:nvPr/>
        </p:nvSpPr>
        <p:spPr>
          <a:xfrm>
            <a:off x="4165475" y="1357600"/>
            <a:ext cx="4933150" cy="3649900"/>
          </a:xfrm>
          <a:custGeom>
            <a:rect b="b" l="l" r="r" t="t"/>
            <a:pathLst>
              <a:path extrusionOk="0" h="145996" w="197326">
                <a:moveTo>
                  <a:pt x="0" y="73629"/>
                </a:moveTo>
                <a:lnTo>
                  <a:pt x="0" y="145996"/>
                </a:lnTo>
                <a:lnTo>
                  <a:pt x="197326" y="145996"/>
                </a:lnTo>
                <a:lnTo>
                  <a:pt x="197326" y="0"/>
                </a:lnTo>
                <a:lnTo>
                  <a:pt x="132532" y="0"/>
                </a:lnTo>
                <a:lnTo>
                  <a:pt x="132532" y="45019"/>
                </a:lnTo>
                <a:lnTo>
                  <a:pt x="0" y="45019"/>
                </a:lnTo>
                <a:close/>
              </a:path>
            </a:pathLst>
          </a:cu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7" name="Google Shape;197;p28"/>
          <p:cNvSpPr txBox="1"/>
          <p:nvPr/>
        </p:nvSpPr>
        <p:spPr>
          <a:xfrm>
            <a:off x="5701175" y="2178050"/>
            <a:ext cx="15882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Filter &amp; Antenna</a:t>
            </a:r>
            <a:endParaRPr/>
          </a:p>
        </p:txBody>
      </p:sp>
      <p:sp>
        <p:nvSpPr>
          <p:cNvPr id="198" name="Google Shape;198;p28"/>
          <p:cNvSpPr txBox="1"/>
          <p:nvPr/>
        </p:nvSpPr>
        <p:spPr>
          <a:xfrm>
            <a:off x="4906925" y="445025"/>
            <a:ext cx="15882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Shield Schematic Pins</a:t>
            </a:r>
            <a:endParaRPr/>
          </a:p>
        </p:txBody>
      </p:sp>
      <p:sp>
        <p:nvSpPr>
          <p:cNvPr id="199" name="Google Shape;199;p28"/>
          <p:cNvSpPr txBox="1"/>
          <p:nvPr/>
        </p:nvSpPr>
        <p:spPr>
          <a:xfrm>
            <a:off x="136700" y="1786000"/>
            <a:ext cx="15882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24 MHz Oscillator</a:t>
            </a:r>
            <a:endParaRPr/>
          </a:p>
        </p:txBody>
      </p:sp>
      <p:sp>
        <p:nvSpPr>
          <p:cNvPr id="200" name="Google Shape;200;p28"/>
          <p:cNvSpPr txBox="1"/>
          <p:nvPr/>
        </p:nvSpPr>
        <p:spPr>
          <a:xfrm>
            <a:off x="794000" y="3989500"/>
            <a:ext cx="15882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32</a:t>
            </a:r>
            <a:r>
              <a:rPr lang="en"/>
              <a:t> KHz Oscillator</a:t>
            </a:r>
            <a:endParaRPr/>
          </a:p>
        </p:txBody>
      </p:sp>
      <p:sp>
        <p:nvSpPr>
          <p:cNvPr id="201" name="Google Shape;201;p28"/>
          <p:cNvSpPr txBox="1"/>
          <p:nvPr/>
        </p:nvSpPr>
        <p:spPr>
          <a:xfrm>
            <a:off x="4906925" y="1218125"/>
            <a:ext cx="15882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/>
          <p:nvPr>
            <p:ph type="title"/>
          </p:nvPr>
        </p:nvSpPr>
        <p:spPr>
          <a:xfrm>
            <a:off x="311700" y="178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Putting Them All Together</a:t>
            </a:r>
            <a:endParaRPr/>
          </a:p>
        </p:txBody>
      </p:sp>
      <p:pic>
        <p:nvPicPr>
          <p:cNvPr id="207" name="Google Shape;20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700" y="751300"/>
            <a:ext cx="7486004" cy="42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9"/>
          <p:cNvSpPr txBox="1"/>
          <p:nvPr/>
        </p:nvSpPr>
        <p:spPr>
          <a:xfrm>
            <a:off x="7389275" y="1523150"/>
            <a:ext cx="15882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Load Switches</a:t>
            </a:r>
            <a:endParaRPr/>
          </a:p>
        </p:txBody>
      </p:sp>
      <p:sp>
        <p:nvSpPr>
          <p:cNvPr id="209" name="Google Shape;209;p29"/>
          <p:cNvSpPr txBox="1"/>
          <p:nvPr/>
        </p:nvSpPr>
        <p:spPr>
          <a:xfrm>
            <a:off x="1398925" y="3821325"/>
            <a:ext cx="15882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Buck Converter</a:t>
            </a:r>
            <a:endParaRPr/>
          </a:p>
        </p:txBody>
      </p:sp>
      <p:sp>
        <p:nvSpPr>
          <p:cNvPr id="210" name="Google Shape;210;p29"/>
          <p:cNvSpPr txBox="1"/>
          <p:nvPr/>
        </p:nvSpPr>
        <p:spPr>
          <a:xfrm>
            <a:off x="3213225" y="2175075"/>
            <a:ext cx="15882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Buck Converter</a:t>
            </a:r>
            <a:endParaRPr/>
          </a:p>
        </p:txBody>
      </p:sp>
      <p:sp>
        <p:nvSpPr>
          <p:cNvPr id="211" name="Google Shape;211;p29"/>
          <p:cNvSpPr txBox="1"/>
          <p:nvPr/>
        </p:nvSpPr>
        <p:spPr>
          <a:xfrm>
            <a:off x="5185300" y="4488300"/>
            <a:ext cx="6525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MCU</a:t>
            </a:r>
            <a:endParaRPr/>
          </a:p>
        </p:txBody>
      </p:sp>
      <p:sp>
        <p:nvSpPr>
          <p:cNvPr id="212" name="Google Shape;212;p29"/>
          <p:cNvSpPr txBox="1"/>
          <p:nvPr/>
        </p:nvSpPr>
        <p:spPr>
          <a:xfrm>
            <a:off x="5690625" y="2259225"/>
            <a:ext cx="8361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Arduino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/>
          <p:nvPr>
            <p:ph type="title"/>
          </p:nvPr>
        </p:nvSpPr>
        <p:spPr>
          <a:xfrm>
            <a:off x="184000" y="192175"/>
            <a:ext cx="3282600" cy="5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PCB Design</a:t>
            </a:r>
            <a:endParaRPr/>
          </a:p>
        </p:txBody>
      </p:sp>
      <p:pic>
        <p:nvPicPr>
          <p:cNvPr id="218" name="Google Shape;21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8550" y="152400"/>
            <a:ext cx="4844725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4725" y="858425"/>
            <a:ext cx="2008198" cy="2003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4725" y="2930325"/>
            <a:ext cx="2008202" cy="1999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 Diagram</a:t>
            </a:r>
            <a:endParaRPr/>
          </a:p>
        </p:txBody>
      </p:sp>
      <p:sp>
        <p:nvSpPr>
          <p:cNvPr id="226" name="Google Shape;226;p31"/>
          <p:cNvSpPr txBox="1"/>
          <p:nvPr/>
        </p:nvSpPr>
        <p:spPr>
          <a:xfrm>
            <a:off x="389375" y="1199825"/>
            <a:ext cx="3059400" cy="36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Arduino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5V Buck Converter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3.3V Buck Converter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Sub-Gigahertz MCU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RF Antenna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Load Switches</a:t>
            </a:r>
            <a:endParaRPr/>
          </a:p>
        </p:txBody>
      </p:sp>
      <p:pic>
        <p:nvPicPr>
          <p:cNvPr id="227" name="Google Shape;22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2002" y="113375"/>
            <a:ext cx="6119800" cy="491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/>
        </p:nvSpPr>
        <p:spPr>
          <a:xfrm>
            <a:off x="540250" y="807500"/>
            <a:ext cx="8126100" cy="13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Problem</a:t>
            </a:r>
            <a:r>
              <a:rPr lang="en" sz="2200"/>
              <a:t>: There is a gap in the market for cheap, long range, and low power wireless communications.</a:t>
            </a:r>
            <a:endParaRPr sz="2200"/>
          </a:p>
        </p:txBody>
      </p:sp>
      <p:sp>
        <p:nvSpPr>
          <p:cNvPr id="72" name="Google Shape;72;p14"/>
          <p:cNvSpPr txBox="1"/>
          <p:nvPr/>
        </p:nvSpPr>
        <p:spPr>
          <a:xfrm>
            <a:off x="540250" y="2690850"/>
            <a:ext cx="8126100" cy="13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Solution</a:t>
            </a:r>
            <a:r>
              <a:rPr lang="en" sz="2200"/>
              <a:t>: Create an Arduino Shield that establishes wireless communications using signals with a frequency less than one gigahertz.</a:t>
            </a:r>
            <a:endParaRPr sz="2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 txBox="1"/>
          <p:nvPr>
            <p:ph type="title"/>
          </p:nvPr>
        </p:nvSpPr>
        <p:spPr>
          <a:xfrm>
            <a:off x="274675" y="230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Issues During Implementation</a:t>
            </a:r>
            <a:endParaRPr/>
          </a:p>
        </p:txBody>
      </p:sp>
      <p:pic>
        <p:nvPicPr>
          <p:cNvPr id="233" name="Google Shape;233;p32"/>
          <p:cNvPicPr preferRelativeResize="0"/>
          <p:nvPr/>
        </p:nvPicPr>
        <p:blipFill rotWithShape="1">
          <a:blip r:embed="rId3">
            <a:alphaModFix/>
          </a:blip>
          <a:srcRect b="26553" l="26186" r="27325" t="41391"/>
          <a:stretch/>
        </p:blipFill>
        <p:spPr>
          <a:xfrm>
            <a:off x="5369175" y="973201"/>
            <a:ext cx="2218296" cy="114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2"/>
          <p:cNvPicPr preferRelativeResize="0"/>
          <p:nvPr/>
        </p:nvPicPr>
        <p:blipFill rotWithShape="1">
          <a:blip r:embed="rId4">
            <a:alphaModFix/>
          </a:blip>
          <a:srcRect b="13279" l="19172" r="14808" t="3829"/>
          <a:stretch/>
        </p:blipFill>
        <p:spPr>
          <a:xfrm>
            <a:off x="5161924" y="2290425"/>
            <a:ext cx="2632795" cy="247922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2"/>
          <p:cNvSpPr txBox="1"/>
          <p:nvPr/>
        </p:nvSpPr>
        <p:spPr>
          <a:xfrm>
            <a:off x="518025" y="1724375"/>
            <a:ext cx="3989100" cy="25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Pin headers for the Arduino were too small for ICSP (SPI)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Used wires as a substitute.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"/>
          <p:cNvSpPr txBox="1"/>
          <p:nvPr>
            <p:ph type="title"/>
          </p:nvPr>
        </p:nvSpPr>
        <p:spPr>
          <a:xfrm>
            <a:off x="311700" y="252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Implementation Improvements</a:t>
            </a:r>
            <a:endParaRPr/>
          </a:p>
        </p:txBody>
      </p:sp>
      <p:sp>
        <p:nvSpPr>
          <p:cNvPr id="241" name="Google Shape;241;p33"/>
          <p:cNvSpPr txBox="1"/>
          <p:nvPr>
            <p:ph idx="1" type="body"/>
          </p:nvPr>
        </p:nvSpPr>
        <p:spPr>
          <a:xfrm>
            <a:off x="378325" y="1657775"/>
            <a:ext cx="3899400" cy="25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Capacitor 21 was extremely close to the inductor.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This made soldering the capacitor very difficult.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42" name="Google Shape;242;p33"/>
          <p:cNvPicPr preferRelativeResize="0"/>
          <p:nvPr/>
        </p:nvPicPr>
        <p:blipFill rotWithShape="1">
          <a:blip r:embed="rId3">
            <a:alphaModFix/>
          </a:blip>
          <a:srcRect b="6246" l="-1593" r="29490" t="31226"/>
          <a:stretch/>
        </p:blipFill>
        <p:spPr>
          <a:xfrm>
            <a:off x="4277725" y="1421001"/>
            <a:ext cx="3982537" cy="25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Soldering on the MCU</a:t>
            </a:r>
            <a:endParaRPr/>
          </a:p>
        </p:txBody>
      </p:sp>
      <p:sp>
        <p:nvSpPr>
          <p:cNvPr id="248" name="Google Shape;248;p34"/>
          <p:cNvSpPr txBox="1"/>
          <p:nvPr>
            <p:ph idx="1" type="body"/>
          </p:nvPr>
        </p:nvSpPr>
        <p:spPr>
          <a:xfrm>
            <a:off x="311700" y="1714925"/>
            <a:ext cx="4210200" cy="20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Needed to use the heat gun.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Initially tried 300 degrees </a:t>
            </a:r>
            <a:r>
              <a:rPr lang="en">
                <a:solidFill>
                  <a:srgbClr val="000000"/>
                </a:solidFill>
              </a:rPr>
              <a:t>Celsius.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Ended up using 450 degrees Celsius.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49" name="Google Shape;249;p34"/>
          <p:cNvPicPr preferRelativeResize="0"/>
          <p:nvPr/>
        </p:nvPicPr>
        <p:blipFill rotWithShape="1">
          <a:blip r:embed="rId3">
            <a:alphaModFix/>
          </a:blip>
          <a:srcRect b="45169" l="56293" r="32564" t="41574"/>
          <a:stretch/>
        </p:blipFill>
        <p:spPr>
          <a:xfrm>
            <a:off x="5150874" y="2086738"/>
            <a:ext cx="2419996" cy="2159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4"/>
          <p:cNvPicPr preferRelativeResize="0"/>
          <p:nvPr/>
        </p:nvPicPr>
        <p:blipFill rotWithShape="1">
          <a:blip r:embed="rId4">
            <a:alphaModFix/>
          </a:blip>
          <a:srcRect b="47055" l="69576" r="21226" t="44023"/>
          <a:stretch/>
        </p:blipFill>
        <p:spPr>
          <a:xfrm>
            <a:off x="5650400" y="385825"/>
            <a:ext cx="1420949" cy="13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 txBox="1"/>
          <p:nvPr>
            <p:ph type="title"/>
          </p:nvPr>
        </p:nvSpPr>
        <p:spPr>
          <a:xfrm>
            <a:off x="218400" y="113025"/>
            <a:ext cx="346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PCB Post Soldering</a:t>
            </a:r>
            <a:endParaRPr/>
          </a:p>
        </p:txBody>
      </p:sp>
      <p:pic>
        <p:nvPicPr>
          <p:cNvPr id="256" name="Google Shape;256;p35"/>
          <p:cNvPicPr preferRelativeResize="0"/>
          <p:nvPr/>
        </p:nvPicPr>
        <p:blipFill rotWithShape="1">
          <a:blip r:embed="rId3">
            <a:alphaModFix/>
          </a:blip>
          <a:srcRect b="9074" l="5062" r="19935" t="6906"/>
          <a:stretch/>
        </p:blipFill>
        <p:spPr>
          <a:xfrm>
            <a:off x="2022500" y="715350"/>
            <a:ext cx="5098998" cy="4283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Sub-Gigahertz Shield Instruction Breakdown</a:t>
            </a:r>
            <a:endParaRPr/>
          </a:p>
        </p:txBody>
      </p:sp>
      <p:sp>
        <p:nvSpPr>
          <p:cNvPr id="262" name="Google Shape;262;p3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ACK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Shield sends token 0xA5 to ensure shield is initialized and ready</a:t>
            </a:r>
            <a:endParaRPr sz="14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GET_STATUS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Shield send bitwise status</a:t>
            </a:r>
            <a:endParaRPr sz="14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GET_GPIO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Returns the status of the GPIO on the next transaction</a:t>
            </a:r>
            <a:endParaRPr sz="14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SET_GPIO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Sets the GPIO of the given index to the given value</a:t>
            </a:r>
            <a:endParaRPr sz="1400"/>
          </a:p>
        </p:txBody>
      </p:sp>
      <p:sp>
        <p:nvSpPr>
          <p:cNvPr id="263" name="Google Shape;263;p3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GET_RF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Sets up the next transaction to read RF</a:t>
            </a:r>
            <a:endParaRPr sz="14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GET_RF_BUF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Reads the RF buffer when following a GET_RF call</a:t>
            </a:r>
            <a:endParaRPr sz="14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SEND_RF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Sets the length of the SEND_RF_BUF call</a:t>
            </a:r>
            <a:endParaRPr sz="14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SEND_RF_BUF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Sends the buffer to be sent over RF</a:t>
            </a:r>
            <a:endParaRPr sz="1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Arduino Software Breakdown</a:t>
            </a:r>
            <a:endParaRPr/>
          </a:p>
        </p:txBody>
      </p:sp>
      <p:sp>
        <p:nvSpPr>
          <p:cNvPr id="269" name="Google Shape;269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Polls shield for status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Executes on status change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Supports two digital interrupts for local inputs</a:t>
            </a:r>
            <a:endParaRPr/>
          </a:p>
        </p:txBody>
      </p:sp>
      <p:pic>
        <p:nvPicPr>
          <p:cNvPr id="270" name="Google Shape;27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617601"/>
            <a:ext cx="8238426" cy="164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Definitions and Opcodes/Status</a:t>
            </a:r>
            <a:endParaRPr/>
          </a:p>
        </p:txBody>
      </p:sp>
      <p:pic>
        <p:nvPicPr>
          <p:cNvPr id="276" name="Google Shape;27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763" y="1369375"/>
            <a:ext cx="8772477" cy="319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 Struct, and shield_spi function parameters</a:t>
            </a:r>
            <a:endParaRPr/>
          </a:p>
        </p:txBody>
      </p:sp>
      <p:pic>
        <p:nvPicPr>
          <p:cNvPr id="282" name="Google Shape;28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65000"/>
            <a:ext cx="6941061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Sub-Gigahertz POSIX Threads</a:t>
            </a:r>
            <a:endParaRPr/>
          </a:p>
        </p:txBody>
      </p:sp>
      <p:sp>
        <p:nvSpPr>
          <p:cNvPr id="288" name="Google Shape;288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slaveThread: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	Decodes the previous SPI transaction, sets the Tx buffer (if need be), sets the SPI slave buffer for the next SPI transaction, and waits until the next SPI transaction (interrupt + semaphore).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txThread: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	Once the Tx buffer has been set, the thread cancels the Rx command, runs the Tx command, and signals the rxThread to continue (semaphore)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rxThread: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/>
              <a:t>	Runs the Rx command, gets the Rx buffer from the queue (callback) and updates the status.</a:t>
            </a:r>
            <a:endParaRPr sz="16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POSIX Thread?</a:t>
            </a:r>
            <a:endParaRPr/>
          </a:p>
        </p:txBody>
      </p:sp>
      <p:sp>
        <p:nvSpPr>
          <p:cNvPr id="294" name="Google Shape;294;p41"/>
          <p:cNvSpPr txBox="1"/>
          <p:nvPr>
            <p:ph idx="1" type="body"/>
          </p:nvPr>
        </p:nvSpPr>
        <p:spPr>
          <a:xfrm>
            <a:off x="311700" y="1152475"/>
            <a:ext cx="5071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“A thread is the smallest sequence of programmed instructions that can be managed independently by an operating system scheduler.”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POSIX threads are an IEEE standard (IEEE 1003.1c) which define an API for thread creation and synchronization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Allow for “simultaneous” execution of code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Lightweight</a:t>
            </a:r>
            <a:r>
              <a:rPr lang="en"/>
              <a:t> compared to processes</a:t>
            </a:r>
            <a:endParaRPr/>
          </a:p>
        </p:txBody>
      </p:sp>
      <p:sp>
        <p:nvSpPr>
          <p:cNvPr id="295" name="Google Shape;295;p41"/>
          <p:cNvSpPr txBox="1"/>
          <p:nvPr/>
        </p:nvSpPr>
        <p:spPr>
          <a:xfrm>
            <a:off x="294750" y="4520150"/>
            <a:ext cx="85206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https://stackoverflow.com/questions/15127279/whats-a-pthread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https://computing.llnl.gov/tutorials/pthreads/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96" name="Google Shape;29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2825" y="237800"/>
            <a:ext cx="3619100" cy="307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Level Requirements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arduino shield must be able to convert a 7-17 DC input voltage into 5 volts for the Arduino.</a:t>
            </a:r>
            <a:endParaRPr sz="1200" strike="sng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arduino must be able to send and receive wireless signals from the remote and execute a pre-programed action upon receiving a signal from the remote.</a:t>
            </a:r>
            <a:endParaRPr sz="1200" strike="sng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strike="sng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remote control must be able to send and receive wireless signals with frequencies lower than 1 gigahertz to the arduino shield.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 RTOS Pthread Creation</a:t>
            </a:r>
            <a:endParaRPr/>
          </a:p>
        </p:txBody>
      </p:sp>
      <p:pic>
        <p:nvPicPr>
          <p:cNvPr id="302" name="Google Shape;30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5950" y="1017725"/>
            <a:ext cx="5296500" cy="4017226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2"/>
          <p:cNvSpPr txBox="1"/>
          <p:nvPr/>
        </p:nvSpPr>
        <p:spPr>
          <a:xfrm>
            <a:off x="421725" y="1120725"/>
            <a:ext cx="2715900" cy="3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Initialize attributes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Detach from current thread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Set stack size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Issues with using too much stack space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Set Priority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Create the thread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 Gigahertz Arduino Shield</a:t>
            </a:r>
            <a:endParaRPr/>
          </a:p>
        </p:txBody>
      </p:sp>
      <p:sp>
        <p:nvSpPr>
          <p:cNvPr id="309" name="Google Shape;309;p43"/>
          <p:cNvSpPr txBox="1"/>
          <p:nvPr/>
        </p:nvSpPr>
        <p:spPr>
          <a:xfrm>
            <a:off x="612500" y="1080550"/>
            <a:ext cx="3878100" cy="3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Requirements: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AutoNum type="arabicPeriod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CC1310 controller will be powered from the 3.3 V output of Arduino.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Proxima Nova"/>
              <a:buAutoNum type="arabicPeriod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The Shield sends and receives instructions with the Arduino over SPI/I2C.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Proxima Nova"/>
              <a:buAutoNum type="arabicPeriod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The shield will trigger GPIO signals from commands received over SPI/I2C bus protocols.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0" name="Google Shape;310;p43"/>
          <p:cNvSpPr txBox="1"/>
          <p:nvPr/>
        </p:nvSpPr>
        <p:spPr>
          <a:xfrm>
            <a:off x="5173200" y="1080550"/>
            <a:ext cx="3659100" cy="30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Verification: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AutoNum type="arabicPeriod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Measure 3.3 V output of the Arduino with a multimeter.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AutoNum type="alphaLcPeriod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3.301 V (1.8 V to 3.8 V)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Proxima Nova"/>
              <a:buAutoNum type="arabicPeriod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Ensure the CC1310 triggers a response when it receives a command from the Arduino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Proxima Nova"/>
              <a:buAutoNum type="arabicPeriod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Measure the GPIO output signal with a multimeter to ensure a correct response.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AutoNum type="alphaLcPeriod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3.023 V 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Arduino Init</a:t>
            </a:r>
            <a:endParaRPr/>
          </a:p>
        </p:txBody>
      </p:sp>
      <p:pic>
        <p:nvPicPr>
          <p:cNvPr id="316" name="Google Shape;316;p44"/>
          <p:cNvPicPr preferRelativeResize="0"/>
          <p:nvPr/>
        </p:nvPicPr>
        <p:blipFill rotWithShape="1">
          <a:blip r:embed="rId3">
            <a:alphaModFix/>
          </a:blip>
          <a:srcRect b="0" l="803" r="0" t="0"/>
          <a:stretch/>
        </p:blipFill>
        <p:spPr>
          <a:xfrm>
            <a:off x="187850" y="1017725"/>
            <a:ext cx="4376325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6924" y="138712"/>
            <a:ext cx="4376325" cy="4699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4"/>
          <p:cNvPicPr preferRelativeResize="0"/>
          <p:nvPr/>
        </p:nvPicPr>
        <p:blipFill rotWithShape="1">
          <a:blip r:embed="rId5">
            <a:alphaModFix/>
          </a:blip>
          <a:srcRect b="0" l="0" r="0" t="2075"/>
          <a:stretch/>
        </p:blipFill>
        <p:spPr>
          <a:xfrm>
            <a:off x="5905100" y="3414925"/>
            <a:ext cx="2967375" cy="1423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4"/>
          <p:cNvSpPr txBox="1"/>
          <p:nvPr/>
        </p:nvSpPr>
        <p:spPr>
          <a:xfrm>
            <a:off x="1130325" y="1187875"/>
            <a:ext cx="16368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Arduino Waits Until Shield Sends ACK Token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20" name="Google Shape;320;p44"/>
          <p:cNvSpPr/>
          <p:nvPr/>
        </p:nvSpPr>
        <p:spPr>
          <a:xfrm>
            <a:off x="151975" y="1144150"/>
            <a:ext cx="1014600" cy="1147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44"/>
          <p:cNvSpPr txBox="1"/>
          <p:nvPr/>
        </p:nvSpPr>
        <p:spPr>
          <a:xfrm>
            <a:off x="1130325" y="2461800"/>
            <a:ext cx="16368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Arduino Sends Out RF Broadcast to All Devices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22" name="Google Shape;322;p44"/>
          <p:cNvSpPr/>
          <p:nvPr/>
        </p:nvSpPr>
        <p:spPr>
          <a:xfrm>
            <a:off x="151975" y="2418075"/>
            <a:ext cx="1014600" cy="1021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4"/>
          <p:cNvSpPr txBox="1"/>
          <p:nvPr/>
        </p:nvSpPr>
        <p:spPr>
          <a:xfrm>
            <a:off x="4400250" y="357350"/>
            <a:ext cx="16368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Arduino Sends Shield the Length for the RF Packet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24" name="Google Shape;324;p44"/>
          <p:cNvSpPr/>
          <p:nvPr/>
        </p:nvSpPr>
        <p:spPr>
          <a:xfrm>
            <a:off x="2831325" y="357350"/>
            <a:ext cx="1470300" cy="1021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44"/>
          <p:cNvSpPr txBox="1"/>
          <p:nvPr/>
        </p:nvSpPr>
        <p:spPr>
          <a:xfrm>
            <a:off x="4348425" y="3558575"/>
            <a:ext cx="16368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Shield Sends RF Packet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26" name="Google Shape;326;p44"/>
          <p:cNvSpPr/>
          <p:nvPr/>
        </p:nvSpPr>
        <p:spPr>
          <a:xfrm>
            <a:off x="2831325" y="3537450"/>
            <a:ext cx="1593300" cy="1021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44"/>
          <p:cNvSpPr/>
          <p:nvPr/>
        </p:nvSpPr>
        <p:spPr>
          <a:xfrm>
            <a:off x="5880125" y="3386850"/>
            <a:ext cx="1593300" cy="1220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44"/>
          <p:cNvSpPr txBox="1"/>
          <p:nvPr/>
        </p:nvSpPr>
        <p:spPr>
          <a:xfrm>
            <a:off x="7390200" y="3594900"/>
            <a:ext cx="16368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Remote Receives RF Packet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29" name="Google Shape;329;p44"/>
          <p:cNvSpPr txBox="1"/>
          <p:nvPr/>
        </p:nvSpPr>
        <p:spPr>
          <a:xfrm>
            <a:off x="4630175" y="2365650"/>
            <a:ext cx="16368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Shield Receives RF Packet from Arduino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30" name="Google Shape;330;p44"/>
          <p:cNvSpPr/>
          <p:nvPr/>
        </p:nvSpPr>
        <p:spPr>
          <a:xfrm>
            <a:off x="2831325" y="2365650"/>
            <a:ext cx="1772700" cy="812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 txBox="1"/>
          <p:nvPr>
            <p:ph type="title"/>
          </p:nvPr>
        </p:nvSpPr>
        <p:spPr>
          <a:xfrm>
            <a:off x="70350" y="716525"/>
            <a:ext cx="28893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Remote Sending Packet to Arduino</a:t>
            </a:r>
            <a:endParaRPr/>
          </a:p>
        </p:txBody>
      </p:sp>
      <p:pic>
        <p:nvPicPr>
          <p:cNvPr id="336" name="Google Shape;336;p45"/>
          <p:cNvPicPr preferRelativeResize="0"/>
          <p:nvPr/>
        </p:nvPicPr>
        <p:blipFill rotWithShape="1">
          <a:blip r:embed="rId3">
            <a:alphaModFix/>
          </a:blip>
          <a:srcRect b="0" l="0" r="50119" t="0"/>
          <a:stretch/>
        </p:blipFill>
        <p:spPr>
          <a:xfrm>
            <a:off x="3128875" y="-13187"/>
            <a:ext cx="17821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5"/>
          <p:cNvPicPr preferRelativeResize="0"/>
          <p:nvPr/>
        </p:nvPicPr>
        <p:blipFill rotWithShape="1">
          <a:blip r:embed="rId4">
            <a:alphaModFix/>
          </a:blip>
          <a:srcRect b="0" l="0" r="30719" t="0"/>
          <a:stretch/>
        </p:blipFill>
        <p:spPr>
          <a:xfrm>
            <a:off x="7018404" y="-13175"/>
            <a:ext cx="2096121" cy="514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5"/>
          <p:cNvPicPr preferRelativeResize="0"/>
          <p:nvPr/>
        </p:nvPicPr>
        <p:blipFill rotWithShape="1">
          <a:blip r:embed="rId5">
            <a:alphaModFix/>
          </a:blip>
          <a:srcRect b="0" l="0" r="39620" t="0"/>
          <a:stretch/>
        </p:blipFill>
        <p:spPr>
          <a:xfrm>
            <a:off x="4910975" y="-13187"/>
            <a:ext cx="213276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5"/>
          <p:cNvSpPr txBox="1"/>
          <p:nvPr/>
        </p:nvSpPr>
        <p:spPr>
          <a:xfrm>
            <a:off x="7699350" y="385925"/>
            <a:ext cx="15831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Packet Starts at the Remote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40" name="Google Shape;340;p45"/>
          <p:cNvSpPr txBox="1"/>
          <p:nvPr/>
        </p:nvSpPr>
        <p:spPr>
          <a:xfrm>
            <a:off x="6082563" y="385925"/>
            <a:ext cx="11370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Packet Received by Shield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41" name="Google Shape;341;p45"/>
          <p:cNvSpPr txBox="1"/>
          <p:nvPr/>
        </p:nvSpPr>
        <p:spPr>
          <a:xfrm>
            <a:off x="1545775" y="1602625"/>
            <a:ext cx="15831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Packet Sent to Arduino over SPI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42" name="Google Shape;342;p45"/>
          <p:cNvSpPr txBox="1"/>
          <p:nvPr/>
        </p:nvSpPr>
        <p:spPr>
          <a:xfrm>
            <a:off x="1412575" y="3250950"/>
            <a:ext cx="1751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Arduino Decodes and Executes (Sends Response)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43" name="Google Shape;343;p45"/>
          <p:cNvSpPr txBox="1"/>
          <p:nvPr/>
        </p:nvSpPr>
        <p:spPr>
          <a:xfrm>
            <a:off x="6099175" y="4002750"/>
            <a:ext cx="1463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Remote Receives Response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44" name="Google Shape;344;p45"/>
          <p:cNvSpPr txBox="1"/>
          <p:nvPr/>
        </p:nvSpPr>
        <p:spPr>
          <a:xfrm>
            <a:off x="1632375" y="45425"/>
            <a:ext cx="16368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Shield Sends Status 2 (RF_Received)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45" name="Google Shape;345;p45"/>
          <p:cNvSpPr/>
          <p:nvPr/>
        </p:nvSpPr>
        <p:spPr>
          <a:xfrm>
            <a:off x="7027050" y="34150"/>
            <a:ext cx="747900" cy="1373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45"/>
          <p:cNvSpPr/>
          <p:nvPr/>
        </p:nvSpPr>
        <p:spPr>
          <a:xfrm>
            <a:off x="4880525" y="229525"/>
            <a:ext cx="1159500" cy="2386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5"/>
          <p:cNvSpPr/>
          <p:nvPr/>
        </p:nvSpPr>
        <p:spPr>
          <a:xfrm>
            <a:off x="3128875" y="-13175"/>
            <a:ext cx="916500" cy="518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45"/>
          <p:cNvSpPr/>
          <p:nvPr/>
        </p:nvSpPr>
        <p:spPr>
          <a:xfrm>
            <a:off x="3128875" y="905075"/>
            <a:ext cx="1715700" cy="17109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45"/>
          <p:cNvSpPr/>
          <p:nvPr/>
        </p:nvSpPr>
        <p:spPr>
          <a:xfrm>
            <a:off x="3128875" y="2742350"/>
            <a:ext cx="1715700" cy="2148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45"/>
          <p:cNvSpPr/>
          <p:nvPr/>
        </p:nvSpPr>
        <p:spPr>
          <a:xfrm>
            <a:off x="7027050" y="3850800"/>
            <a:ext cx="1357500" cy="10899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1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46"/>
          <p:cNvPicPr preferRelativeResize="0"/>
          <p:nvPr/>
        </p:nvPicPr>
        <p:blipFill rotWithShape="1">
          <a:blip r:embed="rId3">
            <a:alphaModFix/>
          </a:blip>
          <a:srcRect b="0" l="0" r="47307" t="0"/>
          <a:stretch/>
        </p:blipFill>
        <p:spPr>
          <a:xfrm>
            <a:off x="5322197" y="-46075"/>
            <a:ext cx="19467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6"/>
          <p:cNvSpPr txBox="1"/>
          <p:nvPr>
            <p:ph type="title"/>
          </p:nvPr>
        </p:nvSpPr>
        <p:spPr>
          <a:xfrm>
            <a:off x="80275" y="715225"/>
            <a:ext cx="28893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Remote Sending Packet to Arduino</a:t>
            </a:r>
            <a:endParaRPr/>
          </a:p>
        </p:txBody>
      </p:sp>
      <p:sp>
        <p:nvSpPr>
          <p:cNvPr id="357" name="Google Shape;357;p46"/>
          <p:cNvSpPr txBox="1"/>
          <p:nvPr/>
        </p:nvSpPr>
        <p:spPr>
          <a:xfrm>
            <a:off x="1599125" y="1966325"/>
            <a:ext cx="16368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Packet Sent to Arduino over SPI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58" name="Google Shape;358;p46"/>
          <p:cNvSpPr txBox="1"/>
          <p:nvPr/>
        </p:nvSpPr>
        <p:spPr>
          <a:xfrm>
            <a:off x="1568375" y="3916975"/>
            <a:ext cx="16368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Arduino Executes Action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359" name="Google Shape;359;p46"/>
          <p:cNvPicPr preferRelativeResize="0"/>
          <p:nvPr/>
        </p:nvPicPr>
        <p:blipFill rotWithShape="1">
          <a:blip r:embed="rId4">
            <a:alphaModFix/>
          </a:blip>
          <a:srcRect b="0" l="764" r="47959" t="0"/>
          <a:stretch/>
        </p:blipFill>
        <p:spPr>
          <a:xfrm>
            <a:off x="3269183" y="45425"/>
            <a:ext cx="2053016" cy="50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6"/>
          <p:cNvPicPr preferRelativeResize="0"/>
          <p:nvPr/>
        </p:nvPicPr>
        <p:blipFill rotWithShape="1">
          <a:blip r:embed="rId5">
            <a:alphaModFix/>
          </a:blip>
          <a:srcRect b="0" l="0" r="60899" t="0"/>
          <a:stretch/>
        </p:blipFill>
        <p:spPr>
          <a:xfrm>
            <a:off x="7268900" y="45425"/>
            <a:ext cx="1600675" cy="199215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46"/>
          <p:cNvSpPr txBox="1"/>
          <p:nvPr/>
        </p:nvSpPr>
        <p:spPr>
          <a:xfrm>
            <a:off x="5534700" y="500075"/>
            <a:ext cx="194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Packet Received by Shield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62" name="Google Shape;362;p46"/>
          <p:cNvSpPr txBox="1"/>
          <p:nvPr/>
        </p:nvSpPr>
        <p:spPr>
          <a:xfrm>
            <a:off x="1632375" y="45425"/>
            <a:ext cx="16368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Shield Sends Status 2 (RF_Received)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63" name="Google Shape;363;p46"/>
          <p:cNvSpPr txBox="1"/>
          <p:nvPr/>
        </p:nvSpPr>
        <p:spPr>
          <a:xfrm>
            <a:off x="7481400" y="705950"/>
            <a:ext cx="15738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Packet Starts at the Remote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64" name="Google Shape;364;p46"/>
          <p:cNvSpPr/>
          <p:nvPr/>
        </p:nvSpPr>
        <p:spPr>
          <a:xfrm>
            <a:off x="3235925" y="45425"/>
            <a:ext cx="988800" cy="612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46"/>
          <p:cNvSpPr/>
          <p:nvPr/>
        </p:nvSpPr>
        <p:spPr>
          <a:xfrm>
            <a:off x="3235925" y="1124075"/>
            <a:ext cx="1987800" cy="1843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46"/>
          <p:cNvSpPr/>
          <p:nvPr/>
        </p:nvSpPr>
        <p:spPr>
          <a:xfrm>
            <a:off x="3235925" y="3157475"/>
            <a:ext cx="1987800" cy="13239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46"/>
          <p:cNvSpPr/>
          <p:nvPr/>
        </p:nvSpPr>
        <p:spPr>
          <a:xfrm>
            <a:off x="5301650" y="102000"/>
            <a:ext cx="1946700" cy="1226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7"/>
          <p:cNvSpPr txBox="1"/>
          <p:nvPr>
            <p:ph type="title"/>
          </p:nvPr>
        </p:nvSpPr>
        <p:spPr>
          <a:xfrm>
            <a:off x="228600" y="158150"/>
            <a:ext cx="434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Shield Sending to Remote</a:t>
            </a:r>
            <a:endParaRPr/>
          </a:p>
        </p:txBody>
      </p:sp>
      <p:pic>
        <p:nvPicPr>
          <p:cNvPr id="373" name="Google Shape;373;p47"/>
          <p:cNvPicPr preferRelativeResize="0"/>
          <p:nvPr/>
        </p:nvPicPr>
        <p:blipFill rotWithShape="1">
          <a:blip r:embed="rId3">
            <a:alphaModFix/>
          </a:blip>
          <a:srcRect b="0" l="823" r="25636" t="0"/>
          <a:stretch/>
        </p:blipFill>
        <p:spPr>
          <a:xfrm>
            <a:off x="101575" y="1223875"/>
            <a:ext cx="2141000" cy="38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7"/>
          <p:cNvPicPr preferRelativeResize="0"/>
          <p:nvPr/>
        </p:nvPicPr>
        <p:blipFill rotWithShape="1">
          <a:blip r:embed="rId4">
            <a:alphaModFix/>
          </a:blip>
          <a:srcRect b="0" l="0" r="55517" t="0"/>
          <a:stretch/>
        </p:blipFill>
        <p:spPr>
          <a:xfrm>
            <a:off x="2393712" y="1223875"/>
            <a:ext cx="2141000" cy="38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7"/>
          <p:cNvPicPr preferRelativeResize="0"/>
          <p:nvPr/>
        </p:nvPicPr>
        <p:blipFill rotWithShape="1">
          <a:blip r:embed="rId5">
            <a:alphaModFix/>
          </a:blip>
          <a:srcRect b="24618" l="0" r="33377" t="1230"/>
          <a:stretch/>
        </p:blipFill>
        <p:spPr>
          <a:xfrm>
            <a:off x="4534725" y="836750"/>
            <a:ext cx="2702375" cy="425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7"/>
          <p:cNvPicPr preferRelativeResize="0"/>
          <p:nvPr/>
        </p:nvPicPr>
        <p:blipFill rotWithShape="1">
          <a:blip r:embed="rId6">
            <a:alphaModFix/>
          </a:blip>
          <a:srcRect b="0" l="0" r="47602" t="0"/>
          <a:stretch/>
        </p:blipFill>
        <p:spPr>
          <a:xfrm>
            <a:off x="7237100" y="1550038"/>
            <a:ext cx="1989700" cy="20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47"/>
          <p:cNvSpPr txBox="1"/>
          <p:nvPr/>
        </p:nvSpPr>
        <p:spPr>
          <a:xfrm>
            <a:off x="890050" y="1479650"/>
            <a:ext cx="15831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Packet Sent to Arduino over SPI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78" name="Google Shape;378;p47"/>
          <p:cNvSpPr/>
          <p:nvPr/>
        </p:nvSpPr>
        <p:spPr>
          <a:xfrm>
            <a:off x="75975" y="2025725"/>
            <a:ext cx="1669200" cy="1024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47"/>
          <p:cNvSpPr txBox="1"/>
          <p:nvPr/>
        </p:nvSpPr>
        <p:spPr>
          <a:xfrm>
            <a:off x="0" y="925050"/>
            <a:ext cx="15831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Button Interrupt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80" name="Google Shape;380;p47"/>
          <p:cNvSpPr/>
          <p:nvPr/>
        </p:nvSpPr>
        <p:spPr>
          <a:xfrm>
            <a:off x="2360000" y="1195375"/>
            <a:ext cx="1859700" cy="955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47"/>
          <p:cNvSpPr txBox="1"/>
          <p:nvPr/>
        </p:nvSpPr>
        <p:spPr>
          <a:xfrm>
            <a:off x="2746725" y="2202275"/>
            <a:ext cx="15831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Shield Gets Length of RF Packet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82" name="Google Shape;382;p47"/>
          <p:cNvSpPr txBox="1"/>
          <p:nvPr/>
        </p:nvSpPr>
        <p:spPr>
          <a:xfrm>
            <a:off x="4747850" y="1337575"/>
            <a:ext cx="15831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Shield Receives RF Packet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83" name="Google Shape;383;p47"/>
          <p:cNvSpPr txBox="1"/>
          <p:nvPr/>
        </p:nvSpPr>
        <p:spPr>
          <a:xfrm>
            <a:off x="7724100" y="2236200"/>
            <a:ext cx="15831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Remote Receives RF Packet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84" name="Google Shape;384;p47"/>
          <p:cNvSpPr/>
          <p:nvPr/>
        </p:nvSpPr>
        <p:spPr>
          <a:xfrm>
            <a:off x="59475" y="1250875"/>
            <a:ext cx="1029900" cy="205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47"/>
          <p:cNvSpPr/>
          <p:nvPr/>
        </p:nvSpPr>
        <p:spPr>
          <a:xfrm>
            <a:off x="4500125" y="1070225"/>
            <a:ext cx="1669200" cy="1303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7"/>
          <p:cNvSpPr/>
          <p:nvPr/>
        </p:nvSpPr>
        <p:spPr>
          <a:xfrm>
            <a:off x="4500125" y="2605850"/>
            <a:ext cx="2141100" cy="1591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7"/>
          <p:cNvSpPr txBox="1"/>
          <p:nvPr/>
        </p:nvSpPr>
        <p:spPr>
          <a:xfrm>
            <a:off x="4917600" y="3128250"/>
            <a:ext cx="15831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Shield Sends RF Packet over Sub-1Gigahertz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88" name="Google Shape;388;p47"/>
          <p:cNvSpPr/>
          <p:nvPr/>
        </p:nvSpPr>
        <p:spPr>
          <a:xfrm>
            <a:off x="7208900" y="1536750"/>
            <a:ext cx="1795500" cy="2097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2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48"/>
          <p:cNvPicPr preferRelativeResize="0"/>
          <p:nvPr/>
        </p:nvPicPr>
        <p:blipFill rotWithShape="1">
          <a:blip r:embed="rId3">
            <a:alphaModFix/>
          </a:blip>
          <a:srcRect b="0" l="0" r="32184" t="0"/>
          <a:stretch/>
        </p:blipFill>
        <p:spPr>
          <a:xfrm>
            <a:off x="5514625" y="1694650"/>
            <a:ext cx="176345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48"/>
          <p:cNvPicPr preferRelativeResize="0"/>
          <p:nvPr/>
        </p:nvPicPr>
        <p:blipFill rotWithShape="1">
          <a:blip r:embed="rId4">
            <a:alphaModFix/>
          </a:blip>
          <a:srcRect b="0" l="0" r="41345" t="0"/>
          <a:stretch/>
        </p:blipFill>
        <p:spPr>
          <a:xfrm>
            <a:off x="2456050" y="694950"/>
            <a:ext cx="2347626" cy="414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48"/>
          <p:cNvPicPr preferRelativeResize="0"/>
          <p:nvPr/>
        </p:nvPicPr>
        <p:blipFill rotWithShape="1">
          <a:blip r:embed="rId5">
            <a:alphaModFix/>
          </a:blip>
          <a:srcRect b="0" l="0" r="46544" t="0"/>
          <a:stretch/>
        </p:blipFill>
        <p:spPr>
          <a:xfrm>
            <a:off x="75975" y="1250875"/>
            <a:ext cx="2141100" cy="2854025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48"/>
          <p:cNvSpPr txBox="1"/>
          <p:nvPr>
            <p:ph type="title"/>
          </p:nvPr>
        </p:nvSpPr>
        <p:spPr>
          <a:xfrm>
            <a:off x="228600" y="158150"/>
            <a:ext cx="434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Shield Sending to Remote</a:t>
            </a:r>
            <a:endParaRPr/>
          </a:p>
        </p:txBody>
      </p:sp>
      <p:sp>
        <p:nvSpPr>
          <p:cNvPr id="397" name="Google Shape;397;p48"/>
          <p:cNvSpPr txBox="1"/>
          <p:nvPr/>
        </p:nvSpPr>
        <p:spPr>
          <a:xfrm>
            <a:off x="905400" y="3166675"/>
            <a:ext cx="15831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Packet Sent to Arduino over SPI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98" name="Google Shape;398;p48"/>
          <p:cNvSpPr/>
          <p:nvPr/>
        </p:nvSpPr>
        <p:spPr>
          <a:xfrm>
            <a:off x="75975" y="2202275"/>
            <a:ext cx="1730700" cy="1024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48"/>
          <p:cNvSpPr txBox="1"/>
          <p:nvPr/>
        </p:nvSpPr>
        <p:spPr>
          <a:xfrm>
            <a:off x="0" y="925050"/>
            <a:ext cx="15831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Button Interrupt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00" name="Google Shape;400;p48"/>
          <p:cNvSpPr txBox="1"/>
          <p:nvPr/>
        </p:nvSpPr>
        <p:spPr>
          <a:xfrm>
            <a:off x="2657650" y="1337575"/>
            <a:ext cx="15831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Shield Receives RF Packet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01" name="Google Shape;401;p48"/>
          <p:cNvSpPr txBox="1"/>
          <p:nvPr/>
        </p:nvSpPr>
        <p:spPr>
          <a:xfrm>
            <a:off x="6023250" y="2456500"/>
            <a:ext cx="15831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Remote Receives RF Packet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02" name="Google Shape;402;p48"/>
          <p:cNvSpPr/>
          <p:nvPr/>
        </p:nvSpPr>
        <p:spPr>
          <a:xfrm>
            <a:off x="59475" y="1250875"/>
            <a:ext cx="1029900" cy="205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48"/>
          <p:cNvSpPr/>
          <p:nvPr/>
        </p:nvSpPr>
        <p:spPr>
          <a:xfrm>
            <a:off x="2430425" y="972875"/>
            <a:ext cx="1669200" cy="1303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48"/>
          <p:cNvSpPr/>
          <p:nvPr/>
        </p:nvSpPr>
        <p:spPr>
          <a:xfrm>
            <a:off x="2430425" y="2899550"/>
            <a:ext cx="1857000" cy="1453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48"/>
          <p:cNvSpPr txBox="1"/>
          <p:nvPr/>
        </p:nvSpPr>
        <p:spPr>
          <a:xfrm>
            <a:off x="2704450" y="3287050"/>
            <a:ext cx="15831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Shield Sends RF Packet over Sub-1Gigahertz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06" name="Google Shape;406;p48"/>
          <p:cNvSpPr/>
          <p:nvPr/>
        </p:nvSpPr>
        <p:spPr>
          <a:xfrm>
            <a:off x="5490150" y="1659850"/>
            <a:ext cx="1813500" cy="2194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Plans</a:t>
            </a:r>
            <a:endParaRPr/>
          </a:p>
        </p:txBody>
      </p:sp>
      <p:sp>
        <p:nvSpPr>
          <p:cNvPr id="412" name="Google Shape;412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Second Generation PCB to allow for stacking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Interrupt based Arduino Signaling on status change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Reduce power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Support AES encryption for RF messages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Prevents replay attacks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Support TI’s SimpleLink Architecture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Allows for better integration with existing sub-gigahertz products and device connectivity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Implement a demo with SoftTimer library with Arduino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Allows for pseudo muti-threading to </a:t>
            </a:r>
            <a:r>
              <a:rPr lang="en"/>
              <a:t>detach</a:t>
            </a:r>
            <a:r>
              <a:rPr lang="en"/>
              <a:t> polling from main program.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418" name="Google Shape;418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Working first concept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</a:t>
            </a:r>
            <a:r>
              <a:rPr lang="en"/>
              <a:t>implementation</a:t>
            </a:r>
            <a:r>
              <a:rPr lang="en"/>
              <a:t> hiccups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Great project to put open-source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Commercially viable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 and easy future features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490250" y="526350"/>
            <a:ext cx="57975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490250" y="1242975"/>
            <a:ext cx="7974600" cy="3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Block Requirements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Overview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Part Breakdown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Assembly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Requirements and Verification Results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PCB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Design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Assembly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Improvements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Software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Instruction Set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Thread Breakdown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Screenshots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Future Plans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Conclusion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 Diagram</a:t>
            </a: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389375" y="1199825"/>
            <a:ext cx="3059400" cy="36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Arduino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5V Buck Converter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3.3V Buck Converter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Sub-Gigahertz MCU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RF Antenna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Load Switches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2002" y="113375"/>
            <a:ext cx="6119800" cy="491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Choices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Sub-1Gigahertz vs Wifi, BLE, or Zigbee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Security, Power, and Range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MCU vs Transceiver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Buffering, 5V Tolerance, ADC, AES Encryption, and RF Translation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Buck vs Linear Regulator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Efficiency and Input Range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Load Switch vs Relay or Discrete Transistor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Space, Current Limiting, Quick Output Discharge, and Lower Parasitic Power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3450" y="0"/>
            <a:ext cx="3467774" cy="19506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421725" y="4568875"/>
            <a:ext cx="83166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https://www.ti.com/wireless-connectivity/sub-1-ghz/overview.html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Arduino</a:t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Inexpensive and Open-Source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Library Support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Simple and free IDE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Features: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7-12 V Recommended Input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5 V Digital Output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5 V Digital / Analog Input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SPI/I2C Native Support</a:t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9127" y="219625"/>
            <a:ext cx="4576824" cy="324192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257525" y="4662175"/>
            <a:ext cx="87483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https://pixabay.com/illustrations/arduino-arduino-uno-technology-2168193/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Buck Converter (TPS563249)</a:t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152475"/>
            <a:ext cx="3917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Reduces 7-17V input range to 3.3V and 5V rails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Features: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Vin (Min) (V)	4.5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Vin (Max) (V)	17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Vout (Min) (V)	0.6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Vout (Max) (V) 7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Iout (Max) (A)	3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Iq (Typ) (uA)	260</a:t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1200" y="1152475"/>
            <a:ext cx="4696900" cy="3380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/>
        </p:nvSpPr>
        <p:spPr>
          <a:xfrm>
            <a:off x="430625" y="4533425"/>
            <a:ext cx="84018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https://www.ti.com/lit/ds/symlink/tps563249.pdf?ts=1607113179584&amp;ref_url=https%253A%252F%252Fwww.ti.com%252Fproduct%252FTPS563249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Image shown is for reference only. Other pin/package combinations may be available."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9375" y="305200"/>
            <a:ext cx="1250125" cy="85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11700" y="282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Volt Buck Converter Schematic</a:t>
            </a: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5175" y="1059100"/>
            <a:ext cx="6717067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/>
        </p:nvSpPr>
        <p:spPr>
          <a:xfrm>
            <a:off x="343025" y="982125"/>
            <a:ext cx="4144200" cy="8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Allows for more efficient conversion of power from 7-17V to 5V for the Arduino </a:t>
            </a:r>
            <a:r>
              <a:rPr lang="en">
                <a:solidFill>
                  <a:schemeClr val="dk1"/>
                </a:solidFill>
              </a:rPr>
              <a:t>with high current capability</a:t>
            </a:r>
            <a:endParaRPr/>
          </a:p>
        </p:txBody>
      </p:sp>
      <p:sp>
        <p:nvSpPr>
          <p:cNvPr id="124" name="Google Shape;124;p21"/>
          <p:cNvSpPr txBox="1"/>
          <p:nvPr/>
        </p:nvSpPr>
        <p:spPr>
          <a:xfrm>
            <a:off x="4323250" y="3419200"/>
            <a:ext cx="11295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TPS563249</a:t>
            </a:r>
            <a:endParaRPr/>
          </a:p>
        </p:txBody>
      </p:sp>
      <p:sp>
        <p:nvSpPr>
          <p:cNvPr id="125" name="Google Shape;125;p21"/>
          <p:cNvSpPr txBox="1"/>
          <p:nvPr/>
        </p:nvSpPr>
        <p:spPr>
          <a:xfrm>
            <a:off x="1488425" y="3245575"/>
            <a:ext cx="11295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 Capacitors</a:t>
            </a:r>
            <a:endParaRPr/>
          </a:p>
        </p:txBody>
      </p:sp>
      <p:sp>
        <p:nvSpPr>
          <p:cNvPr id="126" name="Google Shape;126;p21"/>
          <p:cNvSpPr txBox="1"/>
          <p:nvPr/>
        </p:nvSpPr>
        <p:spPr>
          <a:xfrm>
            <a:off x="8168175" y="2845975"/>
            <a:ext cx="11295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</a:t>
            </a:r>
            <a:r>
              <a:rPr lang="en"/>
              <a:t>put Capacitors</a:t>
            </a:r>
            <a:endParaRPr/>
          </a:p>
        </p:txBody>
      </p:sp>
      <p:sp>
        <p:nvSpPr>
          <p:cNvPr id="127" name="Google Shape;127;p21"/>
          <p:cNvSpPr txBox="1"/>
          <p:nvPr/>
        </p:nvSpPr>
        <p:spPr>
          <a:xfrm>
            <a:off x="5606825" y="3482200"/>
            <a:ext cx="11295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Feedback Resistors</a:t>
            </a:r>
            <a:endParaRPr/>
          </a:p>
        </p:txBody>
      </p:sp>
      <p:sp>
        <p:nvSpPr>
          <p:cNvPr id="128" name="Google Shape;128;p21"/>
          <p:cNvSpPr txBox="1"/>
          <p:nvPr/>
        </p:nvSpPr>
        <p:spPr>
          <a:xfrm>
            <a:off x="4649326" y="1486050"/>
            <a:ext cx="11955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Feedforward Capacitor</a:t>
            </a:r>
            <a:endParaRPr/>
          </a:p>
        </p:txBody>
      </p:sp>
      <p:sp>
        <p:nvSpPr>
          <p:cNvPr id="129" name="Google Shape;129;p21"/>
          <p:cNvSpPr txBox="1"/>
          <p:nvPr/>
        </p:nvSpPr>
        <p:spPr>
          <a:xfrm>
            <a:off x="6400526" y="1806750"/>
            <a:ext cx="11955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Inductor</a:t>
            </a:r>
            <a:endParaRPr/>
          </a:p>
        </p:txBody>
      </p:sp>
      <p:sp>
        <p:nvSpPr>
          <p:cNvPr id="130" name="Google Shape;130;p21"/>
          <p:cNvSpPr txBox="1"/>
          <p:nvPr/>
        </p:nvSpPr>
        <p:spPr>
          <a:xfrm>
            <a:off x="1377850" y="2278075"/>
            <a:ext cx="11295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Voltage </a:t>
            </a:r>
            <a:r>
              <a:rPr lang="en"/>
              <a:t>Input</a:t>
            </a:r>
            <a:endParaRPr/>
          </a:p>
        </p:txBody>
      </p:sp>
      <p:sp>
        <p:nvSpPr>
          <p:cNvPr id="131" name="Google Shape;131;p21"/>
          <p:cNvSpPr txBox="1"/>
          <p:nvPr/>
        </p:nvSpPr>
        <p:spPr>
          <a:xfrm>
            <a:off x="8014500" y="1806750"/>
            <a:ext cx="11295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Voltage </a:t>
            </a:r>
            <a:r>
              <a:rPr lang="en"/>
              <a:t>Output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