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_rels/presentation.xml.rels" ContentType="application/vnd.openxmlformats-package.relationships+xml"/>
  <Override PartName="/ppt/media/image17.jpeg" ContentType="image/jpeg"/>
  <Override PartName="/ppt/media/image21.jpeg" ContentType="image/jpeg"/>
  <Override PartName="/ppt/media/image16.png" ContentType="image/png"/>
  <Override PartName="/ppt/media/image15.jpeg" ContentType="image/jpeg"/>
  <Override PartName="/ppt/media/image14.jpeg" ContentType="image/jpeg"/>
  <Override PartName="/ppt/media/image13.png" ContentType="image/png"/>
  <Override PartName="/ppt/media/image12.png" ContentType="image/png"/>
  <Override PartName="/ppt/media/image18.jpeg" ContentType="image/jpeg"/>
  <Override PartName="/ppt/media/image11.wmf" ContentType="image/x-wmf"/>
  <Override PartName="/ppt/media/image20.jpeg" ContentType="image/jpeg"/>
  <Override PartName="/ppt/media/image19.jpeg" ContentType="image/jpeg"/>
  <Override PartName="/ppt/media/image1.wmf" ContentType="image/x-wmf"/>
  <Override PartName="/ppt/media/image2.jpeg" ContentType="image/jpeg"/>
  <Override PartName="/ppt/media/image3.png" ContentType="image/png"/>
  <Override PartName="/ppt/media/image4.png" ContentType="image/png"/>
  <Override PartName="/ppt/media/image5.wmf" ContentType="image/x-wmf"/>
  <Override PartName="/ppt/media/image22.jpeg" ContentType="image/jpe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media/image10.png" ContentType="image/pn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0058400" cy="7772400"/>
  <p:notesSz cx="68580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3101319-3524-47AA-B2B5-ECD0EF17229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6BB073C-31F9-4A1D-8501-FD2B5FD2ADA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231ACB9-CE16-4CFC-B896-36A0AB45CF8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A9004E-16A5-4E26-A2E7-014FC18DFB5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Channing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70E68F-38F3-480E-BEBF-A3A4A185684A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Channing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E7443CA-4F46-4FDB-A0AC-213F432D425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013FDD0-B0D7-408B-AEDA-5BFA1A7E5B04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8189ED-590A-4E29-A11D-659FB02E8BC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33B734A-9D39-40B7-A44C-3CED74241953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6040" cy="41832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Nick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6477120" y="9038160"/>
            <a:ext cx="379080" cy="2563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DF7E40-0B5D-4EC3-BB58-9F6FAFFBCDAF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fficinaSansITCStd Book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2920" y="309960"/>
            <a:ext cx="9052200" cy="601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2920" y="309960"/>
            <a:ext cx="9052200" cy="601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2920" y="309960"/>
            <a:ext cx="9052200" cy="601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315520" y="618840"/>
            <a:ext cx="930600" cy="742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2920" y="309960"/>
            <a:ext cx="9052200" cy="601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4460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74268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2839320" y="100764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4460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839320" y="619200"/>
            <a:ext cx="228024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44600" y="1007640"/>
            <a:ext cx="4673160" cy="354240"/>
          </a:xfrm>
          <a:prstGeom prst="rect">
            <a:avLst/>
          </a:prstGeom>
        </p:spPr>
        <p:txBody>
          <a:bodyPr lIns="0" rIns="0" tIns="0" bIns="0"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6985080"/>
            <a:ext cx="10058040" cy="799920"/>
          </a:xfrm>
          <a:prstGeom prst="rect">
            <a:avLst/>
          </a:prstGeom>
          <a:ln>
            <a:noFill/>
          </a:ln>
        </p:spPr>
      </p:pic>
      <p:pic>
        <p:nvPicPr>
          <p:cNvPr id="1" name="Picture 1" descr=""/>
          <p:cNvPicPr/>
          <p:nvPr/>
        </p:nvPicPr>
        <p:blipFill>
          <a:blip r:embed="rId3"/>
          <a:stretch/>
        </p:blipFill>
        <p:spPr>
          <a:xfrm>
            <a:off x="-34200" y="2880000"/>
            <a:ext cx="10100520" cy="15012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"/>
          <p:cNvPicPr/>
          <p:nvPr/>
        </p:nvPicPr>
        <p:blipFill>
          <a:blip r:embed="rId2"/>
          <a:stretch/>
        </p:blipFill>
        <p:spPr>
          <a:xfrm>
            <a:off x="0" y="6985080"/>
            <a:ext cx="10058040" cy="79992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444600" y="619200"/>
            <a:ext cx="4673160" cy="7426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Click to edit the outline text format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Second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Third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Fourth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Fifth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Sixth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Seventh Outline LevelTITLE OF SLIDE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44600" y="1387080"/>
            <a:ext cx="4673160" cy="3268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Click to edit the outline text format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Second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Third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Fourth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Fifth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Sixth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Seventh Outline LevelSubtitle (If Needed)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44600" y="1917720"/>
            <a:ext cx="9245160" cy="48258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Click to edit the outline text format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Second Outline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Third Outline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Fourth Outline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Fifth Outline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Sixth Outline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Seventh Outline LevelClick to edit Master text styles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Second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3618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Third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8712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Fourth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3806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Fifth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"/>
          <p:cNvPicPr/>
          <p:nvPr/>
        </p:nvPicPr>
        <p:blipFill>
          <a:blip r:embed="rId2"/>
          <a:stretch/>
        </p:blipFill>
        <p:spPr>
          <a:xfrm>
            <a:off x="0" y="6985080"/>
            <a:ext cx="10058040" cy="79992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57480" y="1271880"/>
            <a:ext cx="7543440" cy="27057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9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691560" y="7203960"/>
            <a:ext cx="2262960" cy="413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89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331800" y="7203960"/>
            <a:ext cx="3394440" cy="4132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7103880" y="7203960"/>
            <a:ext cx="2262960" cy="413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FFFE14-0CB6-43DA-B71A-D298271D82C5}" type="slidenum">
              <a:rPr b="0" lang="en-US" sz="989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 descr=""/>
          <p:cNvPicPr/>
          <p:nvPr/>
        </p:nvPicPr>
        <p:blipFill>
          <a:blip r:embed="rId2"/>
          <a:stretch/>
        </p:blipFill>
        <p:spPr>
          <a:xfrm>
            <a:off x="0" y="6985080"/>
            <a:ext cx="10058040" cy="79992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91560" y="413640"/>
            <a:ext cx="8674920" cy="150192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36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91560" y="2068920"/>
            <a:ext cx="8674920" cy="49312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65920" indent="-18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97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942840" indent="-18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320120" indent="-18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697400" indent="-18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691560" y="7203960"/>
            <a:ext cx="2262960" cy="413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989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331800" y="7203960"/>
            <a:ext cx="3394440" cy="4132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7103880" y="7203960"/>
            <a:ext cx="2262960" cy="413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7B5E595-87D7-47D2-8774-0F7B2EAC4040}" type="slidenum">
              <a:rPr b="0" lang="en-US" sz="989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44600" y="619200"/>
            <a:ext cx="6965640" cy="7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Self-Standing Monopod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25520" y="1272960"/>
            <a:ext cx="6762240" cy="32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 Pro"/>
              </a:rPr>
              <a:t>Xin Chen| Jianan Gao| Diyu Yang</a:t>
            </a:r>
            <a:r>
              <a:rPr b="1" lang="en-US" sz="20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 Pro"/>
              </a:rPr>
              <a:t>	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444600" y="1596600"/>
            <a:ext cx="4673160" cy="25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 Pro"/>
              </a:rPr>
              <a:t>ECE 445 | Spring 2017 | Group 20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6322"/>
                </a:solidFill>
                <a:uFill>
                  <a:solidFill>
                    <a:srgbClr val="ffffff"/>
                  </a:solidFill>
                </a:uFill>
                <a:latin typeface="Droid Sans Pro"/>
              </a:rPr>
              <a:t>May 2, 2016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08240" y="348480"/>
            <a:ext cx="876060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Checking accuracy And Stability of Output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5" name="Picture 6" descr=""/>
          <p:cNvPicPr/>
          <p:nvPr/>
        </p:nvPicPr>
        <p:blipFill>
          <a:blip r:embed="rId1"/>
          <a:stretch/>
        </p:blipFill>
        <p:spPr>
          <a:xfrm>
            <a:off x="931680" y="1409760"/>
            <a:ext cx="8821800" cy="517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761760" y="1049400"/>
            <a:ext cx="367848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Median Filter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593880" y="2746800"/>
            <a:ext cx="2888640" cy="71316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Read five consecutive filtered angle values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036040" y="348768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9" name="CustomShape 4"/>
          <p:cNvSpPr/>
          <p:nvPr/>
        </p:nvSpPr>
        <p:spPr>
          <a:xfrm>
            <a:off x="3591360" y="3879360"/>
            <a:ext cx="2888640" cy="35640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Sort values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5036040" y="423612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" name="CustomShape 6"/>
          <p:cNvSpPr/>
          <p:nvPr/>
        </p:nvSpPr>
        <p:spPr>
          <a:xfrm>
            <a:off x="3314880" y="4643280"/>
            <a:ext cx="3403080" cy="35640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 Second smallest value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5036040" y="500004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bg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3" name="CustomShape 8"/>
          <p:cNvSpPr/>
          <p:nvPr/>
        </p:nvSpPr>
        <p:spPr>
          <a:xfrm>
            <a:off x="4878720" y="1999440"/>
            <a:ext cx="34704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5036040" y="236448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bg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" name="CustomShape 10"/>
          <p:cNvSpPr/>
          <p:nvPr/>
        </p:nvSpPr>
        <p:spPr>
          <a:xfrm>
            <a:off x="4448160" y="5477400"/>
            <a:ext cx="120996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Θ_filtered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33800" y="330480"/>
            <a:ext cx="472212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Median Filter Results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7" name="Picture 3" descr=""/>
          <p:cNvPicPr/>
          <p:nvPr/>
        </p:nvPicPr>
        <p:blipFill>
          <a:blip r:embed="rId1"/>
          <a:stretch/>
        </p:blipFill>
        <p:spPr>
          <a:xfrm>
            <a:off x="622440" y="1447920"/>
            <a:ext cx="9004680" cy="478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0000" y="330120"/>
            <a:ext cx="674136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Angular velocity approximation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2329560" y="3030840"/>
            <a:ext cx="4849200" cy="71316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Ω(t) = {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Θ_filtered(t)+Θ_filtered(t+</a:t>
            </a: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t)} / </a:t>
            </a: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4779000" y="377172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" name="CustomShape 4"/>
          <p:cNvSpPr/>
          <p:nvPr/>
        </p:nvSpPr>
        <p:spPr>
          <a:xfrm>
            <a:off x="1455480" y="4163400"/>
            <a:ext cx="6729120" cy="35640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Ω_avg(t)={Ω(t-2Δ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)+ Ω(t-Δ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)+ Ω(t)}/(3Δ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4779000" y="452016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3" name="CustomShape 6"/>
          <p:cNvSpPr/>
          <p:nvPr/>
        </p:nvSpPr>
        <p:spPr>
          <a:xfrm>
            <a:off x="3334680" y="4902480"/>
            <a:ext cx="2958120" cy="38124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Ω(t)= Ω_avg(t)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7"/>
          <p:cNvSpPr/>
          <p:nvPr/>
        </p:nvSpPr>
        <p:spPr>
          <a:xfrm>
            <a:off x="4779000" y="264852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5" name="CustomShape 8"/>
          <p:cNvSpPr/>
          <p:nvPr/>
        </p:nvSpPr>
        <p:spPr>
          <a:xfrm>
            <a:off x="3071880" y="2090160"/>
            <a:ext cx="3376440" cy="53352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Θ_filtered(t), Θ_filtered(t+</a:t>
            </a:r>
            <a:r>
              <a:rPr b="1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</a:t>
            </a: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01400" y="316800"/>
            <a:ext cx="605556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From IMU to Control system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1108800" y="1500840"/>
            <a:ext cx="3693600" cy="327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Read raw data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Calculate angles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Filtering and boundary checking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Output updated angles to Control Systems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5626440" y="1304640"/>
            <a:ext cx="4125240" cy="39204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Read Raw Data From IMU (gx, gy, gz)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6247440" y="2098440"/>
            <a:ext cx="2888640" cy="71316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arcsine function to calculate raw angles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7689600" y="1697040"/>
            <a:ext cx="2160" cy="40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7689600" y="283968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" name="CustomShape 7"/>
          <p:cNvSpPr/>
          <p:nvPr/>
        </p:nvSpPr>
        <p:spPr>
          <a:xfrm>
            <a:off x="6395400" y="3182760"/>
            <a:ext cx="2577240" cy="395280"/>
          </a:xfrm>
          <a:prstGeom prst="flowChartDecision">
            <a:avLst/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 == nan?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 flipH="1">
            <a:off x="7683480" y="3578400"/>
            <a:ext cx="360" cy="86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9"/>
          <p:cNvSpPr/>
          <p:nvPr/>
        </p:nvSpPr>
        <p:spPr>
          <a:xfrm>
            <a:off x="7684200" y="3666240"/>
            <a:ext cx="94788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97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10"/>
          <p:cNvSpPr/>
          <p:nvPr/>
        </p:nvSpPr>
        <p:spPr>
          <a:xfrm flipV="1" rot="10800000">
            <a:off x="6457320" y="3660120"/>
            <a:ext cx="606960" cy="267840"/>
          </a:xfrm>
          <a:prstGeom prst="bentConnector2">
            <a:avLst/>
          </a:prstGeom>
          <a:noFill/>
          <a:ln w="50760">
            <a:tailEnd len="lg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6" name="CustomShape 11"/>
          <p:cNvSpPr/>
          <p:nvPr/>
        </p:nvSpPr>
        <p:spPr>
          <a:xfrm>
            <a:off x="5832000" y="3029040"/>
            <a:ext cx="94788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97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2"/>
          <p:cNvSpPr/>
          <p:nvPr/>
        </p:nvSpPr>
        <p:spPr>
          <a:xfrm>
            <a:off x="4823280" y="3632400"/>
            <a:ext cx="2017440" cy="46836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 Θ values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3"/>
          <p:cNvSpPr/>
          <p:nvPr/>
        </p:nvSpPr>
        <p:spPr>
          <a:xfrm flipH="1" rot="16200000">
            <a:off x="6719400" y="3214080"/>
            <a:ext cx="76680" cy="1851840"/>
          </a:xfrm>
          <a:prstGeom prst="bentConnector2">
            <a:avLst/>
          </a:prstGeom>
          <a:noFill/>
          <a:ln w="5076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9" name="CustomShape 14"/>
          <p:cNvSpPr/>
          <p:nvPr/>
        </p:nvSpPr>
        <p:spPr>
          <a:xfrm>
            <a:off x="5986800" y="4449960"/>
            <a:ext cx="3394440" cy="36360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Median Filter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5"/>
          <p:cNvSpPr/>
          <p:nvPr/>
        </p:nvSpPr>
        <p:spPr>
          <a:xfrm>
            <a:off x="5986800" y="5868720"/>
            <a:ext cx="3394440" cy="36504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 Systems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16"/>
          <p:cNvSpPr/>
          <p:nvPr/>
        </p:nvSpPr>
        <p:spPr>
          <a:xfrm>
            <a:off x="7684200" y="4813920"/>
            <a:ext cx="360" cy="35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2" name="CustomShape 17"/>
          <p:cNvSpPr/>
          <p:nvPr/>
        </p:nvSpPr>
        <p:spPr>
          <a:xfrm>
            <a:off x="5987160" y="5144760"/>
            <a:ext cx="3394440" cy="363600"/>
          </a:xfrm>
          <a:prstGeom prst="flowChartAlternateProcess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97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First Order Approximation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8"/>
          <p:cNvSpPr/>
          <p:nvPr/>
        </p:nvSpPr>
        <p:spPr>
          <a:xfrm>
            <a:off x="7684200" y="5511960"/>
            <a:ext cx="360" cy="35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1"/>
            </a:solidFill>
            <a:tailEnd len="lg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4" name="CustomShape 19"/>
          <p:cNvSpPr/>
          <p:nvPr/>
        </p:nvSpPr>
        <p:spPr>
          <a:xfrm>
            <a:off x="7761600" y="5511240"/>
            <a:ext cx="1805400" cy="39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97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Θ1, Θ2, Ω1, Ω2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357480" y="270360"/>
            <a:ext cx="367848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Control system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1348200" y="2151000"/>
            <a:ext cx="8182440" cy="327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PD control: Output = Kp*(Θd-Θ(t))+Kd*(Ωd-Ω(t));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200000"/>
              </a:lnSpc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</a:t>
            </a: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Θd=0; Ωd=0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PWM = Output + Compensation; 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Boundary checking for PWM signal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6146640" y="4965840"/>
            <a:ext cx="2552400" cy="111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878040" y="2379960"/>
            <a:ext cx="8479800" cy="195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Functionality Demonstration</a:t>
            </a:r>
            <a:r>
              <a:rPr b="1" lang="en-US" sz="54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	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444600" y="191772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5298120" y="5776920"/>
            <a:ext cx="5028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91560" y="413640"/>
            <a:ext cx="8674920" cy="1501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Challenge Encountered</a:t>
            </a: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1121760" y="1916280"/>
            <a:ext cx="8244720" cy="5083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8640" indent="-1882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Power supply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 delay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Thrust of propellers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91560" y="413640"/>
            <a:ext cx="8674920" cy="1501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Future work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691560" y="2068920"/>
            <a:ext cx="8674920" cy="4931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8640" indent="-188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Implement additional functionality i.e sitting, holding camera. 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640" indent="-188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Make height changeable. 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22440" y="80784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Acknowledgement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444600" y="1917720"/>
            <a:ext cx="9245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Professor Hutchinson – Provide feedback on our geometric design &amp; overall criticism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TA Luke Wendt- Guidance throughout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Mark Smart- Machine shop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Lab specialist Daniel Block – Inspire us &amp; Help debug our motor driver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44600" y="644400"/>
            <a:ext cx="45849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Agenda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1200240" y="171468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Introduction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Design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Challenges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Future Work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Acknowledgement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5179680" y="5526000"/>
            <a:ext cx="5028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44600" y="61920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Questions?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444600" y="1917720"/>
            <a:ext cx="9245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44600" y="2374920"/>
            <a:ext cx="9245160" cy="450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6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THANK YOU!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44600" y="61920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Introduction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TextShape 3"/>
          <p:cNvSpPr txBox="1"/>
          <p:nvPr/>
        </p:nvSpPr>
        <p:spPr>
          <a:xfrm>
            <a:off x="444600" y="191772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Limitation of tripod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Inconvenient to setup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One shooting angle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Extremely heavy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Thrust from four propellers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Stabilize itself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5179680" y="5526000"/>
            <a:ext cx="5028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Content Placeholder 5" descr=""/>
          <p:cNvPicPr/>
          <p:nvPr/>
        </p:nvPicPr>
        <p:blipFill>
          <a:blip r:embed="rId1"/>
          <a:srcRect l="3136" t="0" r="1558" b="0"/>
          <a:stretch/>
        </p:blipFill>
        <p:spPr>
          <a:xfrm>
            <a:off x="5118120" y="850680"/>
            <a:ext cx="4658400" cy="6071040"/>
          </a:xfrm>
          <a:prstGeom prst="rect">
            <a:avLst/>
          </a:prstGeom>
          <a:ln w="19080">
            <a:solidFill>
              <a:schemeClr val="tx2">
                <a:lumMod val="60000"/>
                <a:lumOff val="40000"/>
                <a:alpha val="60000"/>
              </a:schemeClr>
            </a:solidFill>
            <a:miter/>
          </a:ln>
          <a:effectLst>
            <a:outerShdw algn="t" blurRad="88900" dir="5400000" dist="38100" rotWithShape="0">
              <a:srgbClr val="000000">
                <a:alpha val="40000"/>
              </a:srgbClr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604040" y="4515480"/>
            <a:ext cx="103212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Propeller 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102480" y="4515480"/>
            <a:ext cx="10710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Propeller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597680" y="4515480"/>
            <a:ext cx="112716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Propeller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6100200" y="364500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Motor 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4618080" y="364500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Motor 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3135960" y="364500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Motor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1653840" y="364500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Motor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8"/>
          <p:cNvSpPr/>
          <p:nvPr/>
        </p:nvSpPr>
        <p:spPr>
          <a:xfrm>
            <a:off x="3138480" y="190224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9"/>
          <p:cNvSpPr/>
          <p:nvPr/>
        </p:nvSpPr>
        <p:spPr>
          <a:xfrm>
            <a:off x="1653840" y="277272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10"/>
          <p:cNvSpPr/>
          <p:nvPr/>
        </p:nvSpPr>
        <p:spPr>
          <a:xfrm>
            <a:off x="1653840" y="1902240"/>
            <a:ext cx="101520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11"/>
          <p:cNvSpPr/>
          <p:nvPr/>
        </p:nvSpPr>
        <p:spPr>
          <a:xfrm>
            <a:off x="6050520" y="4515480"/>
            <a:ext cx="1112760" cy="58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Propeller 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2"/>
          <p:cNvSpPr/>
          <p:nvPr/>
        </p:nvSpPr>
        <p:spPr>
          <a:xfrm flipH="1">
            <a:off x="2160720" y="2484000"/>
            <a:ext cx="360" cy="28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13"/>
          <p:cNvSpPr/>
          <p:nvPr/>
        </p:nvSpPr>
        <p:spPr>
          <a:xfrm>
            <a:off x="2161440" y="3354120"/>
            <a:ext cx="360" cy="29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14"/>
          <p:cNvSpPr/>
          <p:nvPr/>
        </p:nvSpPr>
        <p:spPr>
          <a:xfrm flipH="1" rot="16200000">
            <a:off x="2756880" y="2758680"/>
            <a:ext cx="290520" cy="1481760"/>
          </a:xfrm>
          <a:prstGeom prst="bentConnector3">
            <a:avLst>
              <a:gd name="adj1" fmla="val 50000"/>
            </a:avLst>
          </a:pr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15"/>
          <p:cNvSpPr/>
          <p:nvPr/>
        </p:nvSpPr>
        <p:spPr>
          <a:xfrm>
            <a:off x="3643920" y="3500640"/>
            <a:ext cx="1481760" cy="144000"/>
          </a:xfrm>
          <a:prstGeom prst="bentConnector2">
            <a:avLst/>
          </a:pr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16"/>
          <p:cNvSpPr/>
          <p:nvPr/>
        </p:nvSpPr>
        <p:spPr>
          <a:xfrm>
            <a:off x="5126040" y="3500640"/>
            <a:ext cx="1481760" cy="144000"/>
          </a:xfrm>
          <a:prstGeom prst="bentConnector2">
            <a:avLst/>
          </a:pr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7"/>
          <p:cNvSpPr/>
          <p:nvPr/>
        </p:nvSpPr>
        <p:spPr>
          <a:xfrm>
            <a:off x="2161440" y="4226400"/>
            <a:ext cx="360" cy="28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8"/>
          <p:cNvSpPr/>
          <p:nvPr/>
        </p:nvSpPr>
        <p:spPr>
          <a:xfrm flipH="1">
            <a:off x="3638160" y="4226400"/>
            <a:ext cx="5040" cy="28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9"/>
          <p:cNvSpPr/>
          <p:nvPr/>
        </p:nvSpPr>
        <p:spPr>
          <a:xfrm flipH="1">
            <a:off x="5120640" y="4226400"/>
            <a:ext cx="5040" cy="28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20"/>
          <p:cNvSpPr/>
          <p:nvPr/>
        </p:nvSpPr>
        <p:spPr>
          <a:xfrm flipH="1">
            <a:off x="6607080" y="4226400"/>
            <a:ext cx="720" cy="28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1"/>
          <p:cNvSpPr/>
          <p:nvPr/>
        </p:nvSpPr>
        <p:spPr>
          <a:xfrm flipH="1">
            <a:off x="2669400" y="2193120"/>
            <a:ext cx="468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22"/>
          <p:cNvSpPr/>
          <p:nvPr/>
        </p:nvSpPr>
        <p:spPr>
          <a:xfrm rot="5400000">
            <a:off x="2867040" y="2286720"/>
            <a:ext cx="579240" cy="976320"/>
          </a:xfrm>
          <a:prstGeom prst="bentConnector2">
            <a:avLst/>
          </a:pr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23"/>
          <p:cNvSpPr/>
          <p:nvPr/>
        </p:nvSpPr>
        <p:spPr>
          <a:xfrm>
            <a:off x="3643920" y="3063600"/>
            <a:ext cx="3138120" cy="584280"/>
          </a:xfrm>
          <a:prstGeom prst="bentConnector3">
            <a:avLst>
              <a:gd name="adj1" fmla="val 99923"/>
            </a:avLst>
          </a:pr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24"/>
          <p:cNvSpPr/>
          <p:nvPr/>
        </p:nvSpPr>
        <p:spPr>
          <a:xfrm rot="5400000">
            <a:off x="2352240" y="3385080"/>
            <a:ext cx="867600" cy="232920"/>
          </a:xfrm>
          <a:prstGeom prst="bentConnector2">
            <a:avLst/>
          </a:pr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25"/>
          <p:cNvSpPr/>
          <p:nvPr/>
        </p:nvSpPr>
        <p:spPr>
          <a:xfrm rot="5400000">
            <a:off x="3837600" y="3387960"/>
            <a:ext cx="861480" cy="232920"/>
          </a:xfrm>
          <a:prstGeom prst="bentConnector2">
            <a:avLst/>
          </a:pr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6"/>
          <p:cNvSpPr/>
          <p:nvPr/>
        </p:nvSpPr>
        <p:spPr>
          <a:xfrm rot="5400000">
            <a:off x="5291280" y="3416400"/>
            <a:ext cx="861480" cy="176040"/>
          </a:xfrm>
          <a:prstGeom prst="bentConnector2">
            <a:avLst/>
          </a:pr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7"/>
          <p:cNvSpPr/>
          <p:nvPr/>
        </p:nvSpPr>
        <p:spPr>
          <a:xfrm>
            <a:off x="5389560" y="2108880"/>
            <a:ext cx="477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28"/>
          <p:cNvSpPr/>
          <p:nvPr/>
        </p:nvSpPr>
        <p:spPr>
          <a:xfrm flipV="1">
            <a:off x="5389560" y="2405880"/>
            <a:ext cx="477000" cy="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2d05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29"/>
          <p:cNvSpPr/>
          <p:nvPr/>
        </p:nvSpPr>
        <p:spPr>
          <a:xfrm>
            <a:off x="5866920" y="1958040"/>
            <a:ext cx="97524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0"/>
          <p:cNvSpPr/>
          <p:nvPr/>
        </p:nvSpPr>
        <p:spPr>
          <a:xfrm>
            <a:off x="5866920" y="2217960"/>
            <a:ext cx="74088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1"/>
          <p:cNvSpPr/>
          <p:nvPr/>
        </p:nvSpPr>
        <p:spPr>
          <a:xfrm>
            <a:off x="2425680" y="5321160"/>
            <a:ext cx="4182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Block Diagram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2"/>
          <p:cNvSpPr/>
          <p:nvPr/>
        </p:nvSpPr>
        <p:spPr>
          <a:xfrm>
            <a:off x="581040" y="549720"/>
            <a:ext cx="31604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Design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44600" y="61920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Physical Design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444600" y="191772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Four arms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15cm to make sure safety &amp; convenience 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Propellers 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Look down to have better aerodynamics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52480" indent="-34272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Better than reaction wheels</a:t>
            </a:r>
            <a:endParaRPr b="0" lang="en-US" sz="1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5298120" y="5776920"/>
            <a:ext cx="50288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Source: https://i.ytimg.com/vi/sIZ2hrmJCmY/maxresdefault.jp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Content Placeholder 3" descr=""/>
          <p:cNvPicPr/>
          <p:nvPr/>
        </p:nvPicPr>
        <p:blipFill>
          <a:blip r:embed="rId1"/>
          <a:stretch/>
        </p:blipFill>
        <p:spPr>
          <a:xfrm>
            <a:off x="5298120" y="369000"/>
            <a:ext cx="4509720" cy="660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44600" y="61920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Microcontroller Circuit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444600" y="191772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5V voltage regulator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Atmega328p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4 PWM pins 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200000"/>
              </a:lnSpc>
              <a:buClr>
                <a:srgbClr val="00206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Droid Sans"/>
                <a:ea typeface="Droid Sans"/>
              </a:rPr>
              <a:t>2 analog input pins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5298120" y="5776920"/>
            <a:ext cx="5028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Content Placeholder 3" descr=""/>
          <p:cNvPicPr/>
          <p:nvPr/>
        </p:nvPicPr>
        <p:blipFill>
          <a:blip r:embed="rId1"/>
          <a:stretch/>
        </p:blipFill>
        <p:spPr>
          <a:xfrm>
            <a:off x="3408480" y="1362240"/>
            <a:ext cx="6496560" cy="557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44600" y="61920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Microcontroller Circuit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444600" y="191772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5298120" y="5776920"/>
            <a:ext cx="5028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icture 5" descr=""/>
          <p:cNvPicPr/>
          <p:nvPr/>
        </p:nvPicPr>
        <p:blipFill>
          <a:blip r:embed="rId1"/>
          <a:stretch/>
        </p:blipFill>
        <p:spPr>
          <a:xfrm rot="5400000">
            <a:off x="1946880" y="171360"/>
            <a:ext cx="5829120" cy="7772040"/>
          </a:xfrm>
          <a:prstGeom prst="rect">
            <a:avLst/>
          </a:prstGeom>
          <a:ln>
            <a:noFill/>
          </a:ln>
        </p:spPr>
      </p:pic>
      <p:sp>
        <p:nvSpPr>
          <p:cNvPr id="221" name="CustomShape 5"/>
          <p:cNvSpPr/>
          <p:nvPr/>
        </p:nvSpPr>
        <p:spPr>
          <a:xfrm flipH="1">
            <a:off x="4108680" y="2673360"/>
            <a:ext cx="423360" cy="55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c00000"/>
            </a:solidFill>
            <a:tailEnd len="med" type="triangle" w="med"/>
          </a:ln>
          <a:effectLst>
            <a:outerShdw algn="ctr" blurRad="50800" dir="5400000" dist="50800" rotWithShape="0" sx="1000" sy="1000">
              <a:srgbClr val="000000">
                <a:alpha val="44000"/>
              </a:srgb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6"/>
          <p:cNvSpPr/>
          <p:nvPr/>
        </p:nvSpPr>
        <p:spPr>
          <a:xfrm>
            <a:off x="3291840" y="1917360"/>
            <a:ext cx="60840" cy="65484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7"/>
          <p:cNvSpPr/>
          <p:nvPr/>
        </p:nvSpPr>
        <p:spPr>
          <a:xfrm>
            <a:off x="4532400" y="2320920"/>
            <a:ext cx="170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5V regulator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3880440" y="3822840"/>
            <a:ext cx="639720" cy="38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9"/>
          <p:cNvSpPr/>
          <p:nvPr/>
        </p:nvSpPr>
        <p:spPr>
          <a:xfrm>
            <a:off x="2304000" y="3482280"/>
            <a:ext cx="1804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Microcontroller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0"/>
          <p:cNvSpPr/>
          <p:nvPr/>
        </p:nvSpPr>
        <p:spPr>
          <a:xfrm flipH="1">
            <a:off x="6307920" y="3836520"/>
            <a:ext cx="498960" cy="34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1"/>
          <p:cNvSpPr/>
          <p:nvPr/>
        </p:nvSpPr>
        <p:spPr>
          <a:xfrm>
            <a:off x="6762600" y="3360600"/>
            <a:ext cx="13204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Analog 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2"/>
          <p:cNvSpPr/>
          <p:nvPr/>
        </p:nvSpPr>
        <p:spPr>
          <a:xfrm>
            <a:off x="6058080" y="5448240"/>
            <a:ext cx="249480" cy="116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13"/>
          <p:cNvSpPr/>
          <p:nvPr/>
        </p:nvSpPr>
        <p:spPr>
          <a:xfrm flipH="1">
            <a:off x="6253560" y="5092560"/>
            <a:ext cx="508320" cy="55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4"/>
          <p:cNvSpPr/>
          <p:nvPr/>
        </p:nvSpPr>
        <p:spPr>
          <a:xfrm>
            <a:off x="6619680" y="4453200"/>
            <a:ext cx="11350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output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15"/>
          <p:cNvSpPr/>
          <p:nvPr/>
        </p:nvSpPr>
        <p:spPr>
          <a:xfrm>
            <a:off x="2577960" y="3822840"/>
            <a:ext cx="329760" cy="230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16"/>
          <p:cNvSpPr/>
          <p:nvPr/>
        </p:nvSpPr>
        <p:spPr>
          <a:xfrm>
            <a:off x="2300760" y="4068720"/>
            <a:ext cx="254880" cy="49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17"/>
          <p:cNvSpPr/>
          <p:nvPr/>
        </p:nvSpPr>
        <p:spPr>
          <a:xfrm>
            <a:off x="1568880" y="3360600"/>
            <a:ext cx="10090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Output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44600" y="619200"/>
            <a:ext cx="4673160" cy="74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IMU Model</a:t>
            </a:r>
            <a:r>
              <a:rPr b="1" lang="en-US" sz="4000" spc="-1" strike="noStrike">
                <a:solidFill>
                  <a:srgbClr val="142958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	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44600" y="1387080"/>
            <a:ext cx="4673160" cy="32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444600" y="1917720"/>
            <a:ext cx="4673160" cy="482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2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3-axis accelerometer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Sample Rate 800 Hz &gt; 24 Hz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Accuracy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5298120" y="5776920"/>
            <a:ext cx="5028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Picture 6" descr=""/>
          <p:cNvPicPr/>
          <p:nvPr/>
        </p:nvPicPr>
        <p:blipFill>
          <a:blip r:embed="rId1"/>
          <a:stretch/>
        </p:blipFill>
        <p:spPr>
          <a:xfrm>
            <a:off x="6383160" y="1154520"/>
            <a:ext cx="2858760" cy="2201400"/>
          </a:xfrm>
          <a:prstGeom prst="rect">
            <a:avLst/>
          </a:prstGeom>
          <a:ln>
            <a:noFill/>
          </a:ln>
        </p:spPr>
      </p:pic>
      <p:pic>
        <p:nvPicPr>
          <p:cNvPr id="239" name="Picture 7" descr=""/>
          <p:cNvPicPr/>
          <p:nvPr/>
        </p:nvPicPr>
        <p:blipFill>
          <a:blip r:embed="rId2"/>
          <a:stretch/>
        </p:blipFill>
        <p:spPr>
          <a:xfrm>
            <a:off x="5118120" y="3966120"/>
            <a:ext cx="4635360" cy="216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08240" y="342720"/>
            <a:ext cx="4290480" cy="121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Calculating Angles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1" name="Picture 5" descr=""/>
          <p:cNvPicPr/>
          <p:nvPr/>
        </p:nvPicPr>
        <p:blipFill>
          <a:blip r:embed="rId1"/>
          <a:stretch/>
        </p:blipFill>
        <p:spPr>
          <a:xfrm>
            <a:off x="5689080" y="1881000"/>
            <a:ext cx="3242520" cy="3999600"/>
          </a:xfrm>
          <a:prstGeom prst="rect">
            <a:avLst/>
          </a:prstGeom>
          <a:ln>
            <a:noFill/>
          </a:ln>
        </p:spPr>
      </p:pic>
      <p:sp>
        <p:nvSpPr>
          <p:cNvPr id="242" name="TextShape 2"/>
          <p:cNvSpPr txBox="1"/>
          <p:nvPr/>
        </p:nvSpPr>
        <p:spPr>
          <a:xfrm>
            <a:off x="464760" y="2163960"/>
            <a:ext cx="4233960" cy="4509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2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??</a:t>
            </a: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 = arcsin(??, G) 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 = 9.81m/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</a:t>
            </a:r>
            <a:r>
              <a:rPr b="0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2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206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Should Check for Nan condition</a:t>
            </a: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3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6616800" y="1041480"/>
            <a:ext cx="1726920" cy="8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29591</TotalTime>
  <Application>LibreOffice/5.0.6.2$Linux_X86_64 LibreOffice_project/00$Build-2</Application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2014-02-04T22:50:07Z</dcterms:created>
  <dc:creator>Kristina Chu</dc:creator>
  <dc:language>en-US</dc:language>
  <cp:lastPrinted>2014-09-15T22:09:39Z</cp:lastPrinted>
  <dcterms:modified xsi:type="dcterms:W3CDTF">2017-05-03T22:05:55Z</dcterms:modified>
  <cp:revision>956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15.0031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9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