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  <p:sldMasterId id="2147483693" r:id="rId4"/>
    <p:sldMasterId id="2147483696" r:id="rId5"/>
    <p:sldMasterId id="2147483701" r:id="rId6"/>
    <p:sldMasterId id="2147483706" r:id="rId7"/>
  </p:sldMasterIdLst>
  <p:notesMasterIdLst>
    <p:notesMasterId r:id="rId42"/>
  </p:notesMasterIdLst>
  <p:handoutMasterIdLst>
    <p:handoutMasterId r:id="rId43"/>
  </p:handoutMasterIdLst>
  <p:sldIdLst>
    <p:sldId id="276" r:id="rId8"/>
    <p:sldId id="270" r:id="rId9"/>
    <p:sldId id="271" r:id="rId10"/>
    <p:sldId id="272" r:id="rId11"/>
    <p:sldId id="286" r:id="rId12"/>
    <p:sldId id="287" r:id="rId13"/>
    <p:sldId id="288" r:id="rId14"/>
    <p:sldId id="289" r:id="rId15"/>
    <p:sldId id="290" r:id="rId16"/>
    <p:sldId id="273" r:id="rId17"/>
    <p:sldId id="262" r:id="rId18"/>
    <p:sldId id="263" r:id="rId19"/>
    <p:sldId id="266" r:id="rId20"/>
    <p:sldId id="265" r:id="rId21"/>
    <p:sldId id="291" r:id="rId22"/>
    <p:sldId id="292" r:id="rId23"/>
    <p:sldId id="293" r:id="rId24"/>
    <p:sldId id="294" r:id="rId25"/>
    <p:sldId id="295" r:id="rId26"/>
    <p:sldId id="296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77" r:id="rId35"/>
    <p:sldId id="267" r:id="rId36"/>
    <p:sldId id="268" r:id="rId37"/>
    <p:sldId id="269" r:id="rId38"/>
    <p:sldId id="278" r:id="rId39"/>
    <p:sldId id="274" r:id="rId40"/>
    <p:sldId id="275" r:id="rId41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958"/>
    <a:srgbClr val="F16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>
        <p:scale>
          <a:sx n="92" d="100"/>
          <a:sy n="92" d="100"/>
        </p:scale>
        <p:origin x="102" y="16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illinois.edu\engr\instructional\miwa2\Desktop\ECE445\voltage_reg_outpu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Output Voltage vs.</a:t>
            </a:r>
            <a:r>
              <a:rPr lang="en-US" sz="1600" baseline="0"/>
              <a:t> Brightness</a:t>
            </a:r>
            <a:endParaRPr lang="en-US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Output voltage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Sheet1!$A$3:$A$33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Sheet1!$B$3:$B$33</c:f>
              <c:numCache>
                <c:formatCode>General</c:formatCode>
                <c:ptCount val="31"/>
                <c:pt idx="0">
                  <c:v>5.01</c:v>
                </c:pt>
                <c:pt idx="1">
                  <c:v>5.0119999999999996</c:v>
                </c:pt>
                <c:pt idx="2">
                  <c:v>5.0129999999999999</c:v>
                </c:pt>
                <c:pt idx="3">
                  <c:v>5.008</c:v>
                </c:pt>
                <c:pt idx="4">
                  <c:v>4.9989999999999997</c:v>
                </c:pt>
                <c:pt idx="5">
                  <c:v>4.9909999999999997</c:v>
                </c:pt>
                <c:pt idx="6">
                  <c:v>4.9829999999999997</c:v>
                </c:pt>
                <c:pt idx="7">
                  <c:v>4.9749999999999996</c:v>
                </c:pt>
                <c:pt idx="8">
                  <c:v>4.9669999999999996</c:v>
                </c:pt>
                <c:pt idx="9">
                  <c:v>4.96</c:v>
                </c:pt>
                <c:pt idx="10">
                  <c:v>4.9530000000000003</c:v>
                </c:pt>
                <c:pt idx="11">
                  <c:v>4.95</c:v>
                </c:pt>
                <c:pt idx="12">
                  <c:v>4.9550000000000001</c:v>
                </c:pt>
                <c:pt idx="13">
                  <c:v>4.9649999999999999</c:v>
                </c:pt>
                <c:pt idx="14">
                  <c:v>4.97</c:v>
                </c:pt>
                <c:pt idx="15">
                  <c:v>4.97</c:v>
                </c:pt>
                <c:pt idx="16">
                  <c:v>4.9669999999999996</c:v>
                </c:pt>
                <c:pt idx="17">
                  <c:v>4.92</c:v>
                </c:pt>
                <c:pt idx="18">
                  <c:v>4.87</c:v>
                </c:pt>
                <c:pt idx="19">
                  <c:v>4.867</c:v>
                </c:pt>
                <c:pt idx="20">
                  <c:v>4.87</c:v>
                </c:pt>
                <c:pt idx="21">
                  <c:v>4.92</c:v>
                </c:pt>
                <c:pt idx="22">
                  <c:v>4.9349999999999996</c:v>
                </c:pt>
                <c:pt idx="23">
                  <c:v>4.9400000000000004</c:v>
                </c:pt>
                <c:pt idx="24">
                  <c:v>4.9009999999999998</c:v>
                </c:pt>
                <c:pt idx="25">
                  <c:v>4.8419999999999996</c:v>
                </c:pt>
                <c:pt idx="26">
                  <c:v>4.7729999999999997</c:v>
                </c:pt>
                <c:pt idx="27">
                  <c:v>4.7130000000000001</c:v>
                </c:pt>
                <c:pt idx="28" formatCode="#,##0">
                  <c:v>4.6589999999999998</c:v>
                </c:pt>
                <c:pt idx="29">
                  <c:v>4.6109999999999998</c:v>
                </c:pt>
                <c:pt idx="30">
                  <c:v>4.5199999999999996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14-4A09-999E-A0486A101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50248"/>
        <c:axId val="159349920"/>
      </c:scatterChart>
      <c:valAx>
        <c:axId val="159350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Brightness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349920"/>
        <c:crosses val="autoZero"/>
        <c:crossBetween val="midCat"/>
      </c:valAx>
      <c:valAx>
        <c:axId val="15934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Output Voltage (V)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350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4/30/2017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4/30/2017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ECE Main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EFB91-0E46-0049-83A0-416CE633497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ansITCStd Book"/>
                <a:cs typeface="OfficinaSansITCStd Book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6070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619125"/>
            <a:ext cx="9150437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4:3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570071"/>
            <a:ext cx="915043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803676"/>
            <a:ext cx="9150436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160437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92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36855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80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4197870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57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977410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694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116629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211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13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27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2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1159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391120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5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0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03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069" y="2676056"/>
            <a:ext cx="10059470" cy="1676400"/>
            <a:chOff x="-1069" y="2880073"/>
            <a:chExt cx="10056262" cy="16764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13" name="Picture 12" descr="master_bluesidebar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4416552"/>
            <a:ext cx="10058400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  <p:sldLayoutId id="2147483692" r:id="rId8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9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499" y="619125"/>
            <a:ext cx="7947333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4295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Vinyl OT Regular"/>
              </a:rPr>
              <a:t>LED Lighting for Photography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16322"/>
                </a:solidFill>
                <a:effectLst/>
                <a:uLnTx/>
                <a:uFillTx/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Michael Miwa, Thomas Winter, Abizer Daud 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16322"/>
                </a:solidFill>
                <a:effectLst/>
                <a:uLnTx/>
                <a:uFillTx/>
                <a:latin typeface="Droid Sans" panose="020B0606030804020204" pitchFamily="34" charset="0"/>
                <a:ea typeface="+mn-ea"/>
                <a:cs typeface="OfficinaSansITCStd Book"/>
              </a:rPr>
              <a:t>ECE 445 Senior Design Spring 2017 Group 41</a:t>
            </a:r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16322"/>
                </a:solidFill>
                <a:effectLst/>
                <a:uLnTx/>
                <a:uFillTx/>
                <a:latin typeface="Droid Sans" panose="020B0606030804020204" pitchFamily="34" charset="0"/>
                <a:ea typeface="+mn-ea"/>
                <a:cs typeface="OfficinaSansITCStd Book"/>
              </a:rPr>
              <a:t>TA: Kexin Hui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16322"/>
              </a:solidFill>
              <a:effectLst/>
              <a:uLnTx/>
              <a:uFillTx/>
              <a:latin typeface="Droid Sans Pro"/>
              <a:ea typeface="+mn-ea"/>
              <a:cs typeface="OfficinaSansITCStd Book"/>
            </a:endParaRPr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16322"/>
              </a:solidFill>
              <a:effectLst/>
              <a:uLnTx/>
              <a:uFillTx/>
              <a:latin typeface="OfficinaSansITCStd Book"/>
              <a:ea typeface="+mn-ea"/>
              <a:cs typeface="OfficinaSansITCStd Book"/>
            </a:endParaRPr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Droid Sans Pro"/>
              </a:rPr>
              <a:t>May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6322"/>
                </a:solidFill>
                <a:effectLst/>
                <a:uLnTx/>
                <a:uFillTx/>
                <a:latin typeface="Droid Sans Pro"/>
                <a:ea typeface="+mn-ea"/>
                <a:cs typeface="OfficinaSansITCStd Book"/>
              </a:rPr>
              <a:t> </a:t>
            </a:r>
            <a:r>
              <a:rPr lang="en-US" dirty="0">
                <a:latin typeface="Droid Sans Pro"/>
              </a:rPr>
              <a:t>1,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6322"/>
                </a:solidFill>
                <a:effectLst/>
                <a:uLnTx/>
                <a:uFillTx/>
                <a:latin typeface="Droid Sans Pro"/>
                <a:ea typeface="+mn-ea"/>
                <a:cs typeface="OfficinaSansITCStd Book"/>
              </a:rPr>
              <a:t> 2017</a:t>
            </a:r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16322"/>
              </a:solidFill>
              <a:effectLst/>
              <a:uLnTx/>
              <a:uFillTx/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572526" cy="630555"/>
          </a:xfrm>
        </p:spPr>
        <p:txBody>
          <a:bodyPr/>
          <a:lstStyle/>
          <a:p>
            <a:r>
              <a:rPr lang="en-US" sz="3200" dirty="0"/>
              <a:t>Voltage Regulator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2831852"/>
            <a:ext cx="9194800" cy="220808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Boosts 3.7V input from batteries to ~5.0V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Provides constant output voltage between 4.5-5.5V up to 8.7A load</a:t>
            </a:r>
          </a:p>
        </p:txBody>
      </p:sp>
    </p:spTree>
    <p:extLst>
      <p:ext uri="{BB962C8B-B14F-4D97-AF65-F5344CB8AC3E}">
        <p14:creationId xmlns:p14="http://schemas.microsoft.com/office/powerpoint/2010/main" val="37440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9662" y="731519"/>
            <a:ext cx="8473759" cy="630555"/>
          </a:xfrm>
        </p:spPr>
        <p:txBody>
          <a:bodyPr/>
          <a:lstStyle/>
          <a:p>
            <a:r>
              <a:rPr lang="en-US" sz="3200" dirty="0"/>
              <a:t>Voltage Regulator Circuit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816"/>
            <a:ext cx="10058400" cy="36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800197" cy="1291245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142958"/>
                </a:solidFill>
              </a:rPr>
              <a:t>Voltage Regulator R&amp;Vs</a:t>
            </a:r>
          </a:p>
          <a:p>
            <a:pPr lvl="0"/>
            <a:endParaRPr lang="en-US" dirty="0">
              <a:solidFill>
                <a:srgbClr val="142958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79" y="2464377"/>
            <a:ext cx="8230717" cy="29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4499" y="731519"/>
            <a:ext cx="7189356" cy="630555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142958"/>
                </a:solidFill>
              </a:rPr>
              <a:t>Voltage Regulator R&amp;V Results</a:t>
            </a:r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20876339"/>
              </p:ext>
            </p:extLst>
          </p:nvPr>
        </p:nvGraphicFramePr>
        <p:xfrm>
          <a:off x="444500" y="1608138"/>
          <a:ext cx="9159875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6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4500" y="731519"/>
            <a:ext cx="5845464" cy="630555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142958"/>
                </a:solidFill>
              </a:rPr>
              <a:t>Voltage Regulator Issues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67302" y="2244642"/>
            <a:ext cx="4706039" cy="304297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Made on Perfboard rather than PCB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Design could not handle its specified ratings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Needed to add extra energy storing elements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55" t="21321" b="12315"/>
          <a:stretch/>
        </p:blipFill>
        <p:spPr>
          <a:xfrm rot="5400000">
            <a:off x="5472117" y="1399297"/>
            <a:ext cx="3881361" cy="48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87446" cy="630555"/>
          </a:xfrm>
        </p:spPr>
        <p:txBody>
          <a:bodyPr/>
          <a:lstStyle/>
          <a:p>
            <a:r>
              <a:rPr lang="en-US" sz="3200" dirty="0"/>
              <a:t>Microcontroller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97" y="1704073"/>
            <a:ext cx="7269402" cy="51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252440" cy="630555"/>
          </a:xfrm>
        </p:spPr>
        <p:txBody>
          <a:bodyPr/>
          <a:lstStyle/>
          <a:p>
            <a:r>
              <a:rPr lang="en-US" sz="3200" dirty="0"/>
              <a:t>Microcontroller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850089"/>
            <a:ext cx="9194800" cy="50771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Coordinates input from Bluetooth receiver and buttons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Produces control signals for LED array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Stores color temperature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Sends low battery warning to phone when voltage drops below 3.2V</a:t>
            </a:r>
          </a:p>
        </p:txBody>
      </p:sp>
    </p:spTree>
    <p:extLst>
      <p:ext uri="{BB962C8B-B14F-4D97-AF65-F5344CB8AC3E}">
        <p14:creationId xmlns:p14="http://schemas.microsoft.com/office/powerpoint/2010/main" val="33612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25302" cy="630555"/>
          </a:xfrm>
        </p:spPr>
        <p:txBody>
          <a:bodyPr/>
          <a:lstStyle/>
          <a:p>
            <a:r>
              <a:rPr lang="en-US" sz="3200" dirty="0"/>
              <a:t>Microcontroller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Logic pins must be able to oscillate at a rate of at least 24 kHz</a:t>
                </a:r>
              </a:p>
              <a:p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𝐵𝑖𝑡𝑠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𝑃𝑒𝑟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𝑈𝑝𝑑𝑎𝑡𝑒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𝑠𝑡𝑎𝑟𝑡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𝑓𝑟𝑎𝑚𝑒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+32 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𝑓𝑟𝑎𝑚𝑒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∗60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𝐿𝐸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+32 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𝑒𝑛𝑑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𝑓𝑟𝑎𝑚𝑒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=1984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𝑏𝑖𝑡𝑠</m:t>
                      </m:r>
                    </m:oMath>
                  </m:oMathPara>
                </a14:m>
                <a:endParaRPr lang="en-US" sz="1400" dirty="0"/>
              </a:p>
              <a:p>
                <a:pPr algn="ctr"/>
                <a:endParaRPr lang="en-US" sz="1400" dirty="0"/>
              </a:p>
              <a:p>
                <a:pPr algn="ctr"/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𝑀𝑖𝑛𝑖𝑚𝑢𝑚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𝑃𝑖𝑛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1984 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𝑏𝑖𝑡𝑠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∗60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50%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𝐶𝑃𝑈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𝐶𝑦𝑐𝑙𝑒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𝑈𝑠𝑒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=24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1194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8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87446" cy="630555"/>
          </a:xfrm>
        </p:spPr>
        <p:txBody>
          <a:bodyPr/>
          <a:lstStyle/>
          <a:p>
            <a:r>
              <a:rPr lang="en-US" sz="3200" dirty="0"/>
              <a:t>Microcontroller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2113325"/>
            <a:ext cx="9194800" cy="50771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1020 bytes of storage for color temperature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366796"/>
            <a:ext cx="6992326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980409" cy="630555"/>
          </a:xfrm>
        </p:spPr>
        <p:txBody>
          <a:bodyPr/>
          <a:lstStyle/>
          <a:p>
            <a:r>
              <a:rPr lang="en-US" sz="3200" dirty="0"/>
              <a:t>Pin Toggle Speed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63" y="1545861"/>
            <a:ext cx="6914074" cy="53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767032"/>
            <a:ext cx="9245600" cy="2486313"/>
          </a:xfrm>
        </p:spPr>
        <p:txBody>
          <a:bodyPr/>
          <a:lstStyle/>
          <a:p>
            <a:r>
              <a:rPr lang="en-US" sz="2800" dirty="0"/>
              <a:t>Our project is to create an affordable lighting fixture that can offer various visual effects. </a:t>
            </a:r>
          </a:p>
          <a:p>
            <a:r>
              <a:rPr lang="en-US" sz="2800" dirty="0"/>
              <a:t>By designing a programmable 2D LED array, we can enable photographers to “paint with light” by utilizing the effects provided from our design.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86" y="4673659"/>
            <a:ext cx="9617427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87446" cy="630555"/>
          </a:xfrm>
        </p:spPr>
        <p:txBody>
          <a:bodyPr/>
          <a:lstStyle/>
          <a:p>
            <a:r>
              <a:rPr lang="en-US" sz="3200" dirty="0"/>
              <a:t>Buttons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Included </a:t>
            </a:r>
            <a:r>
              <a:rPr lang="en-US" sz="2800" dirty="0" err="1"/>
              <a:t>debounce</a:t>
            </a:r>
            <a:r>
              <a:rPr lang="en-US" sz="2800" dirty="0"/>
              <a:t> circuit to mask any bounces within 5ms of initial contact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94" y="2801875"/>
            <a:ext cx="3009900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227"/>
          <a:stretch/>
        </p:blipFill>
        <p:spPr>
          <a:xfrm>
            <a:off x="3712452" y="3099428"/>
            <a:ext cx="5760720" cy="34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9751" y="990600"/>
            <a:ext cx="9628649" cy="742950"/>
          </a:xfrm>
        </p:spPr>
        <p:txBody>
          <a:bodyPr/>
          <a:lstStyle/>
          <a:p>
            <a:r>
              <a:rPr lang="en-US" dirty="0"/>
              <a:t>Bluetooth Transceiver Description (HM-10)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3775177"/>
          </a:xfrm>
        </p:spPr>
        <p:txBody>
          <a:bodyPr/>
          <a:lstStyle/>
          <a:p>
            <a:r>
              <a:rPr lang="en-US" sz="2800" dirty="0"/>
              <a:t>Used for wireless bidirectional serial communication between the smartphone application and the microcontroller</a:t>
            </a:r>
          </a:p>
          <a:p>
            <a:r>
              <a:rPr lang="en-US" sz="2800" dirty="0"/>
              <a:t>(BLE) Bluetooth Low Energy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844" b="4978"/>
          <a:stretch/>
        </p:blipFill>
        <p:spPr>
          <a:xfrm>
            <a:off x="5429356" y="3392129"/>
            <a:ext cx="4012176" cy="33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845881"/>
            <a:ext cx="4673600" cy="742950"/>
          </a:xfrm>
        </p:spPr>
        <p:txBody>
          <a:bodyPr/>
          <a:lstStyle/>
          <a:p>
            <a:r>
              <a:rPr lang="en-US" dirty="0"/>
              <a:t>Bluetooth Module R&amp;V’s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932039"/>
            <a:ext cx="9229537" cy="40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445059"/>
            <a:ext cx="7386894" cy="742950"/>
          </a:xfrm>
        </p:spPr>
        <p:txBody>
          <a:bodyPr/>
          <a:lstStyle/>
          <a:p>
            <a:r>
              <a:rPr lang="en-US" dirty="0"/>
              <a:t>Bits Per Second Calculation and Verification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276908"/>
            <a:ext cx="9245600" cy="637282"/>
          </a:xfrm>
        </p:spPr>
        <p:txBody>
          <a:bodyPr/>
          <a:lstStyle/>
          <a:p>
            <a:r>
              <a:rPr lang="en-US" sz="2800" dirty="0"/>
              <a:t>(32bits)/(367.9µs) = 86.98kbps &gt;&gt; 0.036kbps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37" y="2123768"/>
            <a:ext cx="8163979" cy="45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990600"/>
            <a:ext cx="6900197" cy="742950"/>
          </a:xfrm>
        </p:spPr>
        <p:txBody>
          <a:bodyPr/>
          <a:lstStyle/>
          <a:p>
            <a:r>
              <a:rPr lang="en-US" dirty="0"/>
              <a:t>Smart Phone App Module Description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Brightness, color temperature, and light gradient control of the LED array via slide bars.</a:t>
            </a:r>
          </a:p>
          <a:p>
            <a:r>
              <a:rPr lang="en-US" sz="2800" dirty="0"/>
              <a:t>Receives and displays current array state information from microcontroller.</a:t>
            </a:r>
          </a:p>
          <a:p>
            <a:r>
              <a:rPr lang="en-US" sz="2800" dirty="0"/>
              <a:t>Displays latency (time taken for data to be sent to microcontroller and updated state to be received by phone app)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7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 App R&amp;Vs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1" y="2243907"/>
            <a:ext cx="8600566" cy="29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485172"/>
            <a:ext cx="6516740" cy="742950"/>
          </a:xfrm>
        </p:spPr>
        <p:txBody>
          <a:bodyPr/>
          <a:lstStyle/>
          <a:p>
            <a:r>
              <a:rPr lang="en-US" dirty="0"/>
              <a:t>Phone App </a:t>
            </a:r>
            <a:r>
              <a:rPr lang="en-US" dirty="0" smtClean="0"/>
              <a:t>Display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1984363"/>
            <a:ext cx="5890573" cy="4855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320" y="1421427"/>
            <a:ext cx="184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Design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1406187"/>
            <a:ext cx="254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App Display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716" y="1984363"/>
            <a:ext cx="2680855" cy="4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 App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Writing code to establish Bluetooth connection and send and receive data between Bluetooth transceiver and app</a:t>
            </a:r>
          </a:p>
          <a:p>
            <a:r>
              <a:rPr lang="en-US" sz="2800" dirty="0"/>
              <a:t>Using code in Android Studio to manipulate display of the app</a:t>
            </a:r>
          </a:p>
          <a:p>
            <a:r>
              <a:rPr lang="en-US" sz="2800" dirty="0"/>
              <a:t>Displaying Latency using the app</a:t>
            </a:r>
          </a:p>
        </p:txBody>
      </p:sp>
    </p:spTree>
    <p:extLst>
      <p:ext uri="{BB962C8B-B14F-4D97-AF65-F5344CB8AC3E}">
        <p14:creationId xmlns:p14="http://schemas.microsoft.com/office/powerpoint/2010/main" val="19744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LED Array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2363912"/>
            <a:ext cx="9194800" cy="30429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Input: Each Strip receives a string of 1984 bits from MCU which controls each individual LED in that strip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LED strips each contain 60 individually addressable RGB LEDs with 8 bits of control per color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Receives data input from MCU and power from voltage regulator</a:t>
            </a:r>
          </a:p>
        </p:txBody>
      </p:sp>
    </p:spTree>
    <p:extLst>
      <p:ext uri="{BB962C8B-B14F-4D97-AF65-F5344CB8AC3E}">
        <p14:creationId xmlns:p14="http://schemas.microsoft.com/office/powerpoint/2010/main" val="131003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5429827" cy="630555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142958"/>
                </a:solidFill>
              </a:rPr>
              <a:t>LED Array R&amp;Vs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90" y="1617518"/>
            <a:ext cx="7868228" cy="4714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7528" y="5252544"/>
            <a:ext cx="130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8790" y="6386917"/>
            <a:ext cx="7230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Actual max power consumption of LEDs = 6.43A * 4.5V = 28.9W</a:t>
            </a:r>
          </a:p>
        </p:txBody>
      </p:sp>
      <p:sp>
        <p:nvSpPr>
          <p:cNvPr id="7" name="Star: 5 Points 6"/>
          <p:cNvSpPr/>
          <p:nvPr/>
        </p:nvSpPr>
        <p:spPr>
          <a:xfrm>
            <a:off x="5112904" y="4502727"/>
            <a:ext cx="193964" cy="16625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97212" y="4416577"/>
            <a:ext cx="3435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Achieved ~21,000 lux</a:t>
            </a:r>
          </a:p>
        </p:txBody>
      </p:sp>
    </p:spTree>
    <p:extLst>
      <p:ext uri="{BB962C8B-B14F-4D97-AF65-F5344CB8AC3E}">
        <p14:creationId xmlns:p14="http://schemas.microsoft.com/office/powerpoint/2010/main" val="39717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Must be able to control the Brightness, Color Temperature, and Gradient Positioning of the light.</a:t>
            </a:r>
          </a:p>
          <a:p>
            <a:r>
              <a:rPr lang="en-US" sz="2800" dirty="0"/>
              <a:t>Control of the light will consist of physical buttons and a mobile app</a:t>
            </a:r>
          </a:p>
          <a:p>
            <a:r>
              <a:rPr lang="en-US" sz="2800" dirty="0"/>
              <a:t>Must be lightweight and portable</a:t>
            </a:r>
          </a:p>
          <a:p>
            <a:r>
              <a:rPr lang="en-US" sz="2800" dirty="0"/>
              <a:t>Uses rechargeable batteries providing a cordless design</a:t>
            </a:r>
          </a:p>
        </p:txBody>
      </p:sp>
    </p:spTree>
    <p:extLst>
      <p:ext uri="{BB962C8B-B14F-4D97-AF65-F5344CB8AC3E}">
        <p14:creationId xmlns:p14="http://schemas.microsoft.com/office/powerpoint/2010/main" val="29636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9212118" cy="630555"/>
          </a:xfrm>
        </p:spPr>
        <p:txBody>
          <a:bodyPr/>
          <a:lstStyle/>
          <a:p>
            <a:r>
              <a:rPr lang="en-US" sz="3200" dirty="0">
                <a:solidFill>
                  <a:srgbClr val="142958"/>
                </a:solidFill>
              </a:rPr>
              <a:t>Color Temperature Range (1500K-7850K)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1692888"/>
            <a:ext cx="9212118" cy="3702302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 rot="16200000">
            <a:off x="3726873" y="2471881"/>
            <a:ext cx="831272" cy="501534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4473" y="5436753"/>
            <a:ext cx="256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Range</a:t>
            </a:r>
          </a:p>
        </p:txBody>
      </p:sp>
    </p:spTree>
    <p:extLst>
      <p:ext uri="{BB962C8B-B14F-4D97-AF65-F5344CB8AC3E}">
        <p14:creationId xmlns:p14="http://schemas.microsoft.com/office/powerpoint/2010/main" val="953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44499" y="731519"/>
            <a:ext cx="9004301" cy="630555"/>
          </a:xfrm>
        </p:spPr>
        <p:txBody>
          <a:bodyPr/>
          <a:lstStyle/>
          <a:p>
            <a:r>
              <a:rPr lang="en-US" sz="3200" dirty="0"/>
              <a:t>Color Temp to RGB value Conversion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23328" y="1608138"/>
            <a:ext cx="7602218" cy="50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990600"/>
            <a:ext cx="7909792" cy="742950"/>
          </a:xfrm>
        </p:spPr>
        <p:txBody>
          <a:bodyPr/>
          <a:lstStyle/>
          <a:p>
            <a:r>
              <a:rPr lang="en-US" dirty="0"/>
              <a:t>Possible Future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Add RGB control feature on phone app to add more functionality to light</a:t>
            </a:r>
          </a:p>
          <a:p>
            <a:r>
              <a:rPr lang="en-US" sz="2800" dirty="0"/>
              <a:t>Improve voltage regulator to handle higher current draw to allow for increased brightness</a:t>
            </a:r>
          </a:p>
          <a:p>
            <a:r>
              <a:rPr lang="en-US" sz="2800" dirty="0"/>
              <a:t>Stable reference voltage for low battery indicator</a:t>
            </a:r>
          </a:p>
          <a:p>
            <a:r>
              <a:rPr lang="en-US" sz="2800" dirty="0"/>
              <a:t>Add optional full spectrum LEDs</a:t>
            </a:r>
          </a:p>
        </p:txBody>
      </p:sp>
    </p:spTree>
    <p:extLst>
      <p:ext uri="{BB962C8B-B14F-4D97-AF65-F5344CB8AC3E}">
        <p14:creationId xmlns:p14="http://schemas.microsoft.com/office/powerpoint/2010/main" val="31875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990600"/>
            <a:ext cx="7909792" cy="74295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Successes</a:t>
            </a:r>
          </a:p>
          <a:p>
            <a:r>
              <a:rPr lang="en-US" sz="2800" dirty="0"/>
              <a:t> Fully functional 2D LED light array with color temperature, brightness, and gradient control via buttons and mobile app</a:t>
            </a:r>
          </a:p>
          <a:p>
            <a:r>
              <a:rPr lang="en-US" sz="2800" dirty="0"/>
              <a:t>Mobile design utilizing rechargeable batteries</a:t>
            </a:r>
          </a:p>
          <a:p>
            <a:pPr marL="0" indent="0">
              <a:buNone/>
            </a:pPr>
            <a:r>
              <a:rPr lang="en-US" sz="2800" dirty="0"/>
              <a:t>Room for Improvement</a:t>
            </a:r>
          </a:p>
          <a:p>
            <a:r>
              <a:rPr lang="en-US" sz="2800" dirty="0"/>
              <a:t>Affordability could be improved</a:t>
            </a:r>
          </a:p>
          <a:p>
            <a:r>
              <a:rPr lang="en-US" sz="2800" dirty="0"/>
              <a:t>Increase in brightness could be achieved with improved voltage regulator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22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AutoShape 2" descr="Image result for raised hands"/>
          <p:cNvSpPr>
            <a:spLocks noChangeAspect="1" noChangeArrowheads="1"/>
          </p:cNvSpPr>
          <p:nvPr/>
        </p:nvSpPr>
        <p:spPr bwMode="auto">
          <a:xfrm>
            <a:off x="1123950" y="1995488"/>
            <a:ext cx="78105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46" y="1909580"/>
            <a:ext cx="9202994" cy="44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356420"/>
            <a:ext cx="4673600" cy="742950"/>
          </a:xfrm>
        </p:spPr>
        <p:txBody>
          <a:bodyPr/>
          <a:lstStyle/>
          <a:p>
            <a:r>
              <a:rPr lang="en-US" dirty="0"/>
              <a:t>Block Diagram</a:t>
            </a:r>
          </a:p>
        </p:txBody>
      </p:sp>
      <p:pic>
        <p:nvPicPr>
          <p:cNvPr id="1028" name="Picture 4" descr="https://lh5.googleusercontent.com/eZtZkhiZJOYAKYD2JbWvflV03IiZD1sFeGj4Ude5uJge0hn6dmQ8Vz4qJfUNFp24vR82rRed4tNl5dS_aBmyXsyaQrLZDO4GJCCCnznAFt-mDkYV8QHRQva-oVdX-SigJrRBc7W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99370"/>
            <a:ext cx="9040914" cy="56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036199" cy="630555"/>
          </a:xfrm>
        </p:spPr>
        <p:txBody>
          <a:bodyPr/>
          <a:lstStyle/>
          <a:p>
            <a:r>
              <a:rPr lang="en-US" sz="3200" dirty="0"/>
              <a:t>Battery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499" y="1635850"/>
            <a:ext cx="9194800" cy="50771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8P1S lithium-ion battery pack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Individually protected cells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59540" y="708831"/>
            <a:ext cx="3630360" cy="80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923966" cy="630555"/>
          </a:xfrm>
        </p:spPr>
        <p:txBody>
          <a:bodyPr/>
          <a:lstStyle/>
          <a:p>
            <a:r>
              <a:rPr lang="en-US" sz="3200" dirty="0"/>
              <a:t>Battery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Must adhere to charge/discharge requirements in safe practices guide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Replaceable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55W minimum power output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55Wh minimum capacity to keep light running for 1hr minimum</a:t>
            </a:r>
          </a:p>
        </p:txBody>
      </p:sp>
    </p:spTree>
    <p:extLst>
      <p:ext uri="{BB962C8B-B14F-4D97-AF65-F5344CB8AC3E}">
        <p14:creationId xmlns:p14="http://schemas.microsoft.com/office/powerpoint/2010/main" val="13996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87446" cy="630555"/>
          </a:xfrm>
        </p:spPr>
        <p:txBody>
          <a:bodyPr/>
          <a:lstStyle/>
          <a:p>
            <a:r>
              <a:rPr lang="en-US" sz="3200" dirty="0"/>
              <a:t>Battery Power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=3.26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∗18.04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=58.81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t="24153" r="43035" b="24153"/>
          <a:stretch/>
        </p:blipFill>
        <p:spPr>
          <a:xfrm>
            <a:off x="2224114" y="2729362"/>
            <a:ext cx="5635572" cy="28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8655112" cy="630555"/>
          </a:xfrm>
        </p:spPr>
        <p:txBody>
          <a:bodyPr/>
          <a:lstStyle/>
          <a:p>
            <a:r>
              <a:rPr lang="en-US" sz="3200" dirty="0"/>
              <a:t>Battery Discharge Measurement (Load 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1" y="1588176"/>
            <a:ext cx="9242337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8655112" cy="630555"/>
          </a:xfrm>
        </p:spPr>
        <p:txBody>
          <a:bodyPr/>
          <a:lstStyle/>
          <a:p>
            <a:r>
              <a:rPr lang="en-US" sz="3200" dirty="0"/>
              <a:t>Battery Discharge Measurement (Load 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1" y="1588176"/>
            <a:ext cx="9242337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D69CBB5D-36FA-44D4-8450-E6E965E4C916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5C7D735A-89C8-4B0B-BF25-34F1E70DFED6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355835FC-3936-4CDE-92D9-FF7ADEA144A6}"/>
    </a:ext>
  </a:extLst>
</a:theme>
</file>

<file path=ppt/theme/theme4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D3B2EE6E-4A07-4FF4-8A16-12BE94A2EA2A}"/>
    </a:ext>
  </a:extLst>
</a:theme>
</file>

<file path=ppt/theme/theme5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8C71C43D-F7A9-426D-B58F-CA6A39C8CAAA}"/>
    </a:ext>
  </a:extLst>
</a:theme>
</file>

<file path=ppt/theme/theme6.xml><?xml version="1.0" encoding="utf-8"?>
<a:theme xmlns:a="http://schemas.openxmlformats.org/drawingml/2006/main" name="1_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871603A5-8F31-4EF9-9941-E0B416B0FBF9}"/>
    </a:ext>
  </a:extLst>
</a:theme>
</file>

<file path=ppt/theme/theme7.xml><?xml version="1.0" encoding="utf-8"?>
<a:theme xmlns:a="http://schemas.openxmlformats.org/drawingml/2006/main" name="1_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D Lighting for Photography Final Presentation" id="{1D320470-BB6B-4414-AB5E-2B277F977FB7}" vid="{2CA34460-D051-4A3D-85B5-62CDF9A168A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LED Lighting for Photography Final Presentation</Template>
  <TotalTime>9</TotalTime>
  <Words>660</Words>
  <Application>Microsoft Office PowerPoint</Application>
  <PresentationFormat>Custom</PresentationFormat>
  <Paragraphs>109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Arial Narrow</vt:lpstr>
      <vt:lpstr>Calibri</vt:lpstr>
      <vt:lpstr>Cambria Math</vt:lpstr>
      <vt:lpstr>Droid Sans</vt:lpstr>
      <vt:lpstr>Droid Sans Pro</vt:lpstr>
      <vt:lpstr>OfficinaSansITCStd Book</vt:lpstr>
      <vt:lpstr>Vinyl OT Regular</vt:lpstr>
      <vt:lpstr>Wingdings</vt:lpstr>
      <vt:lpstr>Cover Slide</vt:lpstr>
      <vt:lpstr>Content Slides - Blue Text</vt:lpstr>
      <vt:lpstr>Content Slides - Orange Text</vt:lpstr>
      <vt:lpstr>1_Cover Slide</vt:lpstr>
      <vt:lpstr>Secondary Slide</vt:lpstr>
      <vt:lpstr>1_Secondary Slide</vt:lpstr>
      <vt:lpstr>1_Content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Miwa, Michael Kenneth</dc:creator>
  <cp:lastModifiedBy>Miwa, Michael Kenneth</cp:lastModifiedBy>
  <cp:revision>2</cp:revision>
  <dcterms:created xsi:type="dcterms:W3CDTF">2017-05-01T02:23:48Z</dcterms:created>
  <dcterms:modified xsi:type="dcterms:W3CDTF">2017-05-01T02:33:23Z</dcterms:modified>
</cp:coreProperties>
</file>