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</p:sldIdLst>
  <p:sldSz cy="5715000" cx="9144000"/>
  <p:notesSz cx="6858000" cy="9144000"/>
  <p:embeddedFontLst>
    <p:embeddedFont>
      <p:font typeface="Source Code Pro"/>
      <p:regular r:id="rId52"/>
      <p:bold r:id="rId53"/>
      <p:italic r:id="rId54"/>
      <p:boldItalic r:id="rId5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FE44BEA2-8E78-4D19-9FBB-A211319E4EB6}">
  <a:tblStyle styleId="{FE44BEA2-8E78-4D19-9FBB-A211319E4EB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AD4C45D7-B0DF-41AE-880A-08C253BAF4C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80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font" Target="fonts/SourceCodePro-bold.fntdata"/><Relationship Id="rId52" Type="http://schemas.openxmlformats.org/officeDocument/2006/relationships/font" Target="fonts/SourceCodePro-regular.fntdata"/><Relationship Id="rId11" Type="http://schemas.openxmlformats.org/officeDocument/2006/relationships/slide" Target="slides/slide5.xml"/><Relationship Id="rId55" Type="http://schemas.openxmlformats.org/officeDocument/2006/relationships/font" Target="fonts/SourceCodePro-boldItalic.fntdata"/><Relationship Id="rId10" Type="http://schemas.openxmlformats.org/officeDocument/2006/relationships/slide" Target="slides/slide4.xml"/><Relationship Id="rId54" Type="http://schemas.openxmlformats.org/officeDocument/2006/relationships/font" Target="fonts/SourceCodePro-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7ab842f3ce_1_35:notes"/>
          <p:cNvSpPr/>
          <p:nvPr>
            <p:ph idx="2" type="sldImg"/>
          </p:nvPr>
        </p:nvSpPr>
        <p:spPr>
          <a:xfrm>
            <a:off x="6861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" name="Google Shape;22;g7ab842f3ce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7ab842f3ce_2_5:notes"/>
          <p:cNvSpPr/>
          <p:nvPr>
            <p:ph idx="2" type="sldImg"/>
          </p:nvPr>
        </p:nvSpPr>
        <p:spPr>
          <a:xfrm>
            <a:off x="6861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7ab842f3ce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6c27d4712a_2_1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6c27d4712a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6c27d4712a_2_8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6c27d4712a_2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c27d4712a_2_15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c27d4712a_2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6c27d4712a_2_22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6c27d4712a_2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6c27d4712a_2_28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6c27d4712a_2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6c27d4712a_2_35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6c27d4712a_2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6c27d4712a_2_42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6c27d4712a_2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6c27d4712a_2_48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6c27d4712a_2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6c27d4712a_2_56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6c27d4712a_2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7ab842f3ce_3_5:notes"/>
          <p:cNvSpPr/>
          <p:nvPr>
            <p:ph idx="2" type="sldImg"/>
          </p:nvPr>
        </p:nvSpPr>
        <p:spPr>
          <a:xfrm>
            <a:off x="6861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Google Shape;27;g7ab842f3ce_3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working on an essay. Decide to start listening to some music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6c27d4712a_2_62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6c27d4712a_2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6c27d4712a_2_68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6c27d4712a_2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6c27d4712a_2_74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6c27d4712a_2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6c27d4712a_1_0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6c27d4712a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Video showing how easy it is to open a playlist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7ab842f3ce_3_107:notes"/>
          <p:cNvSpPr/>
          <p:nvPr>
            <p:ph idx="2" type="sldImg"/>
          </p:nvPr>
        </p:nvSpPr>
        <p:spPr>
          <a:xfrm>
            <a:off x="6861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7ab842f3ce_3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 about high level requirements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7ab842f3ce_2_83:notes"/>
          <p:cNvSpPr/>
          <p:nvPr>
            <p:ph idx="2" type="sldImg"/>
          </p:nvPr>
        </p:nvSpPr>
        <p:spPr>
          <a:xfrm>
            <a:off x="6861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7ab842f3ce_2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 about physical design, 3D printing (Stephanie)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7ab842f3ce_3_23:notes"/>
          <p:cNvSpPr/>
          <p:nvPr>
            <p:ph idx="2" type="sldImg"/>
          </p:nvPr>
        </p:nvSpPr>
        <p:spPr>
          <a:xfrm>
            <a:off x="6861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7ab842f3ce_3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Stephanie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7ab842f3ce_2_38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7ab842f3ce_2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Stephanie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LED array: gates smoked -&gt; Arduino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Buttons that we touched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Timer chips for capacitive touch sensing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Comparators and encoders (logic) that turned analog signals to digital signals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Microcontroller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7ab842f3ce_3_86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7ab842f3ce_3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Adit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7ab842f3ce_2_63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7ab842f3ce_2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7ab842f3ce_1_49:notes"/>
          <p:cNvSpPr/>
          <p:nvPr>
            <p:ph idx="2" type="sldImg"/>
          </p:nvPr>
        </p:nvSpPr>
        <p:spPr>
          <a:xfrm>
            <a:off x="6861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" name="Google Shape;32;g7ab842f3ce_1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 need to click on the start button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7ac2ca762c_0_0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7ac2ca762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7ac2ca762c_0_6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7ac2ca762c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7ac2ca762c_0_12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7ac2ca762c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7ac2ca762c_0_18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7ac2ca762c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7ab842f3ce_3_78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7ab842f3ce_3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Yicong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7ab842f3ce_2_43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7ab842f3ce_2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7ab842f3ce_3_47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7ab842f3ce_3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7ab842f3ce_3_70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7ab842f3ce_3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Yicong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7ab842f3ce_2_58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7ab842f3ce_2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7ab842f3ce_3_57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7ab842f3ce_3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Stephanie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7ab842f3ce_1_55:notes"/>
          <p:cNvSpPr/>
          <p:nvPr>
            <p:ph idx="2" type="sldImg"/>
          </p:nvPr>
        </p:nvSpPr>
        <p:spPr>
          <a:xfrm>
            <a:off x="6861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" name="Google Shape;37;g7ab842f3ce_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Start menu opens. Now scroll down to Spotify.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7ab842f3ce_2_53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7ab842f3ce_2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7ab842f3ce_2_100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7ab842f3ce_2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7ab842f3ce_2_33:notes"/>
          <p:cNvSpPr/>
          <p:nvPr>
            <p:ph idx="2" type="sldImg"/>
          </p:nvPr>
        </p:nvSpPr>
        <p:spPr>
          <a:xfrm>
            <a:off x="6861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7ab842f3ce_2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Stephanie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ab842f3ce_3_154:notes"/>
          <p:cNvSpPr/>
          <p:nvPr>
            <p:ph idx="2" type="sldImg"/>
          </p:nvPr>
        </p:nvSpPr>
        <p:spPr>
          <a:xfrm>
            <a:off x="6861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7ab842f3ce_3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Yicong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7ab842f3ce_2_28:notes"/>
          <p:cNvSpPr/>
          <p:nvPr>
            <p:ph idx="2" type="sldImg"/>
          </p:nvPr>
        </p:nvSpPr>
        <p:spPr>
          <a:xfrm>
            <a:off x="6861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7ab842f3ce_2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Adit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7ab842f3ce_2_15:notes"/>
          <p:cNvSpPr/>
          <p:nvPr>
            <p:ph idx="2" type="sldImg"/>
          </p:nvPr>
        </p:nvSpPr>
        <p:spPr>
          <a:xfrm>
            <a:off x="6861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7ab842f3ce_2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Adit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7ab842f3ce_1_61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" name="Google Shape;42;g7ab842f3ce_1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Click on Spotify and wait for it to open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7ab842f3ce_1_68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" name="Google Shape;47;g7ab842f3ce_1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Click the search button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7ab842f3ce_1_75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7ab842f3ce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7ab842f3ce_1_81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7ab842f3ce_1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7ab842f3ce_1_87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7ab842f3ce_1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2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2"/>
          <p:cNvSpPr txBox="1"/>
          <p:nvPr>
            <p:ph type="title"/>
          </p:nvPr>
        </p:nvSpPr>
        <p:spPr>
          <a:xfrm>
            <a:off x="228600" y="466271"/>
            <a:ext cx="4768200" cy="14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FA63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FA63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" name="Google Shape;8;p2"/>
          <p:cNvSpPr txBox="1"/>
          <p:nvPr>
            <p:ph idx="1" type="body"/>
          </p:nvPr>
        </p:nvSpPr>
        <p:spPr>
          <a:xfrm>
            <a:off x="228600" y="1985698"/>
            <a:ext cx="4768800" cy="7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-2286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-228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-228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pic>
        <p:nvPicPr>
          <p:cNvPr id="9" name="Google Shape;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0284" y="5007127"/>
            <a:ext cx="1152384" cy="20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Slide 1">
  <p:cSld name="Content Slide 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/>
          <p:nvPr>
            <p:ph type="title"/>
          </p:nvPr>
        </p:nvSpPr>
        <p:spPr>
          <a:xfrm>
            <a:off x="2819400" y="228865"/>
            <a:ext cx="5867400" cy="9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3"/>
          <p:cNvSpPr txBox="1"/>
          <p:nvPr>
            <p:ph idx="1" type="body"/>
          </p:nvPr>
        </p:nvSpPr>
        <p:spPr>
          <a:xfrm>
            <a:off x="2819400" y="1333500"/>
            <a:ext cx="5867400" cy="37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Slide 2">
  <p:cSld name="Content Slide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/>
          <p:nvPr>
            <p:ph type="title"/>
          </p:nvPr>
        </p:nvSpPr>
        <p:spPr>
          <a:xfrm>
            <a:off x="381000" y="228865"/>
            <a:ext cx="8305800" cy="9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5" name="Google Shape;15;p4"/>
          <p:cNvSpPr txBox="1"/>
          <p:nvPr>
            <p:ph idx="1" type="body"/>
          </p:nvPr>
        </p:nvSpPr>
        <p:spPr>
          <a:xfrm>
            <a:off x="381000" y="1333500"/>
            <a:ext cx="8305800" cy="37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/>
          <p:nvPr>
            <p:ph type="ctrTitle"/>
          </p:nvPr>
        </p:nvSpPr>
        <p:spPr>
          <a:xfrm>
            <a:off x="311708" y="827306"/>
            <a:ext cx="8520600" cy="2280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18" name="Google Shape;18;p5"/>
          <p:cNvSpPr txBox="1"/>
          <p:nvPr>
            <p:ph idx="1" type="subTitle"/>
          </p:nvPr>
        </p:nvSpPr>
        <p:spPr>
          <a:xfrm>
            <a:off x="311700" y="3149028"/>
            <a:ext cx="8520600" cy="8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9" name="Google Shape;19;p5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drive.google.com/file/d/148ha-qr1Bq2ZjS3W-WL8xpy99MH2UQen/view" TargetMode="External"/><Relationship Id="rId4" Type="http://schemas.openxmlformats.org/officeDocument/2006/relationships/image" Target="../media/image10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8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0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9.png"/><Relationship Id="rId4" Type="http://schemas.openxmlformats.org/officeDocument/2006/relationships/image" Target="../media/image28.png"/><Relationship Id="rId5" Type="http://schemas.openxmlformats.org/officeDocument/2006/relationships/image" Target="../media/image3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5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0.jpg"/><Relationship Id="rId4" Type="http://schemas.openxmlformats.org/officeDocument/2006/relationships/image" Target="../media/image22.png"/><Relationship Id="rId5" Type="http://schemas.openxmlformats.org/officeDocument/2006/relationships/image" Target="../media/image18.png"/><Relationship Id="rId6" Type="http://schemas.openxmlformats.org/officeDocument/2006/relationships/image" Target="../media/image28.png"/><Relationship Id="rId7" Type="http://schemas.openxmlformats.org/officeDocument/2006/relationships/image" Target="../media/image39.png"/><Relationship Id="rId8" Type="http://schemas.openxmlformats.org/officeDocument/2006/relationships/image" Target="../media/image1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0.jpg"/><Relationship Id="rId4" Type="http://schemas.openxmlformats.org/officeDocument/2006/relationships/image" Target="../media/image22.png"/><Relationship Id="rId5" Type="http://schemas.openxmlformats.org/officeDocument/2006/relationships/image" Target="../media/image18.png"/><Relationship Id="rId6" Type="http://schemas.openxmlformats.org/officeDocument/2006/relationships/image" Target="../media/image28.png"/><Relationship Id="rId7" Type="http://schemas.openxmlformats.org/officeDocument/2006/relationships/image" Target="../media/image39.png"/><Relationship Id="rId8" Type="http://schemas.openxmlformats.org/officeDocument/2006/relationships/image" Target="../media/image1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0.jpg"/><Relationship Id="rId4" Type="http://schemas.openxmlformats.org/officeDocument/2006/relationships/image" Target="../media/image22.png"/><Relationship Id="rId5" Type="http://schemas.openxmlformats.org/officeDocument/2006/relationships/image" Target="../media/image18.png"/><Relationship Id="rId6" Type="http://schemas.openxmlformats.org/officeDocument/2006/relationships/image" Target="../media/image28.png"/><Relationship Id="rId7" Type="http://schemas.openxmlformats.org/officeDocument/2006/relationships/image" Target="../media/image39.png"/><Relationship Id="rId8" Type="http://schemas.openxmlformats.org/officeDocument/2006/relationships/image" Target="../media/image1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0.jpg"/><Relationship Id="rId4" Type="http://schemas.openxmlformats.org/officeDocument/2006/relationships/image" Target="../media/image22.png"/><Relationship Id="rId5" Type="http://schemas.openxmlformats.org/officeDocument/2006/relationships/image" Target="../media/image18.png"/><Relationship Id="rId6" Type="http://schemas.openxmlformats.org/officeDocument/2006/relationships/image" Target="../media/image28.png"/><Relationship Id="rId7" Type="http://schemas.openxmlformats.org/officeDocument/2006/relationships/image" Target="../media/image39.png"/><Relationship Id="rId8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/>
          <p:nvPr>
            <p:ph type="title"/>
          </p:nvPr>
        </p:nvSpPr>
        <p:spPr>
          <a:xfrm>
            <a:off x="381300" y="466275"/>
            <a:ext cx="4343100" cy="1798500"/>
          </a:xfrm>
          <a:prstGeom prst="rect">
            <a:avLst/>
          </a:prstGeom>
          <a:solidFill>
            <a:srgbClr val="FFFFFF">
              <a:alpha val="53330"/>
            </a:srgbClr>
          </a:solidFill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500">
                <a:solidFill>
                  <a:srgbClr val="13294B"/>
                </a:solidFill>
              </a:rPr>
              <a:t>PC Buttonpad</a:t>
            </a:r>
            <a:endParaRPr b="1" sz="5500">
              <a:solidFill>
                <a:srgbClr val="13294B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A6300"/>
                </a:solidFill>
              </a:rPr>
              <a:t>Adit Umakanth, Stephanie Jaster, Yicong Dong</a:t>
            </a:r>
            <a:endParaRPr sz="1600">
              <a:solidFill>
                <a:srgbClr val="FA63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A6300"/>
                </a:solidFill>
              </a:rPr>
              <a:t>Team No. 12</a:t>
            </a:r>
            <a:endParaRPr b="1" sz="5500">
              <a:solidFill>
                <a:srgbClr val="13294B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type="title"/>
          </p:nvPr>
        </p:nvSpPr>
        <p:spPr>
          <a:xfrm>
            <a:off x="1187125" y="573790"/>
            <a:ext cx="5867400" cy="952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</a:t>
            </a:r>
            <a:endParaRPr/>
          </a:p>
        </p:txBody>
      </p:sp>
      <p:sp>
        <p:nvSpPr>
          <p:cNvPr id="73" name="Google Shape;73;p15"/>
          <p:cNvSpPr txBox="1"/>
          <p:nvPr>
            <p:ph idx="1" type="body"/>
          </p:nvPr>
        </p:nvSpPr>
        <p:spPr>
          <a:xfrm>
            <a:off x="1187125" y="2069450"/>
            <a:ext cx="5867400" cy="2392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Keyboards and mice are old technology</a:t>
            </a:r>
            <a:endParaRPr sz="2000"/>
          </a:p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Lots of repetitive actions</a:t>
            </a:r>
            <a:endParaRPr sz="2000"/>
          </a:p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There should be an easier way</a:t>
            </a:r>
            <a:endParaRPr sz="2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idx="1" type="body"/>
          </p:nvPr>
        </p:nvSpPr>
        <p:spPr>
          <a:xfrm>
            <a:off x="825925" y="1963500"/>
            <a:ext cx="5867400" cy="3130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200000"/>
              </a:lnSpc>
              <a:spcBef>
                <a:spcPts val="64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The PC Buttonpad</a:t>
            </a:r>
            <a:endParaRPr sz="2000"/>
          </a:p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Actions can be customized</a:t>
            </a:r>
            <a:endParaRPr sz="2000"/>
          </a:p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Can store hundreds of actions</a:t>
            </a:r>
            <a:endParaRPr sz="2000"/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1425" y="1899875"/>
            <a:ext cx="2924175" cy="233362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/>
          <p:nvPr>
            <p:ph type="title"/>
          </p:nvPr>
        </p:nvSpPr>
        <p:spPr>
          <a:xfrm>
            <a:off x="1187125" y="573790"/>
            <a:ext cx="5867400" cy="952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Solution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674" y="0"/>
            <a:ext cx="8196652" cy="5715001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7"/>
          <p:cNvSpPr/>
          <p:nvPr/>
        </p:nvSpPr>
        <p:spPr>
          <a:xfrm>
            <a:off x="6394525" y="515550"/>
            <a:ext cx="1733100" cy="5922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672" y="0"/>
            <a:ext cx="8196656" cy="571500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8"/>
          <p:cNvSpPr/>
          <p:nvPr/>
        </p:nvSpPr>
        <p:spPr>
          <a:xfrm>
            <a:off x="6164750" y="1436975"/>
            <a:ext cx="285300" cy="3948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672" y="0"/>
            <a:ext cx="8196656" cy="5715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675" y="0"/>
            <a:ext cx="8196656" cy="5715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0"/>
          <p:cNvSpPr/>
          <p:nvPr/>
        </p:nvSpPr>
        <p:spPr>
          <a:xfrm>
            <a:off x="3104300" y="4694850"/>
            <a:ext cx="2885100" cy="5157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675" y="0"/>
            <a:ext cx="8196656" cy="5715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1"/>
          <p:cNvSpPr/>
          <p:nvPr/>
        </p:nvSpPr>
        <p:spPr>
          <a:xfrm>
            <a:off x="5177500" y="3696650"/>
            <a:ext cx="811800" cy="3840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672" y="0"/>
            <a:ext cx="8196656" cy="5715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672" y="0"/>
            <a:ext cx="8196656" cy="5715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3"/>
          <p:cNvSpPr/>
          <p:nvPr/>
        </p:nvSpPr>
        <p:spPr>
          <a:xfrm>
            <a:off x="4365775" y="4245125"/>
            <a:ext cx="822600" cy="5922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672" y="0"/>
            <a:ext cx="8196656" cy="5715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4"/>
          <p:cNvSpPr/>
          <p:nvPr/>
        </p:nvSpPr>
        <p:spPr>
          <a:xfrm>
            <a:off x="3466300" y="3674700"/>
            <a:ext cx="778800" cy="7458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875" y="114225"/>
            <a:ext cx="8916926" cy="548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672" y="0"/>
            <a:ext cx="8196656" cy="5715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5"/>
          <p:cNvSpPr/>
          <p:nvPr/>
        </p:nvSpPr>
        <p:spPr>
          <a:xfrm>
            <a:off x="2928800" y="2018350"/>
            <a:ext cx="3356700" cy="5157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675" y="0"/>
            <a:ext cx="8196656" cy="5715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675" y="0"/>
            <a:ext cx="8196656" cy="5715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8" title="Better Whale Video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71475"/>
            <a:ext cx="8839200" cy="497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9"/>
          <p:cNvSpPr txBox="1"/>
          <p:nvPr/>
        </p:nvSpPr>
        <p:spPr>
          <a:xfrm>
            <a:off x="8364125" y="10889"/>
            <a:ext cx="780000" cy="570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</a:t>
            </a:r>
            <a:endParaRPr b="1" sz="220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O</a:t>
            </a:r>
            <a:endParaRPr b="1" sz="220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L</a:t>
            </a:r>
            <a:endParaRPr b="1" sz="220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U</a:t>
            </a:r>
            <a:endParaRPr b="1" sz="220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</a:t>
            </a:r>
            <a:endParaRPr b="1" sz="220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</a:t>
            </a:r>
            <a:endParaRPr b="1" sz="220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O</a:t>
            </a:r>
            <a:endParaRPr b="1" sz="220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N</a:t>
            </a:r>
            <a:endParaRPr b="1" sz="220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153" name="Google Shape;15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8625" y="108750"/>
            <a:ext cx="5029202" cy="5499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9175" y="0"/>
            <a:ext cx="4286248" cy="5714997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0"/>
          <p:cNvSpPr/>
          <p:nvPr/>
        </p:nvSpPr>
        <p:spPr>
          <a:xfrm>
            <a:off x="2620600" y="3449725"/>
            <a:ext cx="1650900" cy="1628700"/>
          </a:xfrm>
          <a:prstGeom prst="rect">
            <a:avLst/>
          </a:prstGeom>
          <a:noFill/>
          <a:ln cap="flat" cmpd="sng" w="38100">
            <a:solidFill>
              <a:srgbClr val="FA6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30"/>
          <p:cNvSpPr/>
          <p:nvPr/>
        </p:nvSpPr>
        <p:spPr>
          <a:xfrm>
            <a:off x="2524375" y="3035175"/>
            <a:ext cx="1887600" cy="377400"/>
          </a:xfrm>
          <a:prstGeom prst="rect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30"/>
          <p:cNvSpPr/>
          <p:nvPr/>
        </p:nvSpPr>
        <p:spPr>
          <a:xfrm>
            <a:off x="2990750" y="2813075"/>
            <a:ext cx="984300" cy="184800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2" name="Google Shape;162;p30"/>
          <p:cNvCxnSpPr/>
          <p:nvPr/>
        </p:nvCxnSpPr>
        <p:spPr>
          <a:xfrm>
            <a:off x="1983975" y="3457125"/>
            <a:ext cx="355200" cy="0"/>
          </a:xfrm>
          <a:prstGeom prst="straightConnector1">
            <a:avLst/>
          </a:prstGeom>
          <a:noFill/>
          <a:ln cap="flat" cmpd="sng" w="28575">
            <a:solidFill>
              <a:srgbClr val="13294B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3" name="Google Shape;163;p30"/>
          <p:cNvCxnSpPr>
            <a:endCxn id="159" idx="3"/>
          </p:cNvCxnSpPr>
          <p:nvPr/>
        </p:nvCxnSpPr>
        <p:spPr>
          <a:xfrm flipH="1">
            <a:off x="4271500" y="4249075"/>
            <a:ext cx="1983900" cy="150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4" name="Google Shape;164;p30"/>
          <p:cNvCxnSpPr>
            <a:endCxn id="160" idx="3"/>
          </p:cNvCxnSpPr>
          <p:nvPr/>
        </p:nvCxnSpPr>
        <p:spPr>
          <a:xfrm flipH="1">
            <a:off x="4411975" y="3220275"/>
            <a:ext cx="1843500" cy="360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5" name="Google Shape;165;p30"/>
          <p:cNvCxnSpPr>
            <a:endCxn id="161" idx="1"/>
          </p:cNvCxnSpPr>
          <p:nvPr/>
        </p:nvCxnSpPr>
        <p:spPr>
          <a:xfrm flipH="1" rot="10800000">
            <a:off x="1976450" y="2905475"/>
            <a:ext cx="1014300" cy="114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6" name="Google Shape;166;p30"/>
          <p:cNvSpPr/>
          <p:nvPr/>
        </p:nvSpPr>
        <p:spPr>
          <a:xfrm>
            <a:off x="2317100" y="3223850"/>
            <a:ext cx="126000" cy="444900"/>
          </a:xfrm>
          <a:prstGeom prst="rect">
            <a:avLst/>
          </a:prstGeom>
          <a:noFill/>
          <a:ln cap="flat" cmpd="sng" w="19050">
            <a:solidFill>
              <a:srgbClr val="1329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30"/>
          <p:cNvSpPr txBox="1"/>
          <p:nvPr/>
        </p:nvSpPr>
        <p:spPr>
          <a:xfrm>
            <a:off x="355350" y="2753675"/>
            <a:ext cx="1621200" cy="30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3294B"/>
                </a:solidFill>
                <a:latin typeface="Georgia"/>
                <a:ea typeface="Georgia"/>
                <a:cs typeface="Georgia"/>
                <a:sym typeface="Georgia"/>
              </a:rPr>
              <a:t>LED Array</a:t>
            </a:r>
            <a:endParaRPr sz="2000">
              <a:solidFill>
                <a:srgbClr val="13294B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68" name="Google Shape;168;p30"/>
          <p:cNvSpPr txBox="1"/>
          <p:nvPr/>
        </p:nvSpPr>
        <p:spPr>
          <a:xfrm>
            <a:off x="-7200" y="3294500"/>
            <a:ext cx="1983900" cy="30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3294B"/>
                </a:solidFill>
                <a:latin typeface="Georgia"/>
                <a:ea typeface="Georgia"/>
                <a:cs typeface="Georgia"/>
                <a:sym typeface="Georgia"/>
              </a:rPr>
              <a:t>Rotary Encoder</a:t>
            </a:r>
            <a:endParaRPr sz="2000">
              <a:solidFill>
                <a:srgbClr val="13294B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69" name="Google Shape;169;p30"/>
          <p:cNvSpPr txBox="1"/>
          <p:nvPr/>
        </p:nvSpPr>
        <p:spPr>
          <a:xfrm>
            <a:off x="6255400" y="2868525"/>
            <a:ext cx="1621200" cy="71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3294B"/>
                </a:solidFill>
                <a:latin typeface="Georgia"/>
                <a:ea typeface="Georgia"/>
                <a:cs typeface="Georgia"/>
                <a:sym typeface="Georgia"/>
              </a:rPr>
              <a:t>Ultrasonic</a:t>
            </a:r>
            <a:endParaRPr sz="2000">
              <a:solidFill>
                <a:srgbClr val="13294B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3294B"/>
                </a:solidFill>
                <a:latin typeface="Georgia"/>
                <a:ea typeface="Georgia"/>
                <a:cs typeface="Georgia"/>
                <a:sym typeface="Georgia"/>
              </a:rPr>
              <a:t>Sensors</a:t>
            </a:r>
            <a:endParaRPr sz="2000">
              <a:solidFill>
                <a:srgbClr val="13294B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70" name="Google Shape;170;p30"/>
          <p:cNvSpPr txBox="1"/>
          <p:nvPr/>
        </p:nvSpPr>
        <p:spPr>
          <a:xfrm>
            <a:off x="6255400" y="3901300"/>
            <a:ext cx="2198700" cy="71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3294B"/>
                </a:solidFill>
                <a:latin typeface="Georgia"/>
                <a:ea typeface="Georgia"/>
                <a:cs typeface="Georgia"/>
                <a:sym typeface="Georgia"/>
              </a:rPr>
              <a:t>Capacitive Touch</a:t>
            </a:r>
            <a:endParaRPr sz="2000">
              <a:solidFill>
                <a:srgbClr val="13294B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3294B"/>
                </a:solidFill>
                <a:latin typeface="Georgia"/>
                <a:ea typeface="Georgia"/>
                <a:cs typeface="Georgia"/>
                <a:sym typeface="Georgia"/>
              </a:rPr>
              <a:t>Sensors</a:t>
            </a:r>
            <a:endParaRPr sz="2000">
              <a:solidFill>
                <a:srgbClr val="13294B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71" name="Google Shape;171;p30"/>
          <p:cNvSpPr txBox="1"/>
          <p:nvPr/>
        </p:nvSpPr>
        <p:spPr>
          <a:xfrm>
            <a:off x="8364125" y="10889"/>
            <a:ext cx="780000" cy="570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</a:t>
            </a:r>
            <a:endParaRPr b="1" sz="220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O</a:t>
            </a:r>
            <a:endParaRPr b="1" sz="220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L</a:t>
            </a:r>
            <a:endParaRPr b="1" sz="220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U</a:t>
            </a:r>
            <a:endParaRPr b="1" sz="220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</a:t>
            </a:r>
            <a:endParaRPr b="1" sz="220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</a:t>
            </a:r>
            <a:endParaRPr b="1" sz="220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O</a:t>
            </a:r>
            <a:endParaRPr b="1" sz="220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N</a:t>
            </a:r>
            <a:endParaRPr b="1" sz="220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1"/>
          <p:cNvSpPr txBox="1"/>
          <p:nvPr/>
        </p:nvSpPr>
        <p:spPr>
          <a:xfrm>
            <a:off x="8364125" y="10889"/>
            <a:ext cx="780000" cy="570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D</a:t>
            </a:r>
            <a:endParaRPr b="1" sz="220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B I</a:t>
            </a:r>
            <a:endParaRPr b="1" sz="220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L A</a:t>
            </a:r>
            <a:endParaRPr b="1" sz="220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O G</a:t>
            </a:r>
            <a:endParaRPr b="1" sz="220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 R</a:t>
            </a:r>
            <a:endParaRPr b="1" sz="220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K A</a:t>
            </a:r>
            <a:endParaRPr b="1" sz="220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M</a:t>
            </a:r>
            <a:endParaRPr b="1" sz="220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177" name="Google Shape;17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075" y="113050"/>
            <a:ext cx="8115924" cy="548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6325" y="106725"/>
            <a:ext cx="5390151" cy="550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2"/>
          <p:cNvSpPr txBox="1"/>
          <p:nvPr/>
        </p:nvSpPr>
        <p:spPr>
          <a:xfrm>
            <a:off x="8364125" y="10889"/>
            <a:ext cx="780000" cy="570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</a:t>
            </a:r>
            <a:endParaRPr b="1" sz="220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</a:t>
            </a:r>
            <a:endParaRPr b="1" sz="220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B</a:t>
            </a:r>
            <a:endParaRPr b="1" sz="220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84" name="Google Shape;184;p32"/>
          <p:cNvSpPr/>
          <p:nvPr/>
        </p:nvSpPr>
        <p:spPr>
          <a:xfrm>
            <a:off x="2495700" y="2898475"/>
            <a:ext cx="2616900" cy="1223400"/>
          </a:xfrm>
          <a:prstGeom prst="ellipse">
            <a:avLst/>
          </a:prstGeom>
          <a:noFill/>
          <a:ln cap="flat" cmpd="sng" w="38100">
            <a:solidFill>
              <a:srgbClr val="1329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32"/>
          <p:cNvSpPr/>
          <p:nvPr/>
        </p:nvSpPr>
        <p:spPr>
          <a:xfrm>
            <a:off x="4561125" y="3520100"/>
            <a:ext cx="2195700" cy="1143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13294B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32"/>
          <p:cNvSpPr/>
          <p:nvPr/>
        </p:nvSpPr>
        <p:spPr>
          <a:xfrm>
            <a:off x="3809150" y="4683175"/>
            <a:ext cx="2947800" cy="922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32"/>
          <p:cNvSpPr/>
          <p:nvPr/>
        </p:nvSpPr>
        <p:spPr>
          <a:xfrm>
            <a:off x="3638703" y="2627775"/>
            <a:ext cx="1584300" cy="401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32"/>
          <p:cNvSpPr/>
          <p:nvPr/>
        </p:nvSpPr>
        <p:spPr>
          <a:xfrm>
            <a:off x="1854025" y="752850"/>
            <a:ext cx="1179000" cy="1353600"/>
          </a:xfrm>
          <a:prstGeom prst="roundRect">
            <a:avLst>
              <a:gd fmla="val 16667" name="adj"/>
            </a:avLst>
          </a:prstGeom>
          <a:solidFill>
            <a:srgbClr val="FFFFFF">
              <a:alpha val="53330"/>
            </a:srgbClr>
          </a:solidFill>
          <a:ln cap="flat" cmpd="sng" w="38100">
            <a:solidFill>
              <a:srgbClr val="999999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32"/>
          <p:cNvSpPr/>
          <p:nvPr/>
        </p:nvSpPr>
        <p:spPr>
          <a:xfrm>
            <a:off x="6256450" y="341775"/>
            <a:ext cx="600600" cy="1524000"/>
          </a:xfrm>
          <a:prstGeom prst="roundRect">
            <a:avLst>
              <a:gd fmla="val 16667" name="adj"/>
            </a:avLst>
          </a:prstGeom>
          <a:solidFill>
            <a:srgbClr val="FFFFFF">
              <a:alpha val="53330"/>
            </a:srgbClr>
          </a:solidFill>
          <a:ln cap="flat" cmpd="sng" w="38100">
            <a:solidFill>
              <a:srgbClr val="999999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32"/>
          <p:cNvSpPr/>
          <p:nvPr/>
        </p:nvSpPr>
        <p:spPr>
          <a:xfrm>
            <a:off x="2636075" y="151275"/>
            <a:ext cx="3599400" cy="1524000"/>
          </a:xfrm>
          <a:prstGeom prst="ellipse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 txBox="1"/>
          <p:nvPr>
            <p:ph type="ctrTitle"/>
          </p:nvPr>
        </p:nvSpPr>
        <p:spPr>
          <a:xfrm>
            <a:off x="0" y="-100"/>
            <a:ext cx="9144000" cy="57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13294B"/>
                </a:solidFill>
                <a:latin typeface="Calibri"/>
                <a:ea typeface="Calibri"/>
                <a:cs typeface="Calibri"/>
                <a:sym typeface="Calibri"/>
              </a:rPr>
              <a:t>Software GUI</a:t>
            </a:r>
            <a:endParaRPr sz="4800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33"/>
          <p:cNvSpPr/>
          <p:nvPr/>
        </p:nvSpPr>
        <p:spPr>
          <a:xfrm>
            <a:off x="7400" y="5184175"/>
            <a:ext cx="2657700" cy="96300"/>
          </a:xfrm>
          <a:prstGeom prst="rect">
            <a:avLst/>
          </a:prstGeom>
          <a:solidFill>
            <a:srgbClr val="13294B"/>
          </a:solidFill>
          <a:ln cap="flat" cmpd="sng" w="9525">
            <a:solidFill>
              <a:srgbClr val="1329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33"/>
          <p:cNvSpPr/>
          <p:nvPr/>
        </p:nvSpPr>
        <p:spPr>
          <a:xfrm>
            <a:off x="6486300" y="414575"/>
            <a:ext cx="2657700" cy="96300"/>
          </a:xfrm>
          <a:prstGeom prst="rect">
            <a:avLst/>
          </a:prstGeom>
          <a:solidFill>
            <a:srgbClr val="13294B"/>
          </a:solidFill>
          <a:ln cap="flat" cmpd="sng" w="9525">
            <a:solidFill>
              <a:srgbClr val="1329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33"/>
          <p:cNvSpPr/>
          <p:nvPr/>
        </p:nvSpPr>
        <p:spPr>
          <a:xfrm>
            <a:off x="176475" y="5412775"/>
            <a:ext cx="1652400" cy="55200"/>
          </a:xfrm>
          <a:prstGeom prst="rect">
            <a:avLst/>
          </a:prstGeom>
          <a:solidFill>
            <a:srgbClr val="FA6300"/>
          </a:solidFill>
          <a:ln cap="flat" cmpd="sng" w="9525">
            <a:solidFill>
              <a:srgbClr val="FA6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33"/>
          <p:cNvSpPr/>
          <p:nvPr/>
        </p:nvSpPr>
        <p:spPr>
          <a:xfrm>
            <a:off x="7322600" y="185975"/>
            <a:ext cx="1652400" cy="55200"/>
          </a:xfrm>
          <a:prstGeom prst="rect">
            <a:avLst/>
          </a:prstGeom>
          <a:solidFill>
            <a:srgbClr val="FA6300"/>
          </a:solidFill>
          <a:ln cap="flat" cmpd="sng" w="9525">
            <a:solidFill>
              <a:srgbClr val="FA6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4"/>
          <p:cNvSpPr txBox="1"/>
          <p:nvPr>
            <p:ph type="title"/>
          </p:nvPr>
        </p:nvSpPr>
        <p:spPr>
          <a:xfrm>
            <a:off x="457200" y="228875"/>
            <a:ext cx="7426800" cy="952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3294B"/>
                </a:solidFill>
              </a:rPr>
              <a:t>Software GUI</a:t>
            </a:r>
            <a:endParaRPr>
              <a:solidFill>
                <a:srgbClr val="13294B"/>
              </a:solidFill>
            </a:endParaRPr>
          </a:p>
        </p:txBody>
      </p:sp>
      <p:sp>
        <p:nvSpPr>
          <p:cNvPr id="205" name="Google Shape;205;p34"/>
          <p:cNvSpPr txBox="1"/>
          <p:nvPr>
            <p:ph idx="1" type="body"/>
          </p:nvPr>
        </p:nvSpPr>
        <p:spPr>
          <a:xfrm>
            <a:off x="457200" y="1814525"/>
            <a:ext cx="7426800" cy="3290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200000"/>
              </a:lnSpc>
              <a:spcBef>
                <a:spcPts val="64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Easy to use</a:t>
            </a:r>
            <a:endParaRPr sz="2000"/>
          </a:p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Powerful</a:t>
            </a:r>
            <a:endParaRPr sz="2000"/>
          </a:p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Cross-platform (Windows, macOS, Linux)</a:t>
            </a:r>
            <a:endParaRPr sz="2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875" y="114725"/>
            <a:ext cx="8917474" cy="548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5"/>
          <p:cNvSpPr txBox="1"/>
          <p:nvPr>
            <p:ph type="title"/>
          </p:nvPr>
        </p:nvSpPr>
        <p:spPr>
          <a:xfrm>
            <a:off x="1354850" y="236615"/>
            <a:ext cx="5867400" cy="952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Development</a:t>
            </a:r>
            <a:endParaRPr/>
          </a:p>
        </p:txBody>
      </p:sp>
      <p:sp>
        <p:nvSpPr>
          <p:cNvPr id="211" name="Google Shape;211;p35"/>
          <p:cNvSpPr txBox="1"/>
          <p:nvPr>
            <p:ph idx="1" type="body"/>
          </p:nvPr>
        </p:nvSpPr>
        <p:spPr>
          <a:xfrm>
            <a:off x="206175" y="1173350"/>
            <a:ext cx="6734100" cy="37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200000"/>
              </a:lnSpc>
              <a:spcBef>
                <a:spcPts val="64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Written in multiple programming languages</a:t>
            </a:r>
            <a:endParaRPr sz="2000"/>
          </a:p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Thousands of lines of code</a:t>
            </a:r>
            <a:endParaRPr sz="2000"/>
          </a:p>
        </p:txBody>
      </p:sp>
      <p:pic>
        <p:nvPicPr>
          <p:cNvPr id="212" name="Google Shape;21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4200" y="2506650"/>
            <a:ext cx="5448701" cy="297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6"/>
          <p:cNvSpPr txBox="1"/>
          <p:nvPr>
            <p:ph type="title"/>
          </p:nvPr>
        </p:nvSpPr>
        <p:spPr>
          <a:xfrm>
            <a:off x="1284050" y="265"/>
            <a:ext cx="5867400" cy="952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pic>
        <p:nvPicPr>
          <p:cNvPr id="218" name="Google Shape;21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9775" y="1039640"/>
            <a:ext cx="5615947" cy="4228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550" y="152400"/>
            <a:ext cx="7185325" cy="5410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153" y="152400"/>
            <a:ext cx="7185325" cy="5410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9"/>
          <p:cNvSpPr txBox="1"/>
          <p:nvPr>
            <p:ph type="ctrTitle"/>
          </p:nvPr>
        </p:nvSpPr>
        <p:spPr>
          <a:xfrm>
            <a:off x="0" y="-100"/>
            <a:ext cx="9144000" cy="57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13294B"/>
                </a:solidFill>
                <a:latin typeface="Calibri"/>
                <a:ea typeface="Calibri"/>
                <a:cs typeface="Calibri"/>
                <a:sym typeface="Calibri"/>
              </a:rPr>
              <a:t>Capacitive Touch Sensors</a:t>
            </a:r>
            <a:endParaRPr sz="4800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39"/>
          <p:cNvSpPr/>
          <p:nvPr/>
        </p:nvSpPr>
        <p:spPr>
          <a:xfrm>
            <a:off x="7400" y="5184175"/>
            <a:ext cx="2657700" cy="96300"/>
          </a:xfrm>
          <a:prstGeom prst="rect">
            <a:avLst/>
          </a:prstGeom>
          <a:solidFill>
            <a:srgbClr val="13294B"/>
          </a:solidFill>
          <a:ln cap="flat" cmpd="sng" w="9525">
            <a:solidFill>
              <a:srgbClr val="1329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39"/>
          <p:cNvSpPr/>
          <p:nvPr/>
        </p:nvSpPr>
        <p:spPr>
          <a:xfrm>
            <a:off x="6486300" y="414575"/>
            <a:ext cx="2657700" cy="96300"/>
          </a:xfrm>
          <a:prstGeom prst="rect">
            <a:avLst/>
          </a:prstGeom>
          <a:solidFill>
            <a:srgbClr val="13294B"/>
          </a:solidFill>
          <a:ln cap="flat" cmpd="sng" w="9525">
            <a:solidFill>
              <a:srgbClr val="1329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39"/>
          <p:cNvSpPr/>
          <p:nvPr/>
        </p:nvSpPr>
        <p:spPr>
          <a:xfrm>
            <a:off x="176475" y="5412775"/>
            <a:ext cx="1652400" cy="55200"/>
          </a:xfrm>
          <a:prstGeom prst="rect">
            <a:avLst/>
          </a:prstGeom>
          <a:solidFill>
            <a:srgbClr val="FA6300"/>
          </a:solidFill>
          <a:ln cap="flat" cmpd="sng" w="9525">
            <a:solidFill>
              <a:srgbClr val="FA6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39"/>
          <p:cNvSpPr/>
          <p:nvPr/>
        </p:nvSpPr>
        <p:spPr>
          <a:xfrm>
            <a:off x="7322600" y="185975"/>
            <a:ext cx="1652400" cy="55200"/>
          </a:xfrm>
          <a:prstGeom prst="rect">
            <a:avLst/>
          </a:prstGeom>
          <a:solidFill>
            <a:srgbClr val="FA6300"/>
          </a:solidFill>
          <a:ln cap="flat" cmpd="sng" w="9525">
            <a:solidFill>
              <a:srgbClr val="FA6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0"/>
          <p:cNvSpPr/>
          <p:nvPr/>
        </p:nvSpPr>
        <p:spPr>
          <a:xfrm>
            <a:off x="8331025" y="100"/>
            <a:ext cx="813300" cy="5715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40"/>
          <p:cNvSpPr txBox="1"/>
          <p:nvPr>
            <p:ph type="title"/>
          </p:nvPr>
        </p:nvSpPr>
        <p:spPr>
          <a:xfrm>
            <a:off x="457200" y="228875"/>
            <a:ext cx="7426800" cy="952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3294B"/>
                </a:solidFill>
              </a:rPr>
              <a:t>Capacitive Touch Sensors</a:t>
            </a:r>
            <a:endParaRPr>
              <a:solidFill>
                <a:srgbClr val="13294B"/>
              </a:solidFill>
            </a:endParaRPr>
          </a:p>
        </p:txBody>
      </p:sp>
      <p:pic>
        <p:nvPicPr>
          <p:cNvPr id="244" name="Google Shape;24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6950" y="2466675"/>
            <a:ext cx="2838450" cy="263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" y="1333500"/>
            <a:ext cx="5848351" cy="366827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40"/>
          <p:cNvSpPr txBox="1"/>
          <p:nvPr/>
        </p:nvSpPr>
        <p:spPr>
          <a:xfrm>
            <a:off x="6628875" y="1416675"/>
            <a:ext cx="1734600" cy="82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2"/>
                </a:solidFill>
              </a:rPr>
              <a:t>Digital</a:t>
            </a:r>
            <a:endParaRPr sz="3600">
              <a:solidFill>
                <a:schemeClr val="dk2"/>
              </a:solidFill>
            </a:endParaRPr>
          </a:p>
        </p:txBody>
      </p:sp>
      <p:sp>
        <p:nvSpPr>
          <p:cNvPr id="247" name="Google Shape;247;p40"/>
          <p:cNvSpPr txBox="1"/>
          <p:nvPr/>
        </p:nvSpPr>
        <p:spPr>
          <a:xfrm>
            <a:off x="1653063" y="4625100"/>
            <a:ext cx="1734600" cy="82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2"/>
                </a:solidFill>
              </a:rPr>
              <a:t>Analog</a:t>
            </a:r>
            <a:endParaRPr sz="3600">
              <a:solidFill>
                <a:schemeClr val="dk2"/>
              </a:solidFill>
            </a:endParaRPr>
          </a:p>
        </p:txBody>
      </p:sp>
      <p:sp>
        <p:nvSpPr>
          <p:cNvPr id="248" name="Google Shape;248;p40"/>
          <p:cNvSpPr/>
          <p:nvPr/>
        </p:nvSpPr>
        <p:spPr>
          <a:xfrm>
            <a:off x="6014950" y="1404550"/>
            <a:ext cx="3129000" cy="4310400"/>
          </a:xfrm>
          <a:prstGeom prst="rect">
            <a:avLst/>
          </a:prstGeom>
          <a:solidFill>
            <a:srgbClr val="FFFFFF">
              <a:alpha val="533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1"/>
          <p:cNvSpPr/>
          <p:nvPr/>
        </p:nvSpPr>
        <p:spPr>
          <a:xfrm>
            <a:off x="8331025" y="100"/>
            <a:ext cx="813300" cy="5715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41"/>
          <p:cNvSpPr txBox="1"/>
          <p:nvPr>
            <p:ph type="title"/>
          </p:nvPr>
        </p:nvSpPr>
        <p:spPr>
          <a:xfrm>
            <a:off x="457200" y="228875"/>
            <a:ext cx="7426800" cy="952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3294B"/>
                </a:solidFill>
              </a:rPr>
              <a:t>Capacitive Touch Sensors</a:t>
            </a:r>
            <a:endParaRPr>
              <a:solidFill>
                <a:srgbClr val="13294B"/>
              </a:solidFill>
            </a:endParaRPr>
          </a:p>
        </p:txBody>
      </p:sp>
      <p:graphicFrame>
        <p:nvGraphicFramePr>
          <p:cNvPr id="255" name="Google Shape;255;p41"/>
          <p:cNvGraphicFramePr/>
          <p:nvPr/>
        </p:nvGraphicFramePr>
        <p:xfrm>
          <a:off x="380988" y="1947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{FE44BEA2-8E78-4D19-9FBB-A211319E4EB6}</a:tableStyleId>
              </a:tblPr>
              <a:tblGrid>
                <a:gridCol w="2971800"/>
              </a:tblGrid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Requirements</a:t>
                      </a:r>
                      <a:endParaRPr sz="15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Georgia"/>
                        <a:buAutoNum type="arabicPeriod"/>
                      </a:pPr>
                      <a:r>
                        <a:rPr lang="en" sz="12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Must detect touching situations only, i.e. would not trigger unless the finger is ≤ 0.5 mm away from the button.</a:t>
                      </a:r>
                      <a:endParaRPr sz="12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63500" marB="63500" marR="63500" marL="6350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Verifications</a:t>
                      </a:r>
                      <a:endParaRPr sz="15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Georgia"/>
                        <a:buAutoNum type="arabicPeriod"/>
                      </a:pPr>
                      <a:r>
                        <a:rPr lang="en" sz="12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Pretest this using Arduino, coins, foils, etc. on a breadboard, and place finger as close to the metal as possible without touching. Observe how the reading changes as we do so. If not desirable, change resistor value.</a:t>
                      </a:r>
                      <a:endParaRPr sz="12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256" name="Google Shape;25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1850" y="1376170"/>
            <a:ext cx="5031693" cy="4072126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1"/>
          <p:cNvSpPr/>
          <p:nvPr/>
        </p:nvSpPr>
        <p:spPr>
          <a:xfrm>
            <a:off x="3714525" y="1358000"/>
            <a:ext cx="5272800" cy="4090200"/>
          </a:xfrm>
          <a:prstGeom prst="rect">
            <a:avLst/>
          </a:prstGeom>
          <a:solidFill>
            <a:srgbClr val="FFFFFF">
              <a:alpha val="533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8" name="Google Shape;25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2725" y="1562675"/>
            <a:ext cx="5031700" cy="4072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6688" y="1410275"/>
            <a:ext cx="3400425" cy="36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2"/>
          <p:cNvSpPr txBox="1"/>
          <p:nvPr>
            <p:ph type="ctrTitle"/>
          </p:nvPr>
        </p:nvSpPr>
        <p:spPr>
          <a:xfrm>
            <a:off x="0" y="-100"/>
            <a:ext cx="9144000" cy="57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13294B"/>
                </a:solidFill>
                <a:latin typeface="Calibri"/>
                <a:ea typeface="Calibri"/>
                <a:cs typeface="Calibri"/>
                <a:sym typeface="Calibri"/>
              </a:rPr>
              <a:t>Rotary Encoder</a:t>
            </a:r>
            <a:endParaRPr sz="4800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42"/>
          <p:cNvSpPr/>
          <p:nvPr/>
        </p:nvSpPr>
        <p:spPr>
          <a:xfrm>
            <a:off x="7400" y="5184175"/>
            <a:ext cx="2657700" cy="96300"/>
          </a:xfrm>
          <a:prstGeom prst="rect">
            <a:avLst/>
          </a:prstGeom>
          <a:solidFill>
            <a:srgbClr val="13294B"/>
          </a:solidFill>
          <a:ln cap="flat" cmpd="sng" w="9525">
            <a:solidFill>
              <a:srgbClr val="1329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42"/>
          <p:cNvSpPr/>
          <p:nvPr/>
        </p:nvSpPr>
        <p:spPr>
          <a:xfrm>
            <a:off x="6486300" y="414575"/>
            <a:ext cx="2657700" cy="96300"/>
          </a:xfrm>
          <a:prstGeom prst="rect">
            <a:avLst/>
          </a:prstGeom>
          <a:solidFill>
            <a:srgbClr val="13294B"/>
          </a:solidFill>
          <a:ln cap="flat" cmpd="sng" w="9525">
            <a:solidFill>
              <a:srgbClr val="1329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42"/>
          <p:cNvSpPr/>
          <p:nvPr/>
        </p:nvSpPr>
        <p:spPr>
          <a:xfrm>
            <a:off x="176475" y="5412775"/>
            <a:ext cx="1652400" cy="55200"/>
          </a:xfrm>
          <a:prstGeom prst="rect">
            <a:avLst/>
          </a:prstGeom>
          <a:solidFill>
            <a:srgbClr val="FA6300"/>
          </a:solidFill>
          <a:ln cap="flat" cmpd="sng" w="9525">
            <a:solidFill>
              <a:srgbClr val="FA6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42"/>
          <p:cNvSpPr/>
          <p:nvPr/>
        </p:nvSpPr>
        <p:spPr>
          <a:xfrm>
            <a:off x="7322600" y="185975"/>
            <a:ext cx="1652400" cy="55200"/>
          </a:xfrm>
          <a:prstGeom prst="rect">
            <a:avLst/>
          </a:prstGeom>
          <a:solidFill>
            <a:srgbClr val="FA6300"/>
          </a:solidFill>
          <a:ln cap="flat" cmpd="sng" w="9525">
            <a:solidFill>
              <a:srgbClr val="FA6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3"/>
          <p:cNvSpPr/>
          <p:nvPr/>
        </p:nvSpPr>
        <p:spPr>
          <a:xfrm>
            <a:off x="8331025" y="100"/>
            <a:ext cx="813300" cy="5715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43"/>
          <p:cNvSpPr txBox="1"/>
          <p:nvPr>
            <p:ph idx="1" type="body"/>
          </p:nvPr>
        </p:nvSpPr>
        <p:spPr>
          <a:xfrm>
            <a:off x="457200" y="1333500"/>
            <a:ext cx="4114800" cy="180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Possible functions</a:t>
            </a:r>
            <a:endParaRPr sz="2000"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Volume</a:t>
            </a:r>
            <a:endParaRPr sz="2000"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Brightness</a:t>
            </a:r>
            <a:endParaRPr sz="2000"/>
          </a:p>
          <a:p>
            <a:pPr indent="-355600" lvl="1" marL="914400" rtl="0" algn="l">
              <a:spcBef>
                <a:spcPts val="1000"/>
              </a:spcBef>
              <a:spcAft>
                <a:spcPts val="1000"/>
              </a:spcAft>
              <a:buSzPts val="2000"/>
              <a:buChar char="○"/>
            </a:pPr>
            <a:r>
              <a:rPr lang="en" sz="2000"/>
              <a:t>Pages</a:t>
            </a:r>
            <a:endParaRPr sz="2000"/>
          </a:p>
        </p:txBody>
      </p:sp>
      <p:sp>
        <p:nvSpPr>
          <p:cNvPr id="275" name="Google Shape;275;p43"/>
          <p:cNvSpPr txBox="1"/>
          <p:nvPr>
            <p:ph type="title"/>
          </p:nvPr>
        </p:nvSpPr>
        <p:spPr>
          <a:xfrm>
            <a:off x="457200" y="228875"/>
            <a:ext cx="7426800" cy="952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3294B"/>
                </a:solidFill>
              </a:rPr>
              <a:t>Rotary Encoder</a:t>
            </a:r>
            <a:endParaRPr>
              <a:solidFill>
                <a:srgbClr val="13294B"/>
              </a:solidFill>
            </a:endParaRPr>
          </a:p>
        </p:txBody>
      </p:sp>
      <p:graphicFrame>
        <p:nvGraphicFramePr>
          <p:cNvPr id="276" name="Google Shape;276;p43"/>
          <p:cNvGraphicFramePr/>
          <p:nvPr/>
        </p:nvGraphicFramePr>
        <p:xfrm>
          <a:off x="4573200" y="1334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{FE44BEA2-8E78-4D19-9FBB-A211319E4EB6}</a:tableStyleId>
              </a:tblPr>
              <a:tblGrid>
                <a:gridCol w="2172300"/>
                <a:gridCol w="2172300"/>
              </a:tblGrid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Requirements</a:t>
                      </a:r>
                      <a:endParaRPr sz="15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63500" marB="63500" marR="63500" marL="63500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Verifications</a:t>
                      </a:r>
                      <a:endParaRPr sz="15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63500" marB="63500" marR="63500" marL="63500" anchor="ctr"/>
                </a:tc>
              </a:tr>
              <a:tr h="12700">
                <a:tc>
                  <a:txBody>
                    <a:bodyPr/>
                    <a:lstStyle/>
                    <a:p>
                      <a:pPr indent="-3048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Georgia"/>
                        <a:buAutoNum type="arabicPeriod"/>
                      </a:pPr>
                      <a:r>
                        <a:rPr lang="en" sz="12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Must register each turn as either +1 or -1 in the signal print out.</a:t>
                      </a:r>
                      <a:endParaRPr sz="12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-3048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Georgia"/>
                        <a:buAutoNum type="arabicPeriod"/>
                      </a:pPr>
                      <a:r>
                        <a:rPr lang="en" sz="12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Print on screen using Arduino</a:t>
                      </a:r>
                      <a:endParaRPr sz="12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pic>
        <p:nvPicPr>
          <p:cNvPr id="277" name="Google Shape;27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4000" y="2389679"/>
            <a:ext cx="3202999" cy="320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43"/>
          <p:cNvSpPr txBox="1"/>
          <p:nvPr>
            <p:ph idx="1" type="body"/>
          </p:nvPr>
        </p:nvSpPr>
        <p:spPr>
          <a:xfrm>
            <a:off x="457200" y="3137100"/>
            <a:ext cx="4114800" cy="1373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Mechanism</a:t>
            </a:r>
            <a:endParaRPr sz="2000"/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Two metal contact points</a:t>
            </a:r>
            <a:endParaRPr sz="2000"/>
          </a:p>
          <a:p>
            <a:pPr indent="-355600" lvl="1" marL="914400" rtl="0" algn="l">
              <a:spcBef>
                <a:spcPts val="1000"/>
              </a:spcBef>
              <a:spcAft>
                <a:spcPts val="1000"/>
              </a:spcAft>
              <a:buSzPts val="2000"/>
              <a:buChar char="○"/>
            </a:pPr>
            <a:r>
              <a:rPr lang="en" sz="2000"/>
              <a:t>Pulse delay → direction</a:t>
            </a:r>
            <a:endParaRPr sz="2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4"/>
          <p:cNvSpPr txBox="1"/>
          <p:nvPr>
            <p:ph type="ctrTitle"/>
          </p:nvPr>
        </p:nvSpPr>
        <p:spPr>
          <a:xfrm>
            <a:off x="0" y="-100"/>
            <a:ext cx="9144000" cy="57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13294B"/>
                </a:solidFill>
                <a:latin typeface="Calibri"/>
                <a:ea typeface="Calibri"/>
                <a:cs typeface="Calibri"/>
                <a:sym typeface="Calibri"/>
              </a:rPr>
              <a:t>Ultrasonic Sensors</a:t>
            </a:r>
            <a:endParaRPr sz="4800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44"/>
          <p:cNvSpPr/>
          <p:nvPr/>
        </p:nvSpPr>
        <p:spPr>
          <a:xfrm>
            <a:off x="7400" y="5184175"/>
            <a:ext cx="2657700" cy="96300"/>
          </a:xfrm>
          <a:prstGeom prst="rect">
            <a:avLst/>
          </a:prstGeom>
          <a:solidFill>
            <a:srgbClr val="13294B"/>
          </a:solidFill>
          <a:ln cap="flat" cmpd="sng" w="9525">
            <a:solidFill>
              <a:srgbClr val="1329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44"/>
          <p:cNvSpPr/>
          <p:nvPr/>
        </p:nvSpPr>
        <p:spPr>
          <a:xfrm>
            <a:off x="6486300" y="414575"/>
            <a:ext cx="2657700" cy="96300"/>
          </a:xfrm>
          <a:prstGeom prst="rect">
            <a:avLst/>
          </a:prstGeom>
          <a:solidFill>
            <a:srgbClr val="13294B"/>
          </a:solidFill>
          <a:ln cap="flat" cmpd="sng" w="9525">
            <a:solidFill>
              <a:srgbClr val="1329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44"/>
          <p:cNvSpPr/>
          <p:nvPr/>
        </p:nvSpPr>
        <p:spPr>
          <a:xfrm>
            <a:off x="176475" y="5412775"/>
            <a:ext cx="1652400" cy="55200"/>
          </a:xfrm>
          <a:prstGeom prst="rect">
            <a:avLst/>
          </a:prstGeom>
          <a:solidFill>
            <a:srgbClr val="FA6300"/>
          </a:solidFill>
          <a:ln cap="flat" cmpd="sng" w="9525">
            <a:solidFill>
              <a:srgbClr val="FA6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44"/>
          <p:cNvSpPr/>
          <p:nvPr/>
        </p:nvSpPr>
        <p:spPr>
          <a:xfrm>
            <a:off x="7322600" y="185975"/>
            <a:ext cx="1652400" cy="55200"/>
          </a:xfrm>
          <a:prstGeom prst="rect">
            <a:avLst/>
          </a:prstGeom>
          <a:solidFill>
            <a:srgbClr val="FA6300"/>
          </a:solidFill>
          <a:ln cap="flat" cmpd="sng" w="9525">
            <a:solidFill>
              <a:srgbClr val="FA6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875" y="114225"/>
            <a:ext cx="8916926" cy="548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5"/>
          <p:cNvSpPr txBox="1"/>
          <p:nvPr>
            <p:ph type="title"/>
          </p:nvPr>
        </p:nvSpPr>
        <p:spPr>
          <a:xfrm>
            <a:off x="457200" y="228875"/>
            <a:ext cx="7426800" cy="952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3294B"/>
                </a:solidFill>
              </a:rPr>
              <a:t>Ultrasonic Sensors</a:t>
            </a:r>
            <a:endParaRPr>
              <a:solidFill>
                <a:srgbClr val="13294B"/>
              </a:solidFill>
            </a:endParaRPr>
          </a:p>
        </p:txBody>
      </p:sp>
      <p:sp>
        <p:nvSpPr>
          <p:cNvPr id="293" name="Google Shape;293;p45"/>
          <p:cNvSpPr txBox="1"/>
          <p:nvPr>
            <p:ph idx="1" type="body"/>
          </p:nvPr>
        </p:nvSpPr>
        <p:spPr>
          <a:xfrm>
            <a:off x="464825" y="1219675"/>
            <a:ext cx="8226000" cy="1452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Touchless gesture controls</a:t>
            </a:r>
            <a:endParaRPr sz="2000"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Profile swiping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000"/>
              <a:t>     </a:t>
            </a:r>
            <a:r>
              <a:rPr i="1" lang="en" sz="2000"/>
              <a:t>D</a:t>
            </a:r>
            <a:r>
              <a:rPr lang="en" sz="2000"/>
              <a:t> = (speed of sound in air × time)/2</a:t>
            </a:r>
            <a:endParaRPr sz="2000"/>
          </a:p>
        </p:txBody>
      </p:sp>
      <p:pic>
        <p:nvPicPr>
          <p:cNvPr id="294" name="Google Shape;29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5437" y="2813075"/>
            <a:ext cx="5133123" cy="2576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6"/>
          <p:cNvSpPr/>
          <p:nvPr/>
        </p:nvSpPr>
        <p:spPr>
          <a:xfrm>
            <a:off x="8331025" y="100"/>
            <a:ext cx="813300" cy="5715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46"/>
          <p:cNvSpPr txBox="1"/>
          <p:nvPr>
            <p:ph type="title"/>
          </p:nvPr>
        </p:nvSpPr>
        <p:spPr>
          <a:xfrm>
            <a:off x="457200" y="228875"/>
            <a:ext cx="7426800" cy="952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3294B"/>
                </a:solidFill>
              </a:rPr>
              <a:t>Ultrasonic Sensors</a:t>
            </a:r>
            <a:endParaRPr>
              <a:solidFill>
                <a:srgbClr val="13294B"/>
              </a:solidFill>
            </a:endParaRPr>
          </a:p>
        </p:txBody>
      </p:sp>
      <p:graphicFrame>
        <p:nvGraphicFramePr>
          <p:cNvPr id="301" name="Google Shape;301;p46"/>
          <p:cNvGraphicFramePr/>
          <p:nvPr/>
        </p:nvGraphicFramePr>
        <p:xfrm>
          <a:off x="5020925" y="18276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{AD4C45D7-B0DF-41AE-880A-08C253BAF4C9}</a:tableStyleId>
              </a:tblPr>
              <a:tblGrid>
                <a:gridCol w="1966825"/>
                <a:gridCol w="1966825"/>
              </a:tblGrid>
              <a:tr h="357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Requirements</a:t>
                      </a:r>
                      <a:endParaRPr sz="15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Verification</a:t>
                      </a:r>
                      <a:endParaRPr sz="15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09400">
                <a:tc>
                  <a:txBody>
                    <a:bodyPr/>
                    <a:lstStyle/>
                    <a:p>
                      <a:pPr indent="-190500" lvl="0" marL="228600" rtl="0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Georgia"/>
                        <a:buAutoNum type="arabicPeriod"/>
                      </a:pPr>
                      <a:r>
                        <a:rPr lang="en" sz="12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Distance range for motion detection must be between 2 cm and 1 m.</a:t>
                      </a:r>
                      <a:endParaRPr sz="12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indent="0" lvl="0" marL="0" rtl="0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indent="0" lvl="0" marL="0" rtl="0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indent="-190500" lvl="0" marL="228600" rtl="0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Georgia"/>
                        <a:buAutoNum type="arabicPeriod"/>
                      </a:pPr>
                      <a:r>
                        <a:rPr lang="en" sz="12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Angle of measurement is within 15°.</a:t>
                      </a:r>
                      <a:endParaRPr sz="12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indent="0" lvl="0" marL="0" rtl="0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indent="0" lvl="0" marL="0" rtl="0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indent="0" lvl="0" marL="0" rtl="0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indent="-190500" lvl="0" marL="228600" rtl="0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Georgia"/>
                        <a:buAutoNum type="arabicPeriod"/>
                      </a:pPr>
                      <a:r>
                        <a:rPr lang="en" sz="12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Two adjacent ultrasonic sensors must individually collect data.</a:t>
                      </a:r>
                      <a:endParaRPr sz="12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indent="0" lvl="0" marL="0" rtl="0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indent="0" lvl="0" marL="0" rtl="0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indent="0" lvl="0" marL="0" rtl="0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indent="0" lvl="0" marL="0" rtl="0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indent="0" lvl="0" marL="0" rtl="0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indent="0" lvl="0" marL="0" rtl="0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indent="0" lvl="0" marL="0" rtl="0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indent="-190500" lvl="0" marL="228600" rtl="0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Georgia"/>
                        <a:buAutoNum type="arabicPeriod"/>
                      </a:pPr>
                      <a:r>
                        <a:rPr lang="en" sz="12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Measurement cycle period should exceed 60 ms.</a:t>
                      </a:r>
                      <a:endParaRPr sz="12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190500" lvl="0" marL="285750" rtl="0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Georgia"/>
                        <a:buAutoNum type="arabicPeriod"/>
                      </a:pPr>
                      <a:r>
                        <a:rPr lang="en" sz="12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Test accuracy of data around lower distance threshold at 2 cm and ensure that accuracy is maintained up to 1 m.</a:t>
                      </a:r>
                      <a:endParaRPr sz="12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indent="-190500" lvl="0" marL="285750" rtl="0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Georgia"/>
                        <a:buAutoNum type="arabicPeriod"/>
                      </a:pPr>
                      <a:r>
                        <a:rPr lang="en" sz="12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Test hand placement above sensor at several angles, including 15°, and compare the data.</a:t>
                      </a:r>
                      <a:endParaRPr sz="12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indent="-190500" lvl="0" marL="285750" rtl="0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Georgia"/>
                        <a:buAutoNum type="arabicPeriod"/>
                      </a:pPr>
                      <a:r>
                        <a:rPr lang="en" sz="12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Take and record data from a single ultrasonic sensor. Test two ultrasonic sensors, side by side, to see if their signals interfere or cause any discrepancy in the data compared to the data of a single ultrasonic sensor.</a:t>
                      </a:r>
                      <a:endParaRPr sz="12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indent="-190500" lvl="0" marL="285750" rtl="0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Georgia"/>
                        <a:buAutoNum type="arabicPeriod"/>
                      </a:pPr>
                      <a:r>
                        <a:rPr lang="en" sz="12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We will set the cycling period to ~70 ms in the microcontroller before sending the following 10 µs TTL pulse.</a:t>
                      </a:r>
                      <a:endParaRPr sz="12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302" name="Google Shape;30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000" y="2091949"/>
            <a:ext cx="4221725" cy="205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7"/>
          <p:cNvSpPr txBox="1"/>
          <p:nvPr>
            <p:ph idx="1" type="body"/>
          </p:nvPr>
        </p:nvSpPr>
        <p:spPr>
          <a:xfrm>
            <a:off x="381000" y="1181675"/>
            <a:ext cx="8305800" cy="2477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" sz="2000">
                <a:solidFill>
                  <a:srgbClr val="000000"/>
                </a:solidFill>
              </a:rPr>
              <a:t>Cross-platform </a:t>
            </a:r>
            <a:r>
              <a:rPr b="1" lang="en" sz="2000">
                <a:solidFill>
                  <a:srgbClr val="000000"/>
                </a:solidFill>
              </a:rPr>
              <a:t>software</a:t>
            </a:r>
            <a:r>
              <a:rPr lang="en" sz="2000">
                <a:solidFill>
                  <a:srgbClr val="000000"/>
                </a:solidFill>
              </a:rPr>
              <a:t> GUI</a:t>
            </a:r>
            <a:endParaRPr sz="2000">
              <a:solidFill>
                <a:srgbClr val="000000"/>
              </a:solidFill>
            </a:endParaRPr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b="1" lang="en" sz="2000">
                <a:solidFill>
                  <a:srgbClr val="000000"/>
                </a:solidFill>
              </a:rPr>
              <a:t>Capacitive</a:t>
            </a:r>
            <a:r>
              <a:rPr lang="en" sz="2000">
                <a:solidFill>
                  <a:srgbClr val="000000"/>
                </a:solidFill>
              </a:rPr>
              <a:t> sensing mechanism</a:t>
            </a:r>
            <a:endParaRPr b="1" sz="2000">
              <a:solidFill>
                <a:srgbClr val="000000"/>
              </a:solidFill>
            </a:endParaRPr>
          </a:p>
          <a:p>
            <a:pPr indent="-355600" lvl="0" marL="457200" rtl="0" algn="l"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000"/>
              <a:buChar char="•"/>
            </a:pPr>
            <a:r>
              <a:rPr lang="en" sz="2000">
                <a:solidFill>
                  <a:srgbClr val="000000"/>
                </a:solidFill>
              </a:rPr>
              <a:t>Data communication through </a:t>
            </a:r>
            <a:r>
              <a:rPr b="1" lang="en" sz="2000">
                <a:solidFill>
                  <a:srgbClr val="000000"/>
                </a:solidFill>
              </a:rPr>
              <a:t>Arduino</a:t>
            </a:r>
            <a:endParaRPr sz="2000">
              <a:solidFill>
                <a:srgbClr val="000000"/>
              </a:solidFill>
            </a:endParaRPr>
          </a:p>
        </p:txBody>
      </p:sp>
      <p:grpSp>
        <p:nvGrpSpPr>
          <p:cNvPr id="308" name="Google Shape;308;p47"/>
          <p:cNvGrpSpPr/>
          <p:nvPr/>
        </p:nvGrpSpPr>
        <p:grpSpPr>
          <a:xfrm>
            <a:off x="-1700" y="3850975"/>
            <a:ext cx="9146553" cy="1122952"/>
            <a:chOff x="-1700" y="3850975"/>
            <a:chExt cx="9146553" cy="1122952"/>
          </a:xfrm>
        </p:grpSpPr>
        <p:pic>
          <p:nvPicPr>
            <p:cNvPr id="309" name="Google Shape;309;p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0" y="3850975"/>
              <a:ext cx="1523151" cy="1122952"/>
            </a:xfrm>
            <a:prstGeom prst="rect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310" name="Google Shape;310;p4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047150" y="3850975"/>
              <a:ext cx="1523150" cy="1122950"/>
            </a:xfrm>
            <a:prstGeom prst="rect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311" name="Google Shape;311;p4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570300" y="3850975"/>
              <a:ext cx="1523150" cy="1122950"/>
            </a:xfrm>
            <a:prstGeom prst="rect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312" name="Google Shape;312;p4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096000" y="3850975"/>
              <a:ext cx="1523150" cy="1122950"/>
            </a:xfrm>
            <a:prstGeom prst="rect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313" name="Google Shape;313;p4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621701" y="3850975"/>
              <a:ext cx="1523153" cy="1122950"/>
            </a:xfrm>
            <a:prstGeom prst="rect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314" name="Google Shape;314;p4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-1700" y="3850975"/>
              <a:ext cx="1523150" cy="1122949"/>
            </a:xfrm>
            <a:prstGeom prst="rect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sp>
        <p:nvSpPr>
          <p:cNvPr id="315" name="Google Shape;315;p47"/>
          <p:cNvSpPr txBox="1"/>
          <p:nvPr>
            <p:ph type="title"/>
          </p:nvPr>
        </p:nvSpPr>
        <p:spPr>
          <a:xfrm>
            <a:off x="457200" y="228875"/>
            <a:ext cx="7426800" cy="952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3294B"/>
                </a:solidFill>
              </a:rPr>
              <a:t>Accomplishments</a:t>
            </a:r>
            <a:endParaRPr>
              <a:solidFill>
                <a:srgbClr val="13294B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8"/>
          <p:cNvSpPr txBox="1"/>
          <p:nvPr>
            <p:ph idx="1" type="body"/>
          </p:nvPr>
        </p:nvSpPr>
        <p:spPr>
          <a:xfrm>
            <a:off x="381000" y="1181675"/>
            <a:ext cx="8763000" cy="2477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b="1" lang="en" sz="2000">
                <a:solidFill>
                  <a:srgbClr val="000000"/>
                </a:solidFill>
              </a:rPr>
              <a:t>Ultrasonic</a:t>
            </a:r>
            <a:r>
              <a:rPr lang="en" sz="2000">
                <a:solidFill>
                  <a:srgbClr val="000000"/>
                </a:solidFill>
              </a:rPr>
              <a:t> sensors unresponsive with large data</a:t>
            </a:r>
            <a:endParaRPr sz="2000">
              <a:solidFill>
                <a:srgbClr val="000000"/>
              </a:solidFill>
            </a:endParaRPr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b="1" lang="en" sz="2000">
                <a:solidFill>
                  <a:srgbClr val="000000"/>
                </a:solidFill>
              </a:rPr>
              <a:t>LED</a:t>
            </a:r>
            <a:r>
              <a:rPr lang="en" sz="2000">
                <a:solidFill>
                  <a:srgbClr val="000000"/>
                </a:solidFill>
              </a:rPr>
              <a:t> logic unable to work on PCB</a:t>
            </a:r>
            <a:endParaRPr sz="2000">
              <a:solidFill>
                <a:srgbClr val="000000"/>
              </a:solidFill>
            </a:endParaRPr>
          </a:p>
          <a:p>
            <a:pPr indent="-355600" lvl="0" marL="457200" rtl="0" algn="l"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000"/>
              <a:buChar char="•"/>
            </a:pPr>
            <a:r>
              <a:rPr b="1" lang="en" sz="2000">
                <a:solidFill>
                  <a:srgbClr val="000000"/>
                </a:solidFill>
              </a:rPr>
              <a:t>Software</a:t>
            </a:r>
            <a:r>
              <a:rPr lang="en" sz="2000">
                <a:solidFill>
                  <a:srgbClr val="000000"/>
                </a:solidFill>
              </a:rPr>
              <a:t> could not change system settings (volume, brightness, etc.)</a:t>
            </a:r>
            <a:endParaRPr sz="2000">
              <a:solidFill>
                <a:srgbClr val="000000"/>
              </a:solidFill>
            </a:endParaRPr>
          </a:p>
        </p:txBody>
      </p:sp>
      <p:grpSp>
        <p:nvGrpSpPr>
          <p:cNvPr id="321" name="Google Shape;321;p48"/>
          <p:cNvGrpSpPr/>
          <p:nvPr/>
        </p:nvGrpSpPr>
        <p:grpSpPr>
          <a:xfrm>
            <a:off x="-1700" y="3850975"/>
            <a:ext cx="9146553" cy="1122952"/>
            <a:chOff x="-1700" y="3850975"/>
            <a:chExt cx="9146553" cy="1122952"/>
          </a:xfrm>
        </p:grpSpPr>
        <p:pic>
          <p:nvPicPr>
            <p:cNvPr id="322" name="Google Shape;322;p4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0" y="3850975"/>
              <a:ext cx="1523151" cy="1122952"/>
            </a:xfrm>
            <a:prstGeom prst="rect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323" name="Google Shape;323;p4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047150" y="3850975"/>
              <a:ext cx="1523150" cy="1122950"/>
            </a:xfrm>
            <a:prstGeom prst="rect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324" name="Google Shape;324;p4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570300" y="3850975"/>
              <a:ext cx="1523150" cy="1122950"/>
            </a:xfrm>
            <a:prstGeom prst="rect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325" name="Google Shape;325;p4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096000" y="3850975"/>
              <a:ext cx="1523150" cy="1122950"/>
            </a:xfrm>
            <a:prstGeom prst="rect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326" name="Google Shape;326;p4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621701" y="3850975"/>
              <a:ext cx="1523153" cy="1122950"/>
            </a:xfrm>
            <a:prstGeom prst="rect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327" name="Google Shape;327;p4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-1700" y="3850975"/>
              <a:ext cx="1523150" cy="1122949"/>
            </a:xfrm>
            <a:prstGeom prst="rect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sp>
        <p:nvSpPr>
          <p:cNvPr id="328" name="Google Shape;328;p48"/>
          <p:cNvSpPr txBox="1"/>
          <p:nvPr>
            <p:ph type="title"/>
          </p:nvPr>
        </p:nvSpPr>
        <p:spPr>
          <a:xfrm>
            <a:off x="457200" y="228875"/>
            <a:ext cx="7426800" cy="952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3294B"/>
                </a:solidFill>
              </a:rPr>
              <a:t>Failures</a:t>
            </a:r>
            <a:endParaRPr>
              <a:solidFill>
                <a:srgbClr val="13294B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9"/>
          <p:cNvSpPr txBox="1"/>
          <p:nvPr>
            <p:ph idx="1" type="body"/>
          </p:nvPr>
        </p:nvSpPr>
        <p:spPr>
          <a:xfrm>
            <a:off x="381000" y="1181675"/>
            <a:ext cx="8305800" cy="2477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b="1" lang="en" sz="2000">
                <a:solidFill>
                  <a:srgbClr val="000000"/>
                </a:solidFill>
              </a:rPr>
              <a:t>Software</a:t>
            </a:r>
            <a:r>
              <a:rPr lang="en" sz="2000">
                <a:solidFill>
                  <a:srgbClr val="000000"/>
                </a:solidFill>
              </a:rPr>
              <a:t> can be improved upon</a:t>
            </a:r>
            <a:endParaRPr sz="2000">
              <a:solidFill>
                <a:srgbClr val="000000"/>
              </a:solidFill>
            </a:endParaRPr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" sz="2000">
                <a:solidFill>
                  <a:srgbClr val="000000"/>
                </a:solidFill>
              </a:rPr>
              <a:t>Enhance </a:t>
            </a:r>
            <a:r>
              <a:rPr b="1" lang="en" sz="2000">
                <a:solidFill>
                  <a:srgbClr val="000000"/>
                </a:solidFill>
              </a:rPr>
              <a:t>rotary encoder</a:t>
            </a:r>
            <a:r>
              <a:rPr lang="en" sz="2000">
                <a:solidFill>
                  <a:srgbClr val="000000"/>
                </a:solidFill>
              </a:rPr>
              <a:t> functionality</a:t>
            </a:r>
            <a:endParaRPr sz="2000">
              <a:solidFill>
                <a:srgbClr val="000000"/>
              </a:solidFill>
            </a:endParaRPr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" sz="2000">
                <a:solidFill>
                  <a:srgbClr val="000000"/>
                </a:solidFill>
              </a:rPr>
              <a:t>Use a standalone </a:t>
            </a:r>
            <a:r>
              <a:rPr b="1" lang="en" sz="2000">
                <a:solidFill>
                  <a:srgbClr val="000000"/>
                </a:solidFill>
              </a:rPr>
              <a:t>MCU</a:t>
            </a:r>
            <a:r>
              <a:rPr lang="en" sz="2000">
                <a:solidFill>
                  <a:srgbClr val="000000"/>
                </a:solidFill>
              </a:rPr>
              <a:t> instead of an Arduino</a:t>
            </a:r>
            <a:endParaRPr sz="2000">
              <a:solidFill>
                <a:srgbClr val="000000"/>
              </a:solidFill>
            </a:endParaRPr>
          </a:p>
          <a:p>
            <a:pPr indent="-355600" lvl="0" marL="457200" rtl="0" algn="l"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000"/>
              <a:buChar char="•"/>
            </a:pPr>
            <a:r>
              <a:rPr lang="en" sz="2000">
                <a:solidFill>
                  <a:srgbClr val="000000"/>
                </a:solidFill>
              </a:rPr>
              <a:t>Strengthen </a:t>
            </a:r>
            <a:r>
              <a:rPr b="1" lang="en" sz="2000">
                <a:solidFill>
                  <a:srgbClr val="000000"/>
                </a:solidFill>
              </a:rPr>
              <a:t>ultrasonic </a:t>
            </a:r>
            <a:r>
              <a:rPr lang="en" sz="2000">
                <a:solidFill>
                  <a:srgbClr val="000000"/>
                </a:solidFill>
              </a:rPr>
              <a:t>sensors’ communications</a:t>
            </a:r>
            <a:endParaRPr sz="2000">
              <a:solidFill>
                <a:srgbClr val="000000"/>
              </a:solidFill>
            </a:endParaRPr>
          </a:p>
        </p:txBody>
      </p:sp>
      <p:grpSp>
        <p:nvGrpSpPr>
          <p:cNvPr id="334" name="Google Shape;334;p49"/>
          <p:cNvGrpSpPr/>
          <p:nvPr/>
        </p:nvGrpSpPr>
        <p:grpSpPr>
          <a:xfrm>
            <a:off x="-1700" y="3850975"/>
            <a:ext cx="9146553" cy="1122952"/>
            <a:chOff x="-1700" y="3850975"/>
            <a:chExt cx="9146553" cy="1122952"/>
          </a:xfrm>
        </p:grpSpPr>
        <p:pic>
          <p:nvPicPr>
            <p:cNvPr id="335" name="Google Shape;335;p4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0" y="3850975"/>
              <a:ext cx="1523151" cy="1122952"/>
            </a:xfrm>
            <a:prstGeom prst="rect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336" name="Google Shape;336;p4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047150" y="3850975"/>
              <a:ext cx="1523150" cy="1122950"/>
            </a:xfrm>
            <a:prstGeom prst="rect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337" name="Google Shape;337;p4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570300" y="3850975"/>
              <a:ext cx="1523150" cy="1122950"/>
            </a:xfrm>
            <a:prstGeom prst="rect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338" name="Google Shape;338;p4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096000" y="3850975"/>
              <a:ext cx="1523150" cy="1122950"/>
            </a:xfrm>
            <a:prstGeom prst="rect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339" name="Google Shape;339;p4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621701" y="3850975"/>
              <a:ext cx="1523153" cy="1122950"/>
            </a:xfrm>
            <a:prstGeom prst="rect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340" name="Google Shape;340;p4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-1700" y="3850975"/>
              <a:ext cx="1523150" cy="1122949"/>
            </a:xfrm>
            <a:prstGeom prst="rect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sp>
        <p:nvSpPr>
          <p:cNvPr id="341" name="Google Shape;341;p49"/>
          <p:cNvSpPr txBox="1"/>
          <p:nvPr>
            <p:ph type="title"/>
          </p:nvPr>
        </p:nvSpPr>
        <p:spPr>
          <a:xfrm>
            <a:off x="457200" y="228875"/>
            <a:ext cx="7426800" cy="952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3294B"/>
                </a:solidFill>
              </a:rPr>
              <a:t>Future Work</a:t>
            </a:r>
            <a:endParaRPr>
              <a:solidFill>
                <a:srgbClr val="13294B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0"/>
          <p:cNvSpPr txBox="1"/>
          <p:nvPr>
            <p:ph idx="1" type="body"/>
          </p:nvPr>
        </p:nvSpPr>
        <p:spPr>
          <a:xfrm>
            <a:off x="381000" y="1181675"/>
            <a:ext cx="8305800" cy="2478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" sz="2000">
                <a:solidFill>
                  <a:srgbClr val="000000"/>
                </a:solidFill>
              </a:rPr>
              <a:t>Mengze Sha</a:t>
            </a:r>
            <a:endParaRPr sz="2000">
              <a:solidFill>
                <a:srgbClr val="000000"/>
              </a:solidFill>
            </a:endParaRPr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" sz="2000">
                <a:solidFill>
                  <a:srgbClr val="000000"/>
                </a:solidFill>
              </a:rPr>
              <a:t>Professor Wei He</a:t>
            </a:r>
            <a:endParaRPr sz="2000">
              <a:solidFill>
                <a:srgbClr val="000000"/>
              </a:solidFill>
            </a:endParaRPr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" sz="2000">
                <a:solidFill>
                  <a:srgbClr val="000000"/>
                </a:solidFill>
              </a:rPr>
              <a:t>David Null</a:t>
            </a:r>
            <a:endParaRPr sz="2000">
              <a:solidFill>
                <a:srgbClr val="000000"/>
              </a:solidFill>
            </a:endParaRPr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" sz="2000">
                <a:solidFill>
                  <a:srgbClr val="000000"/>
                </a:solidFill>
              </a:rPr>
              <a:t>Jan Progen</a:t>
            </a:r>
            <a:endParaRPr sz="2000">
              <a:solidFill>
                <a:srgbClr val="000000"/>
              </a:solidFill>
            </a:endParaRPr>
          </a:p>
          <a:p>
            <a:pPr indent="-355600" lvl="0" marL="457200" rtl="0" algn="l"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000"/>
              <a:buChar char="•"/>
            </a:pPr>
            <a:r>
              <a:rPr lang="en" sz="2000">
                <a:solidFill>
                  <a:srgbClr val="000000"/>
                </a:solidFill>
              </a:rPr>
              <a:t>Gregg Bennett and the ECE Machine Shop</a:t>
            </a:r>
            <a:endParaRPr sz="2000">
              <a:solidFill>
                <a:srgbClr val="000000"/>
              </a:solidFill>
            </a:endParaRPr>
          </a:p>
        </p:txBody>
      </p:sp>
      <p:grpSp>
        <p:nvGrpSpPr>
          <p:cNvPr id="347" name="Google Shape;347;p50"/>
          <p:cNvGrpSpPr/>
          <p:nvPr/>
        </p:nvGrpSpPr>
        <p:grpSpPr>
          <a:xfrm>
            <a:off x="-1700" y="3850975"/>
            <a:ext cx="9146553" cy="1122952"/>
            <a:chOff x="-1700" y="3850975"/>
            <a:chExt cx="9146553" cy="1122952"/>
          </a:xfrm>
        </p:grpSpPr>
        <p:pic>
          <p:nvPicPr>
            <p:cNvPr id="348" name="Google Shape;348;p5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0" y="3850975"/>
              <a:ext cx="1523151" cy="1122952"/>
            </a:xfrm>
            <a:prstGeom prst="rect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349" name="Google Shape;349;p5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047150" y="3850975"/>
              <a:ext cx="1523150" cy="1122950"/>
            </a:xfrm>
            <a:prstGeom prst="rect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350" name="Google Shape;350;p5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570300" y="3850975"/>
              <a:ext cx="1523150" cy="1122950"/>
            </a:xfrm>
            <a:prstGeom prst="rect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351" name="Google Shape;351;p5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096000" y="3850975"/>
              <a:ext cx="1523150" cy="1122950"/>
            </a:xfrm>
            <a:prstGeom prst="rect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352" name="Google Shape;352;p5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621701" y="3850975"/>
              <a:ext cx="1523153" cy="1122950"/>
            </a:xfrm>
            <a:prstGeom prst="rect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353" name="Google Shape;353;p5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-1700" y="3850975"/>
              <a:ext cx="1523150" cy="1122949"/>
            </a:xfrm>
            <a:prstGeom prst="rect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sp>
        <p:nvSpPr>
          <p:cNvPr id="354" name="Google Shape;354;p50"/>
          <p:cNvSpPr txBox="1"/>
          <p:nvPr>
            <p:ph type="title"/>
          </p:nvPr>
        </p:nvSpPr>
        <p:spPr>
          <a:xfrm>
            <a:off x="457200" y="228875"/>
            <a:ext cx="7426800" cy="952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3294B"/>
                </a:solidFill>
              </a:rPr>
              <a:t>Acknowledgements</a:t>
            </a:r>
            <a:endParaRPr>
              <a:solidFill>
                <a:srgbClr val="13294B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675" y="114725"/>
            <a:ext cx="8915126" cy="548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475" y="111175"/>
            <a:ext cx="8913374" cy="5484375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11"/>
          <p:cNvSpPr/>
          <p:nvPr/>
        </p:nvSpPr>
        <p:spPr>
          <a:xfrm>
            <a:off x="1655800" y="54825"/>
            <a:ext cx="1283400" cy="3621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475" y="111175"/>
            <a:ext cx="8913374" cy="548437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2"/>
          <p:cNvSpPr/>
          <p:nvPr/>
        </p:nvSpPr>
        <p:spPr>
          <a:xfrm>
            <a:off x="1327275" y="1908650"/>
            <a:ext cx="844800" cy="2961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475" y="111175"/>
            <a:ext cx="8913374" cy="548437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/>
          <p:nvPr/>
        </p:nvSpPr>
        <p:spPr>
          <a:xfrm>
            <a:off x="2831775" y="1700250"/>
            <a:ext cx="716700" cy="3180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475" y="111175"/>
            <a:ext cx="8913374" cy="548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University Of Illinois">
      <a:dk1>
        <a:srgbClr val="131F33"/>
      </a:dk1>
      <a:lt1>
        <a:srgbClr val="FFFFFF"/>
      </a:lt1>
      <a:dk2>
        <a:srgbClr val="FA6300"/>
      </a:dk2>
      <a:lt2>
        <a:srgbClr val="FAFAFA"/>
      </a:lt2>
      <a:accent1>
        <a:srgbClr val="13294B"/>
      </a:accent1>
      <a:accent2>
        <a:srgbClr val="FA6300"/>
      </a:accent2>
      <a:accent3>
        <a:srgbClr val="555555"/>
      </a:accent3>
      <a:accent4>
        <a:srgbClr val="888888"/>
      </a:accent4>
      <a:accent5>
        <a:srgbClr val="4BACC6"/>
      </a:accent5>
      <a:accent6>
        <a:srgbClr val="F79646"/>
      </a:accent6>
      <a:hlink>
        <a:srgbClr val="666666"/>
      </a:hlink>
      <a:folHlink>
        <a:srgbClr val="AAAAA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