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1" r:id="rId10"/>
    <p:sldId id="272" r:id="rId11"/>
    <p:sldId id="267" r:id="rId12"/>
    <p:sldId id="268" r:id="rId13"/>
    <p:sldId id="270" r:id="rId14"/>
    <p:sldId id="273" r:id="rId15"/>
    <p:sldId id="274" r:id="rId16"/>
    <p:sldId id="280" r:id="rId17"/>
    <p:sldId id="281" r:id="rId18"/>
    <p:sldId id="282" r:id="rId19"/>
    <p:sldId id="283" r:id="rId20"/>
    <p:sldId id="278" r:id="rId21"/>
    <p:sldId id="279" r:id="rId22"/>
    <p:sldId id="284"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68" d="100"/>
          <a:sy n="68" d="100"/>
        </p:scale>
        <p:origin x="5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CE26-D271-4931-B903-11BF767E05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AC91E3-9E3F-47F0-9A8E-0B9E00574E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0EED4-BF66-47DC-8A4E-42ECDA1A815B}"/>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5" name="Footer Placeholder 4">
            <a:extLst>
              <a:ext uri="{FF2B5EF4-FFF2-40B4-BE49-F238E27FC236}">
                <a16:creationId xmlns:a16="http://schemas.microsoft.com/office/drawing/2014/main" id="{C9D84CFF-0D5E-4EF6-9A44-D2683F885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719F1-438B-45E8-99B2-0A7F0E9D60AA}"/>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210514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89B9-0EDF-437F-BCAE-0462C1B87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F1209-AE35-4930-B064-6BAE4A3943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B62C7-EAE6-41D4-94FF-37CF5E4AB78B}"/>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5" name="Footer Placeholder 4">
            <a:extLst>
              <a:ext uri="{FF2B5EF4-FFF2-40B4-BE49-F238E27FC236}">
                <a16:creationId xmlns:a16="http://schemas.microsoft.com/office/drawing/2014/main" id="{66688A84-65E8-4D22-ADC9-9A7135553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6B3D8-6853-4B40-8412-E9209DC8EFB2}"/>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3513780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6595C-9F46-4FBC-959B-DFB7F7B85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838AD8-221A-426D-A7B7-94339F0683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49F8B-B547-4D38-9735-B1E8E192113D}"/>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5" name="Footer Placeholder 4">
            <a:extLst>
              <a:ext uri="{FF2B5EF4-FFF2-40B4-BE49-F238E27FC236}">
                <a16:creationId xmlns:a16="http://schemas.microsoft.com/office/drawing/2014/main" id="{ACFD124A-17E1-417E-ABDA-974513647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5FB69-36B0-41B5-B0EB-7E5977CC5E9D}"/>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88048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C457-5C18-41D0-9AF1-970EC72E1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A6FFC-F866-4A6F-8F95-3BBD79D08B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21B77-96B9-4E18-8145-A6E1EA926944}"/>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5" name="Footer Placeholder 4">
            <a:extLst>
              <a:ext uri="{FF2B5EF4-FFF2-40B4-BE49-F238E27FC236}">
                <a16:creationId xmlns:a16="http://schemas.microsoft.com/office/drawing/2014/main" id="{28152B7D-A75D-4D78-A210-1018B0EF0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BBD43-98AE-4F78-AB54-877069B3C5CB}"/>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110444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9B4A-2459-4ED3-A3D6-E1D249F82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7BE9B4-4F9A-4C1C-9E12-818D89815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8515F2-3E13-4E04-A98D-58B503765795}"/>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5" name="Footer Placeholder 4">
            <a:extLst>
              <a:ext uri="{FF2B5EF4-FFF2-40B4-BE49-F238E27FC236}">
                <a16:creationId xmlns:a16="http://schemas.microsoft.com/office/drawing/2014/main" id="{8D5688D1-BC00-4538-AB17-0B7587763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BCD0B-99BB-4B4B-B3DF-65367D7139BB}"/>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174954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FA81-CE07-4571-A8E8-D5E3AA4C6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4D87D-77EE-4F6B-9F33-79FE5085BA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F55F4-7FC1-446B-A4C0-1298C2E9E0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D8D97-C62A-4638-AD64-B23A6C1D1804}"/>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6" name="Footer Placeholder 5">
            <a:extLst>
              <a:ext uri="{FF2B5EF4-FFF2-40B4-BE49-F238E27FC236}">
                <a16:creationId xmlns:a16="http://schemas.microsoft.com/office/drawing/2014/main" id="{AF9FDC1F-C265-4751-BB77-B6BBD3FA8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D6303-A16D-4FEE-A649-E9550D78D3EE}"/>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283419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4727-89D4-418C-B324-25064CB8C9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FD8738-7856-494A-8138-E49E123D7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FBC8FF-9AFE-48FD-A7B5-AA639EA767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EB557-5B56-4D7E-8159-A5DD89184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870135-877F-455F-836A-7C11E8F27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71E4D-66A1-4BC6-9371-A57A833EE4AF}"/>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8" name="Footer Placeholder 7">
            <a:extLst>
              <a:ext uri="{FF2B5EF4-FFF2-40B4-BE49-F238E27FC236}">
                <a16:creationId xmlns:a16="http://schemas.microsoft.com/office/drawing/2014/main" id="{D87EF3D1-3CDE-44FA-8105-FE887EA4BE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94C84F-5C1E-4AD9-8F54-B974877B660A}"/>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390076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2968-4D7D-4DF4-9E53-B5114EE25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6080C-6738-4BFE-8B9C-5364A4949F78}"/>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4" name="Footer Placeholder 3">
            <a:extLst>
              <a:ext uri="{FF2B5EF4-FFF2-40B4-BE49-F238E27FC236}">
                <a16:creationId xmlns:a16="http://schemas.microsoft.com/office/drawing/2014/main" id="{748DB51E-E6BA-4196-9D40-AE3EB84F41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6AE8E-FDF2-495D-BA99-F5E772CAD33E}"/>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21752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F362F-67E4-4B07-9589-20489E7D3AB2}"/>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3" name="Footer Placeholder 2">
            <a:extLst>
              <a:ext uri="{FF2B5EF4-FFF2-40B4-BE49-F238E27FC236}">
                <a16:creationId xmlns:a16="http://schemas.microsoft.com/office/drawing/2014/main" id="{F13B55C4-812D-4D1F-AC8A-9E0A70FC72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2F4DE-21C3-4D9E-8F0E-2F4368D6CB05}"/>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197937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25F5-FD52-4E9C-8775-A7980575E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CB75CE-68DB-4D68-A1BC-DB5D2414D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127249-5A24-45D9-96CA-F104EC516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F65CD3-D299-4394-9EA0-B49E91A0BD00}"/>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6" name="Footer Placeholder 5">
            <a:extLst>
              <a:ext uri="{FF2B5EF4-FFF2-40B4-BE49-F238E27FC236}">
                <a16:creationId xmlns:a16="http://schemas.microsoft.com/office/drawing/2014/main" id="{625C075B-6762-457E-8D3E-B3CF150F9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70D41-8F77-40B9-B7AE-043234EAC0EB}"/>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204281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2EF4-C439-404C-9C79-48FD119A1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F4F563-A102-45BF-9DEE-D3E80614A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F1F12-5100-48DC-B4DF-D211C7E38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9CFBCE-49A9-4741-AF7D-31CEC6BBFF59}"/>
              </a:ext>
            </a:extLst>
          </p:cNvPr>
          <p:cNvSpPr>
            <a:spLocks noGrp="1"/>
          </p:cNvSpPr>
          <p:nvPr>
            <p:ph type="dt" sz="half" idx="10"/>
          </p:nvPr>
        </p:nvSpPr>
        <p:spPr/>
        <p:txBody>
          <a:bodyPr/>
          <a:lstStyle/>
          <a:p>
            <a:fld id="{D860A4E8-4309-42AA-B2F4-49D57877EA3A}" type="datetimeFigureOut">
              <a:rPr lang="en-US" smtClean="0"/>
              <a:t>3/5/2018</a:t>
            </a:fld>
            <a:endParaRPr lang="en-US"/>
          </a:p>
        </p:txBody>
      </p:sp>
      <p:sp>
        <p:nvSpPr>
          <p:cNvPr id="6" name="Footer Placeholder 5">
            <a:extLst>
              <a:ext uri="{FF2B5EF4-FFF2-40B4-BE49-F238E27FC236}">
                <a16:creationId xmlns:a16="http://schemas.microsoft.com/office/drawing/2014/main" id="{136EF9D2-DA8E-4AA7-802F-68850CD9F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2DAE5-3AFF-4EFD-8B81-FCC217B952B1}"/>
              </a:ext>
            </a:extLst>
          </p:cNvPr>
          <p:cNvSpPr>
            <a:spLocks noGrp="1"/>
          </p:cNvSpPr>
          <p:nvPr>
            <p:ph type="sldNum" sz="quarter" idx="12"/>
          </p:nvPr>
        </p:nvSpPr>
        <p:spPr/>
        <p:txBody>
          <a:bodyPr/>
          <a:lstStyle/>
          <a:p>
            <a:fld id="{91B1309D-73CA-4DFC-B7AF-C607E33B14EB}" type="slidenum">
              <a:rPr lang="en-US" smtClean="0"/>
              <a:t>‹#›</a:t>
            </a:fld>
            <a:endParaRPr lang="en-US"/>
          </a:p>
        </p:txBody>
      </p:sp>
    </p:spTree>
    <p:extLst>
      <p:ext uri="{BB962C8B-B14F-4D97-AF65-F5344CB8AC3E}">
        <p14:creationId xmlns:p14="http://schemas.microsoft.com/office/powerpoint/2010/main" val="115264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80B93-52D4-4838-8440-2BCB174C8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C41DF-6DBF-41AF-909B-808B1E10F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1989C-E1F6-4362-BF38-0D684850F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0A4E8-4309-42AA-B2F4-49D57877EA3A}" type="datetimeFigureOut">
              <a:rPr lang="en-US" smtClean="0"/>
              <a:t>3/5/2018</a:t>
            </a:fld>
            <a:endParaRPr lang="en-US"/>
          </a:p>
        </p:txBody>
      </p:sp>
      <p:sp>
        <p:nvSpPr>
          <p:cNvPr id="5" name="Footer Placeholder 4">
            <a:extLst>
              <a:ext uri="{FF2B5EF4-FFF2-40B4-BE49-F238E27FC236}">
                <a16:creationId xmlns:a16="http://schemas.microsoft.com/office/drawing/2014/main" id="{BD335F80-85D1-4CFE-BE37-5B181C5B9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AA7E18-623C-499B-A793-A62254D1E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1309D-73CA-4DFC-B7AF-C607E33B14EB}" type="slidenum">
              <a:rPr lang="en-US" smtClean="0"/>
              <a:t>‹#›</a:t>
            </a:fld>
            <a:endParaRPr lang="en-US"/>
          </a:p>
        </p:txBody>
      </p:sp>
    </p:spTree>
    <p:extLst>
      <p:ext uri="{BB962C8B-B14F-4D97-AF65-F5344CB8AC3E}">
        <p14:creationId xmlns:p14="http://schemas.microsoft.com/office/powerpoint/2010/main" val="187893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A70E-4451-435C-8BE0-ADD8AD4300D4}"/>
              </a:ext>
            </a:extLst>
          </p:cNvPr>
          <p:cNvSpPr>
            <a:spLocks noGrp="1"/>
          </p:cNvSpPr>
          <p:nvPr>
            <p:ph type="ctrTitle"/>
          </p:nvPr>
        </p:nvSpPr>
        <p:spPr>
          <a:xfrm>
            <a:off x="1524000" y="235672"/>
            <a:ext cx="9144000" cy="2387600"/>
          </a:xfrm>
        </p:spPr>
        <p:txBody>
          <a:bodyPr>
            <a:normAutofit fontScale="90000"/>
          </a:bodyPr>
          <a:lstStyle/>
          <a:p>
            <a:r>
              <a:rPr lang="en-US" dirty="0">
                <a:latin typeface="Times New Roman" panose="02020603050405020304" pitchFamily="18" charset="0"/>
                <a:cs typeface="Times New Roman" panose="02020603050405020304" pitchFamily="18" charset="0"/>
              </a:rPr>
              <a:t>Music-Visualization and Motion-Controlled LED Cube</a:t>
            </a:r>
          </a:p>
        </p:txBody>
      </p:sp>
      <p:sp>
        <p:nvSpPr>
          <p:cNvPr id="3" name="Subtitle 2">
            <a:extLst>
              <a:ext uri="{FF2B5EF4-FFF2-40B4-BE49-F238E27FC236}">
                <a16:creationId xmlns:a16="http://schemas.microsoft.com/office/drawing/2014/main" id="{EAF055FB-1CF9-4693-B86B-71DAD7B18FDD}"/>
              </a:ext>
            </a:extLst>
          </p:cNvPr>
          <p:cNvSpPr>
            <a:spLocks noGrp="1"/>
          </p:cNvSpPr>
          <p:nvPr>
            <p:ph type="subTitle" idx="1"/>
          </p:nvPr>
        </p:nvSpPr>
        <p:spPr>
          <a:xfrm>
            <a:off x="1524000" y="2955637"/>
            <a:ext cx="9144000" cy="1978891"/>
          </a:xfrm>
        </p:spPr>
        <p:txBody>
          <a:bodyPr>
            <a:noAutofit/>
          </a:bodyPr>
          <a:lstStyle/>
          <a:p>
            <a:r>
              <a:rPr lang="en-US" sz="2800" dirty="0">
                <a:latin typeface="Times New Roman" panose="02020603050405020304" pitchFamily="18" charset="0"/>
                <a:cs typeface="Times New Roman" panose="02020603050405020304" pitchFamily="18" charset="0"/>
              </a:rPr>
              <a:t>ECE 445 Spring 2018 Team 34</a:t>
            </a:r>
          </a:p>
          <a:p>
            <a:r>
              <a:rPr lang="en-US" sz="2800" dirty="0" err="1">
                <a:latin typeface="Times New Roman" panose="02020603050405020304" pitchFamily="18" charset="0"/>
                <a:cs typeface="Times New Roman" panose="02020603050405020304" pitchFamily="18" charset="0"/>
              </a:rPr>
              <a:t>Hieu</a:t>
            </a:r>
            <a:r>
              <a:rPr lang="en-US" sz="2800" dirty="0">
                <a:latin typeface="Times New Roman" panose="02020603050405020304" pitchFamily="18" charset="0"/>
                <a:cs typeface="Times New Roman" panose="02020603050405020304" pitchFamily="18" charset="0"/>
              </a:rPr>
              <a:t> Huynh</a:t>
            </a:r>
          </a:p>
          <a:p>
            <a:r>
              <a:rPr lang="en-US" sz="2800" dirty="0">
                <a:latin typeface="Times New Roman" panose="02020603050405020304" pitchFamily="18" charset="0"/>
                <a:cs typeface="Times New Roman" panose="02020603050405020304" pitchFamily="18" charset="0"/>
              </a:rPr>
              <a:t>Islam Kadri</a:t>
            </a:r>
          </a:p>
          <a:p>
            <a:r>
              <a:rPr lang="en-US" sz="2800" dirty="0" err="1">
                <a:latin typeface="Times New Roman" panose="02020603050405020304" pitchFamily="18" charset="0"/>
                <a:cs typeface="Times New Roman" panose="02020603050405020304" pitchFamily="18" charset="0"/>
              </a:rPr>
              <a:t>Zihan</a:t>
            </a:r>
            <a:r>
              <a:rPr lang="en-US" sz="2800" dirty="0">
                <a:latin typeface="Times New Roman" panose="02020603050405020304" pitchFamily="18" charset="0"/>
                <a:cs typeface="Times New Roman" panose="02020603050405020304" pitchFamily="18" charset="0"/>
              </a:rPr>
              <a:t> Yan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 Zhen Qin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87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107"/>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Schematic, Requirements: Microphone Module</a:t>
            </a:r>
          </a:p>
        </p:txBody>
      </p:sp>
      <p:pic>
        <p:nvPicPr>
          <p:cNvPr id="4" name="Content Placeholder 3"/>
          <p:cNvPicPr>
            <a:picLocks noGrp="1" noChangeAspect="1"/>
          </p:cNvPicPr>
          <p:nvPr>
            <p:ph idx="1"/>
          </p:nvPr>
        </p:nvPicPr>
        <p:blipFill>
          <a:blip r:embed="rId2"/>
          <a:stretch>
            <a:fillRect/>
          </a:stretch>
        </p:blipFill>
        <p:spPr>
          <a:xfrm>
            <a:off x="914399" y="1301925"/>
            <a:ext cx="5486401" cy="3342540"/>
          </a:xfrm>
          <a:prstGeom prst="rect">
            <a:avLst/>
          </a:prstGeom>
        </p:spPr>
      </p:pic>
      <p:sp>
        <p:nvSpPr>
          <p:cNvPr id="5" name="TextBox 4"/>
          <p:cNvSpPr txBox="1"/>
          <p:nvPr/>
        </p:nvSpPr>
        <p:spPr>
          <a:xfrm>
            <a:off x="612648" y="746623"/>
            <a:ext cx="5561779"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Electret Microphones and Amplifier Circuit</a:t>
            </a:r>
          </a:p>
        </p:txBody>
      </p:sp>
      <p:pic>
        <p:nvPicPr>
          <p:cNvPr id="6" name="Picture 5"/>
          <p:cNvPicPr>
            <a:picLocks noChangeAspect="1"/>
          </p:cNvPicPr>
          <p:nvPr/>
        </p:nvPicPr>
        <p:blipFill>
          <a:blip r:embed="rId3"/>
          <a:stretch>
            <a:fillRect/>
          </a:stretch>
        </p:blipFill>
        <p:spPr>
          <a:xfrm>
            <a:off x="7521152" y="1301925"/>
            <a:ext cx="4640382" cy="2568477"/>
          </a:xfrm>
          <a:prstGeom prst="rect">
            <a:avLst/>
          </a:prstGeom>
        </p:spPr>
      </p:pic>
      <p:sp>
        <p:nvSpPr>
          <p:cNvPr id="7" name="TextBox 6"/>
          <p:cNvSpPr txBox="1"/>
          <p:nvPr/>
        </p:nvSpPr>
        <p:spPr>
          <a:xfrm>
            <a:off x="8397887" y="746622"/>
            <a:ext cx="360226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Digital MEMS Microphone</a:t>
            </a:r>
          </a:p>
        </p:txBody>
      </p:sp>
      <p:cxnSp>
        <p:nvCxnSpPr>
          <p:cNvPr id="8" name="Straight Connector 7"/>
          <p:cNvCxnSpPr/>
          <p:nvPr/>
        </p:nvCxnSpPr>
        <p:spPr>
          <a:xfrm>
            <a:off x="-1" y="1208287"/>
            <a:ext cx="1219199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a:cxnSpLocks/>
          </p:cNvCxnSpPr>
          <p:nvPr/>
        </p:nvCxnSpPr>
        <p:spPr>
          <a:xfrm flipV="1">
            <a:off x="7084675" y="1208287"/>
            <a:ext cx="0" cy="555607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p:cNvSpPr/>
          <p:nvPr/>
        </p:nvSpPr>
        <p:spPr>
          <a:xfrm>
            <a:off x="7271430" y="4764449"/>
            <a:ext cx="6096000" cy="1477328"/>
          </a:xfrm>
          <a:prstGeom prst="rect">
            <a:avLst/>
          </a:prstGeom>
        </p:spPr>
        <p:txBody>
          <a:bodyPr>
            <a:spAutoFit/>
          </a:bodyPr>
          <a:lstStyle/>
          <a:p>
            <a:r>
              <a:rPr lang="en-US" b="1" dirty="0">
                <a:latin typeface="Times New Roman" panose="02020603050405020304" pitchFamily="18" charset="0"/>
                <a:cs typeface="Times New Roman" panose="02020603050405020304" pitchFamily="18" charset="0"/>
              </a:rPr>
              <a:t>Digital MEMS Microphone</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Frequency Response: 50Hz-20kHz</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SNR: 64dBA</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Sensitivity: -26dB +/-1dB</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Output Format: I2S</a:t>
            </a:r>
          </a:p>
        </p:txBody>
      </p:sp>
      <p:sp>
        <p:nvSpPr>
          <p:cNvPr id="14" name="TextBox 13"/>
          <p:cNvSpPr txBox="1"/>
          <p:nvPr/>
        </p:nvSpPr>
        <p:spPr>
          <a:xfrm>
            <a:off x="452730" y="4764449"/>
            <a:ext cx="3704860" cy="1200329"/>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Electret Microphone:</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Frequency Response: 20Hz-20kHz</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SNR: 60dBA</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Sensitivity: -44dB</a:t>
            </a:r>
          </a:p>
        </p:txBody>
      </p:sp>
      <p:sp>
        <p:nvSpPr>
          <p:cNvPr id="15" name="TextBox 14"/>
          <p:cNvSpPr txBox="1"/>
          <p:nvPr/>
        </p:nvSpPr>
        <p:spPr>
          <a:xfrm>
            <a:off x="452730" y="5885118"/>
            <a:ext cx="1978106"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Amplifier Circuit:</a:t>
            </a:r>
          </a:p>
          <a:p>
            <a:pPr marL="285750" indent="-285750">
              <a:buFont typeface="Arial" charset="0"/>
              <a:buChar char="•"/>
            </a:pPr>
            <a:r>
              <a:rPr lang="en-US" dirty="0">
                <a:latin typeface="Times New Roman" panose="02020603050405020304" pitchFamily="18" charset="0"/>
                <a:cs typeface="Times New Roman" panose="02020603050405020304" pitchFamily="18" charset="0"/>
              </a:rPr>
              <a:t>Gain: 20x</a:t>
            </a:r>
          </a:p>
        </p:txBody>
      </p:sp>
    </p:spTree>
    <p:extLst>
      <p:ext uri="{BB962C8B-B14F-4D97-AF65-F5344CB8AC3E}">
        <p14:creationId xmlns:p14="http://schemas.microsoft.com/office/powerpoint/2010/main" val="407494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518"/>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Proof of Concept: Microphone Module</a:t>
            </a:r>
            <a:endParaRPr lang="en-US" sz="3600" dirty="0"/>
          </a:p>
        </p:txBody>
      </p:sp>
      <p:pic>
        <p:nvPicPr>
          <p:cNvPr id="4" name="Content Placeholder 3"/>
          <p:cNvPicPr>
            <a:picLocks noGrp="1" noChangeAspect="1"/>
          </p:cNvPicPr>
          <p:nvPr>
            <p:ph idx="1"/>
          </p:nvPr>
        </p:nvPicPr>
        <p:blipFill>
          <a:blip r:embed="rId2"/>
          <a:stretch>
            <a:fillRect/>
          </a:stretch>
        </p:blipFill>
        <p:spPr>
          <a:xfrm>
            <a:off x="2652074" y="1005045"/>
            <a:ext cx="6557915" cy="5845744"/>
          </a:xfrm>
          <a:prstGeom prst="rect">
            <a:avLst/>
          </a:prstGeom>
        </p:spPr>
      </p:pic>
      <p:sp>
        <p:nvSpPr>
          <p:cNvPr id="5" name="TextBox 4">
            <a:extLst>
              <a:ext uri="{FF2B5EF4-FFF2-40B4-BE49-F238E27FC236}">
                <a16:creationId xmlns:a16="http://schemas.microsoft.com/office/drawing/2014/main" id="{3F43735C-8953-4279-BD7E-E9073F64D927}"/>
              </a:ext>
            </a:extLst>
          </p:cNvPr>
          <p:cNvSpPr txBox="1"/>
          <p:nvPr/>
        </p:nvSpPr>
        <p:spPr>
          <a:xfrm>
            <a:off x="3156425" y="543380"/>
            <a:ext cx="5561779"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Electret Microphone and Amplifier Circuit</a:t>
            </a:r>
          </a:p>
        </p:txBody>
      </p:sp>
    </p:spTree>
    <p:extLst>
      <p:ext uri="{BB962C8B-B14F-4D97-AF65-F5344CB8AC3E}">
        <p14:creationId xmlns:p14="http://schemas.microsoft.com/office/powerpoint/2010/main" val="195934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130D-A790-4768-B9EC-455AE5A156AB}"/>
              </a:ext>
            </a:extLst>
          </p:cNvPr>
          <p:cNvSpPr>
            <a:spLocks noGrp="1"/>
          </p:cNvSpPr>
          <p:nvPr>
            <p:ph type="title"/>
          </p:nvPr>
        </p:nvSpPr>
        <p:spPr>
          <a:xfrm>
            <a:off x="1173647" y="-312417"/>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Requirements, Schematic: Proximity Sensor Module</a:t>
            </a:r>
          </a:p>
        </p:txBody>
      </p:sp>
      <p:pic>
        <p:nvPicPr>
          <p:cNvPr id="4" name="Content Placeholder 3">
            <a:extLst>
              <a:ext uri="{FF2B5EF4-FFF2-40B4-BE49-F238E27FC236}">
                <a16:creationId xmlns:a16="http://schemas.microsoft.com/office/drawing/2014/main" id="{B5FC7FAB-8CD4-4340-81CF-32B3C782F761}"/>
              </a:ext>
            </a:extLst>
          </p:cNvPr>
          <p:cNvPicPr>
            <a:picLocks noGrp="1" noChangeAspect="1"/>
          </p:cNvPicPr>
          <p:nvPr>
            <p:ph idx="1"/>
          </p:nvPr>
        </p:nvPicPr>
        <p:blipFill>
          <a:blip r:embed="rId2"/>
          <a:stretch>
            <a:fillRect/>
          </a:stretch>
        </p:blipFill>
        <p:spPr>
          <a:xfrm>
            <a:off x="5682810" y="726560"/>
            <a:ext cx="6509190" cy="6053624"/>
          </a:xfrm>
          <a:prstGeom prst="rect">
            <a:avLst/>
          </a:prstGeom>
        </p:spPr>
      </p:pic>
      <p:sp>
        <p:nvSpPr>
          <p:cNvPr id="5" name="Content Placeholder 2">
            <a:extLst>
              <a:ext uri="{FF2B5EF4-FFF2-40B4-BE49-F238E27FC236}">
                <a16:creationId xmlns:a16="http://schemas.microsoft.com/office/drawing/2014/main" id="{FC6C98B9-6052-4A2A-9927-B876FC409091}"/>
              </a:ext>
            </a:extLst>
          </p:cNvPr>
          <p:cNvSpPr txBox="1">
            <a:spLocks/>
          </p:cNvSpPr>
          <p:nvPr/>
        </p:nvSpPr>
        <p:spPr>
          <a:xfrm>
            <a:off x="0" y="1013146"/>
            <a:ext cx="5682810" cy="1038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3200" dirty="0">
                <a:latin typeface="Times New Roman" panose="02020603050405020304" pitchFamily="18" charset="0"/>
                <a:cs typeface="Times New Roman" panose="02020603050405020304" pitchFamily="18" charset="0"/>
              </a:rPr>
              <a:t>Components</a:t>
            </a:r>
          </a:p>
          <a:p>
            <a:pPr lvl="1"/>
            <a:r>
              <a:rPr lang="en-US" sz="2800" dirty="0">
                <a:latin typeface="Times New Roman" panose="02020603050405020304" pitchFamily="18" charset="0"/>
                <a:cs typeface="Times New Roman" panose="02020603050405020304" pitchFamily="18" charset="0"/>
              </a:rPr>
              <a:t>3 Ultrasonic Sensors (HC-SR04)</a:t>
            </a:r>
          </a:p>
          <a:p>
            <a:pPr marL="457200" lvl="1" indent="0">
              <a:buNone/>
            </a:pPr>
            <a:r>
              <a:rPr lang="en-US" sz="2800" dirty="0">
                <a:latin typeface="Times New Roman" panose="02020603050405020304" pitchFamily="18" charset="0"/>
                <a:cs typeface="Times New Roman" panose="02020603050405020304" pitchFamily="18" charset="0"/>
              </a:rPr>
              <a:t> </a:t>
            </a:r>
          </a:p>
        </p:txBody>
      </p:sp>
      <p:sp>
        <p:nvSpPr>
          <p:cNvPr id="6" name="Content Placeholder 2">
            <a:extLst>
              <a:ext uri="{FF2B5EF4-FFF2-40B4-BE49-F238E27FC236}">
                <a16:creationId xmlns:a16="http://schemas.microsoft.com/office/drawing/2014/main" id="{99FC0C27-F210-4114-9689-5D0349F28D98}"/>
              </a:ext>
            </a:extLst>
          </p:cNvPr>
          <p:cNvSpPr txBox="1">
            <a:spLocks/>
          </p:cNvSpPr>
          <p:nvPr/>
        </p:nvSpPr>
        <p:spPr>
          <a:xfrm>
            <a:off x="0" y="2052123"/>
            <a:ext cx="5682810" cy="1038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2. Requirements </a:t>
            </a:r>
          </a:p>
          <a:p>
            <a:pPr lvl="1"/>
            <a:r>
              <a:rPr lang="en-US" sz="2800" dirty="0">
                <a:latin typeface="Times New Roman" panose="02020603050405020304" pitchFamily="18" charset="0"/>
                <a:cs typeface="Times New Roman" panose="02020603050405020304" pitchFamily="18" charset="0"/>
              </a:rPr>
              <a:t>Ensure that sensors can detect the position of hand when hand is moving and motionless in range of 3cm to 1m.</a:t>
            </a:r>
          </a:p>
        </p:txBody>
      </p:sp>
    </p:spTree>
    <p:extLst>
      <p:ext uri="{BB962C8B-B14F-4D97-AF65-F5344CB8AC3E}">
        <p14:creationId xmlns:p14="http://schemas.microsoft.com/office/powerpoint/2010/main" val="162725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530"/>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Schematic: Power Module</a:t>
            </a:r>
          </a:p>
        </p:txBody>
      </p:sp>
      <p:sp>
        <p:nvSpPr>
          <p:cNvPr id="3" name="Content Placeholder 2"/>
          <p:cNvSpPr>
            <a:spLocks noGrp="1"/>
          </p:cNvSpPr>
          <p:nvPr>
            <p:ph idx="1"/>
          </p:nvPr>
        </p:nvSpPr>
        <p:spPr>
          <a:xfrm>
            <a:off x="838199" y="920033"/>
            <a:ext cx="10515600" cy="1309461"/>
          </a:xfrm>
        </p:spPr>
        <p:txBody>
          <a:bodyPr>
            <a:noAutofit/>
          </a:bodyPr>
          <a:lstStyle/>
          <a:p>
            <a:r>
              <a:rPr lang="en-US" sz="3200" dirty="0">
                <a:latin typeface="Times New Roman" panose="02020603050405020304" pitchFamily="18" charset="0"/>
                <a:cs typeface="Times New Roman" panose="02020603050405020304" pitchFamily="18" charset="0"/>
              </a:rPr>
              <a:t>Total Power Consumption: 16W. </a:t>
            </a:r>
          </a:p>
          <a:p>
            <a:r>
              <a:rPr lang="en-US" sz="3200" dirty="0">
                <a:latin typeface="Times New Roman" panose="02020603050405020304" pitchFamily="18" charset="0"/>
                <a:cs typeface="Times New Roman" panose="02020603050405020304" pitchFamily="18" charset="0"/>
                <a:sym typeface="Wingdings"/>
              </a:rPr>
              <a:t>Uses </a:t>
            </a:r>
            <a:r>
              <a:rPr lang="en-US" sz="3200" dirty="0">
                <a:latin typeface="Times New Roman" panose="02020603050405020304" pitchFamily="18" charset="0"/>
                <a:cs typeface="Times New Roman" panose="02020603050405020304" pitchFamily="18" charset="0"/>
              </a:rPr>
              <a:t>DC 5V 8A 40W AC To DC Power Adapter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116" y="3547519"/>
            <a:ext cx="8251767" cy="2264951"/>
          </a:xfrm>
          <a:prstGeom prst="rect">
            <a:avLst/>
          </a:prstGeom>
        </p:spPr>
      </p:pic>
      <p:sp>
        <p:nvSpPr>
          <p:cNvPr id="4" name="Rectangle 3">
            <a:extLst>
              <a:ext uri="{FF2B5EF4-FFF2-40B4-BE49-F238E27FC236}">
                <a16:creationId xmlns:a16="http://schemas.microsoft.com/office/drawing/2014/main" id="{95BF6BB5-6903-464C-9AFE-18DF36ED1E0C}"/>
              </a:ext>
            </a:extLst>
          </p:cNvPr>
          <p:cNvSpPr/>
          <p:nvPr/>
        </p:nvSpPr>
        <p:spPr>
          <a:xfrm>
            <a:off x="2367643" y="5812470"/>
            <a:ext cx="6531429" cy="27699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http://www.gadgetronicx.com/guide-build-3-3v-power-supply-circuit/</a:t>
            </a:r>
          </a:p>
        </p:txBody>
      </p:sp>
    </p:spTree>
    <p:extLst>
      <p:ext uri="{BB962C8B-B14F-4D97-AF65-F5344CB8AC3E}">
        <p14:creationId xmlns:p14="http://schemas.microsoft.com/office/powerpoint/2010/main" val="106889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 Control Unit</a:t>
            </a:r>
          </a:p>
        </p:txBody>
      </p:sp>
      <p:sp>
        <p:nvSpPr>
          <p:cNvPr id="3" name="Content Placeholder 2"/>
          <p:cNvSpPr>
            <a:spLocks noGrp="1"/>
          </p:cNvSpPr>
          <p:nvPr>
            <p:ph idx="1"/>
          </p:nvPr>
        </p:nvSpPr>
        <p:spPr>
          <a:xfrm>
            <a:off x="838200" y="1401082"/>
            <a:ext cx="10515600" cy="4351338"/>
          </a:xfrm>
        </p:spPr>
        <p:txBody>
          <a:bodyPr>
            <a:noAutofit/>
          </a:bodyPr>
          <a:lstStyle/>
          <a:p>
            <a:r>
              <a:rPr lang="en-US" sz="3200" dirty="0">
                <a:latin typeface="Times New Roman" panose="02020603050405020304" pitchFamily="18" charset="0"/>
                <a:cs typeface="Times New Roman" panose="02020603050405020304" pitchFamily="18" charset="0"/>
              </a:rPr>
              <a:t>Requirements:</a:t>
            </a:r>
          </a:p>
          <a:p>
            <a:pPr marL="457200" lvl="1" indent="0">
              <a:buNone/>
            </a:pPr>
            <a:r>
              <a:rPr lang="en-US" sz="3200" b="1" dirty="0">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Correctly controls the color of LEDs</a:t>
            </a:r>
            <a:r>
              <a:rPr lang="en-US" sz="3200" dirty="0">
                <a:latin typeface="Times New Roman" panose="02020603050405020304" pitchFamily="18" charset="0"/>
                <a:cs typeface="Times New Roman" panose="02020603050405020304" pitchFamily="18" charset="0"/>
                <a:sym typeface="Wingdings"/>
              </a:rPr>
              <a:t> and updates LED cube with rate of 100Hz</a:t>
            </a:r>
          </a:p>
          <a:p>
            <a:pPr marL="457200" lvl="1" indent="0">
              <a:buNone/>
            </a:pPr>
            <a:r>
              <a:rPr lang="en-US" sz="3200" b="1" dirty="0">
                <a:latin typeface="Times New Roman" panose="02020603050405020304" pitchFamily="18" charset="0"/>
                <a:cs typeface="Times New Roman" panose="02020603050405020304" pitchFamily="18" charset="0"/>
                <a:sym typeface="Wingdings"/>
              </a:rPr>
              <a:t>2. </a:t>
            </a:r>
            <a:r>
              <a:rPr lang="en-US" sz="3200" dirty="0">
                <a:latin typeface="Times New Roman" panose="02020603050405020304" pitchFamily="18" charset="0"/>
                <a:cs typeface="Times New Roman" panose="02020603050405020304" pitchFamily="18" charset="0"/>
                <a:sym typeface="Wingdings"/>
              </a:rPr>
              <a:t>Correctly computes the frequency spectrum of sound with frequency resolution of at most 160Hz</a:t>
            </a:r>
          </a:p>
          <a:p>
            <a:pPr marL="457200" lvl="1" indent="0">
              <a:buNone/>
            </a:pPr>
            <a:r>
              <a:rPr lang="en-US" sz="3200" b="1" dirty="0">
                <a:latin typeface="Times New Roman" panose="02020603050405020304" pitchFamily="18" charset="0"/>
                <a:cs typeface="Times New Roman" panose="02020603050405020304" pitchFamily="18" charset="0"/>
                <a:sym typeface="Wingdings"/>
              </a:rPr>
              <a:t>3. </a:t>
            </a:r>
            <a:r>
              <a:rPr lang="en-US" sz="3200" dirty="0">
                <a:latin typeface="Times New Roman" panose="02020603050405020304" pitchFamily="18" charset="0"/>
                <a:cs typeface="Times New Roman" panose="02020603050405020304" pitchFamily="18" charset="0"/>
                <a:sym typeface="Wingdings"/>
              </a:rPr>
              <a:t>Correctly extracts the amplitude of input sound</a:t>
            </a:r>
          </a:p>
          <a:p>
            <a:pPr marL="457200" lvl="1" indent="0">
              <a:buNone/>
            </a:pPr>
            <a:r>
              <a:rPr lang="en-US" sz="3200" b="1" dirty="0">
                <a:latin typeface="Times New Roman" panose="02020603050405020304" pitchFamily="18" charset="0"/>
                <a:cs typeface="Times New Roman" panose="02020603050405020304" pitchFamily="18" charset="0"/>
                <a:sym typeface="Wingdings"/>
              </a:rPr>
              <a:t>4. </a:t>
            </a:r>
            <a:r>
              <a:rPr lang="en-US" sz="3200" dirty="0">
                <a:latin typeface="Times New Roman" panose="02020603050405020304" pitchFamily="18" charset="0"/>
                <a:cs typeface="Times New Roman" panose="02020603050405020304" pitchFamily="18" charset="0"/>
                <a:sym typeface="Wingdings"/>
              </a:rPr>
              <a:t>Correctly estimates the direction of arrival of sound</a:t>
            </a:r>
          </a:p>
          <a:p>
            <a:pPr marL="457200" lvl="1" indent="0">
              <a:buNone/>
            </a:pPr>
            <a:r>
              <a:rPr lang="en-US" sz="3200" b="1"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Estimate movement of user’s hand in 6 directions</a:t>
            </a:r>
          </a:p>
          <a:p>
            <a:pPr marL="457200" lvl="1" indent="0">
              <a:buNone/>
            </a:pPr>
            <a:r>
              <a:rPr lang="en-US" sz="3200" b="1"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Use user’s hand movement to drive Snake game</a:t>
            </a:r>
          </a:p>
        </p:txBody>
      </p:sp>
    </p:spTree>
    <p:extLst>
      <p:ext uri="{BB962C8B-B14F-4D97-AF65-F5344CB8AC3E}">
        <p14:creationId xmlns:p14="http://schemas.microsoft.com/office/powerpoint/2010/main" val="147450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567"/>
            <a:ext cx="10515600" cy="1325563"/>
          </a:xfrm>
        </p:spPr>
        <p:txBody>
          <a:bodyPr/>
          <a:lstStyle/>
          <a:p>
            <a:pPr algn="ctr"/>
            <a:r>
              <a:rPr lang="en-US" dirty="0">
                <a:latin typeface="Times New Roman" panose="02020603050405020304" pitchFamily="18" charset="0"/>
                <a:cs typeface="Times New Roman" panose="02020603050405020304" pitchFamily="18" charset="0"/>
              </a:rPr>
              <a:t>Requirements: Control Unit</a:t>
            </a:r>
            <a:endParaRPr lang="en-US" dirty="0"/>
          </a:p>
        </p:txBody>
      </p:sp>
      <p:sp>
        <p:nvSpPr>
          <p:cNvPr id="3" name="Content Placeholder 2"/>
          <p:cNvSpPr>
            <a:spLocks noGrp="1"/>
          </p:cNvSpPr>
          <p:nvPr>
            <p:ph idx="1"/>
          </p:nvPr>
        </p:nvSpPr>
        <p:spPr>
          <a:xfrm>
            <a:off x="838200" y="1674478"/>
            <a:ext cx="10515600" cy="905543"/>
          </a:xfrm>
        </p:spPr>
        <p:txBody>
          <a:bodyPr>
            <a:noAutofit/>
          </a:bodyPr>
          <a:lstStyle/>
          <a:p>
            <a:pPr marL="228600" lvl="1">
              <a:spcBef>
                <a:spcPts val="1000"/>
              </a:spcBef>
            </a:pPr>
            <a:r>
              <a:rPr lang="en-US" sz="3200" b="1" dirty="0">
                <a:latin typeface="Times New Roman" panose="02020603050405020304" pitchFamily="18" charset="0"/>
                <a:cs typeface="Times New Roman" panose="02020603050405020304" pitchFamily="18" charset="0"/>
              </a:rPr>
              <a:t>Requirement 1: Correctly controls the colors of LEDs</a:t>
            </a:r>
            <a:r>
              <a:rPr lang="en-US" sz="3200" b="1" dirty="0">
                <a:latin typeface="Times New Roman" panose="02020603050405020304" pitchFamily="18" charset="0"/>
                <a:cs typeface="Times New Roman" panose="02020603050405020304" pitchFamily="18" charset="0"/>
                <a:sym typeface="Wingdings"/>
              </a:rPr>
              <a:t> and updates LEDs cube with rate 100Hz</a:t>
            </a:r>
          </a:p>
          <a:p>
            <a:endParaRPr lang="en-US" sz="32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838200" y="261736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1. </a:t>
            </a:r>
            <a:r>
              <a:rPr lang="en-US" sz="3200" b="1" dirty="0">
                <a:latin typeface="Times New Roman" panose="02020603050405020304" pitchFamily="18" charset="0"/>
                <a:cs typeface="Times New Roman" panose="02020603050405020304" pitchFamily="18" charset="0"/>
              </a:rPr>
              <a:t>To control LEDs’ colors: </a:t>
            </a:r>
            <a:r>
              <a:rPr lang="en-US" sz="3200" dirty="0">
                <a:latin typeface="Times New Roman" panose="02020603050405020304" pitchFamily="18" charset="0"/>
                <a:cs typeface="Times New Roman" panose="02020603050405020304" pitchFamily="18" charset="0"/>
              </a:rPr>
              <a:t>Use Bit Angle Modulation (BAM) Method</a:t>
            </a:r>
          </a:p>
          <a:p>
            <a:pPr lvl="1"/>
            <a:r>
              <a:rPr lang="en-US" sz="3200" dirty="0">
                <a:latin typeface="Times New Roman" panose="02020603050405020304" pitchFamily="18" charset="0"/>
                <a:cs typeface="Times New Roman" panose="02020603050405020304" pitchFamily="18" charset="0"/>
              </a:rPr>
              <a:t>Use 4-bit BAM </a:t>
            </a:r>
            <a:r>
              <a:rPr lang="en-US" sz="3200" dirty="0">
                <a:latin typeface="Times New Roman" panose="02020603050405020304" pitchFamily="18" charset="0"/>
                <a:cs typeface="Times New Roman" panose="02020603050405020304" pitchFamily="18" charset="0"/>
                <a:sym typeface="Wingdings"/>
              </a:rPr>
              <a:t> 16x16x16 = 4096 colors</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To update LEDs cube with rate 100Hz:</a:t>
            </a:r>
          </a:p>
          <a:p>
            <a:pPr lvl="1"/>
            <a:r>
              <a:rPr lang="en-US" sz="3200" dirty="0">
                <a:latin typeface="Times New Roman" panose="02020603050405020304" pitchFamily="18" charset="0"/>
                <a:cs typeface="Times New Roman" panose="02020603050405020304" pitchFamily="18" charset="0"/>
              </a:rPr>
              <a:t>Arduino shifts out 200 bits to update each layer of LEDs every 1.25ms</a:t>
            </a:r>
          </a:p>
          <a:p>
            <a:pPr lvl="2"/>
            <a:r>
              <a:rPr lang="en-US" sz="3200" dirty="0">
                <a:latin typeface="Times New Roman" panose="02020603050405020304" pitchFamily="18" charset="0"/>
                <a:cs typeface="Times New Roman" panose="02020603050405020304" pitchFamily="18" charset="0"/>
                <a:sym typeface="Wingdings"/>
              </a:rPr>
              <a:t> Update 1 layer with rate 1000/1.25 = 800Hz</a:t>
            </a:r>
          </a:p>
          <a:p>
            <a:pPr lvl="2"/>
            <a:r>
              <a:rPr lang="en-US" sz="3200" dirty="0">
                <a:latin typeface="Times New Roman" panose="02020603050405020304" pitchFamily="18" charset="0"/>
                <a:cs typeface="Times New Roman" panose="02020603050405020304" pitchFamily="18" charset="0"/>
                <a:sym typeface="Wingdings"/>
              </a:rPr>
              <a:t> Update LEDs cube with rate 800/8 = 100Hz</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8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 Control Unit</a:t>
            </a:r>
            <a:endParaRPr lang="en-US" b="1" dirty="0"/>
          </a:p>
        </p:txBody>
      </p:sp>
      <p:sp>
        <p:nvSpPr>
          <p:cNvPr id="3" name="Content Placeholder 2"/>
          <p:cNvSpPr>
            <a:spLocks noGrp="1"/>
          </p:cNvSpPr>
          <p:nvPr>
            <p:ph idx="1"/>
          </p:nvPr>
        </p:nvSpPr>
        <p:spPr>
          <a:xfrm>
            <a:off x="320840" y="1308267"/>
            <a:ext cx="11734801" cy="4351338"/>
          </a:xfrm>
        </p:spPr>
        <p:txBody>
          <a:bodyPr>
            <a:noAutofit/>
          </a:bodyPr>
          <a:lstStyle/>
          <a:p>
            <a:r>
              <a:rPr lang="en-US" sz="3200" b="1" dirty="0">
                <a:latin typeface="Times New Roman" panose="02020603050405020304" pitchFamily="18" charset="0"/>
                <a:cs typeface="Times New Roman" panose="02020603050405020304" pitchFamily="18" charset="0"/>
              </a:rPr>
              <a:t>Requirement 2: </a:t>
            </a:r>
            <a:r>
              <a:rPr lang="en-US" sz="3200" b="1" dirty="0">
                <a:latin typeface="Times New Roman" panose="02020603050405020304" pitchFamily="18" charset="0"/>
                <a:cs typeface="Times New Roman" panose="02020603050405020304" pitchFamily="18" charset="0"/>
                <a:sym typeface="Wingdings"/>
              </a:rPr>
              <a:t>computes the frequency spectrum of sound with frequency resolution of at most 160Hz </a:t>
            </a:r>
          </a:p>
          <a:p>
            <a:endParaRPr lang="en-US" sz="3200" b="1" dirty="0">
              <a:latin typeface="Times New Roman" panose="02020603050405020304" pitchFamily="18" charset="0"/>
              <a:cs typeface="Times New Roman" panose="02020603050405020304" pitchFamily="18" charset="0"/>
              <a:sym typeface="Wingdings"/>
            </a:endParaRPr>
          </a:p>
          <a:p>
            <a:pPr marL="0" indent="0">
              <a:buNone/>
            </a:pPr>
            <a:r>
              <a:rPr lang="en-US" sz="3200" b="1" dirty="0">
                <a:latin typeface="Times New Roman" panose="02020603050405020304" pitchFamily="18" charset="0"/>
                <a:cs typeface="Times New Roman" panose="02020603050405020304" pitchFamily="18" charset="0"/>
              </a:rPr>
              <a:t>To compute frequency Spectrum: </a:t>
            </a:r>
            <a:r>
              <a:rPr lang="en-US" sz="3200" dirty="0">
                <a:latin typeface="Times New Roman" panose="02020603050405020304" pitchFamily="18" charset="0"/>
                <a:cs typeface="Times New Roman" panose="02020603050405020304" pitchFamily="18" charset="0"/>
              </a:rPr>
              <a:t>Use 256-point FFT.</a:t>
            </a:r>
          </a:p>
          <a:p>
            <a:pPr lvl="2"/>
            <a:r>
              <a:rPr lang="en-US" sz="3200" dirty="0">
                <a:latin typeface="Times New Roman" panose="02020603050405020304" pitchFamily="18" charset="0"/>
                <a:cs typeface="Times New Roman" panose="02020603050405020304" pitchFamily="18" charset="0"/>
                <a:sym typeface="Wingdings"/>
              </a:rPr>
              <a:t>256-point FFT provides Fs/256 = 40000/256 = 156.25Hz frequency resolution </a:t>
            </a:r>
          </a:p>
          <a:p>
            <a:pPr lvl="2"/>
            <a:r>
              <a:rPr lang="en-US" sz="3200" dirty="0">
                <a:latin typeface="Times New Roman" panose="02020603050405020304" pitchFamily="18" charset="0"/>
                <a:cs typeface="Times New Roman" panose="02020603050405020304" pitchFamily="18" charset="0"/>
                <a:sym typeface="Wingdings"/>
              </a:rPr>
              <a:t>Have 40k samples/sec </a:t>
            </a:r>
          </a:p>
          <a:p>
            <a:pPr lvl="2"/>
            <a:r>
              <a:rPr lang="en-US" sz="3200" dirty="0">
                <a:latin typeface="Times New Roman" panose="02020603050405020304" pitchFamily="18" charset="0"/>
                <a:cs typeface="Times New Roman" panose="02020603050405020304" pitchFamily="18" charset="0"/>
                <a:sym typeface="Wingdings"/>
              </a:rPr>
              <a:t> Need to compute 256-point FFT 157 times/sec</a:t>
            </a:r>
          </a:p>
          <a:p>
            <a:pPr lvl="2"/>
            <a:r>
              <a:rPr lang="en-US" sz="3200" dirty="0">
                <a:latin typeface="Times New Roman" panose="02020603050405020304" pitchFamily="18" charset="0"/>
                <a:cs typeface="Times New Roman" panose="02020603050405020304" pitchFamily="18" charset="0"/>
                <a:sym typeface="Wingdings"/>
              </a:rPr>
              <a:t> Compute 256-point FFT every 6ms</a:t>
            </a:r>
          </a:p>
          <a:p>
            <a:pPr marL="800100" lvl="2" indent="-342900">
              <a:spcBef>
                <a:spcPts val="1000"/>
              </a:spcBef>
            </a:pPr>
            <a:endParaRPr lang="en-US" sz="3200" dirty="0">
              <a:latin typeface="Times New Roman" panose="02020603050405020304" pitchFamily="18" charset="0"/>
              <a:cs typeface="Times New Roman" panose="02020603050405020304" pitchFamily="18" charset="0"/>
              <a:sym typeface="Wingdings"/>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65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 Control Unit</a:t>
            </a:r>
            <a:endParaRPr lang="en-US" dirty="0"/>
          </a:p>
        </p:txBody>
      </p:sp>
      <p:sp>
        <p:nvSpPr>
          <p:cNvPr id="3" name="Content Placeholder 2"/>
          <p:cNvSpPr>
            <a:spLocks noGrp="1"/>
          </p:cNvSpPr>
          <p:nvPr>
            <p:ph idx="1"/>
          </p:nvPr>
        </p:nvSpPr>
        <p:spPr/>
        <p:txBody>
          <a:bodyPr>
            <a:normAutofit/>
          </a:bodyPr>
          <a:lstStyle/>
          <a:p>
            <a:pPr marL="342900" lvl="1" indent="-342900">
              <a:spcBef>
                <a:spcPts val="1000"/>
              </a:spcBef>
            </a:pPr>
            <a:r>
              <a:rPr lang="en-US" b="1" dirty="0">
                <a:latin typeface="Times New Roman" panose="02020603050405020304" pitchFamily="18" charset="0"/>
                <a:cs typeface="Times New Roman" panose="02020603050405020304" pitchFamily="18" charset="0"/>
                <a:sym typeface="Wingdings"/>
              </a:rPr>
              <a:t>Requirement 3: Correctly extract the amplitude of input sound</a:t>
            </a:r>
          </a:p>
          <a:p>
            <a:pPr marL="800100" lvl="2" indent="-342900">
              <a:spcBef>
                <a:spcPts val="1000"/>
              </a:spcBef>
            </a:pPr>
            <a:r>
              <a:rPr lang="en-US" sz="2400" dirty="0">
                <a:latin typeface="Times New Roman" panose="02020603050405020304" pitchFamily="18" charset="0"/>
                <a:cs typeface="Times New Roman" panose="02020603050405020304" pitchFamily="18" charset="0"/>
                <a:sym typeface="Wingdings"/>
              </a:rPr>
              <a:t>Compute the exponential moving average using following formula:</a:t>
            </a:r>
          </a:p>
        </p:txBody>
      </p:sp>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1396105" y="3299160"/>
                <a:ext cx="846084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14:m>
                  <m:oMathPara xmlns:m="http://schemas.openxmlformats.org/officeDocument/2006/math">
                    <m:oMathParaPr>
                      <m:jc m:val="centerGroup"/>
                    </m:oMathParaPr>
                    <m:oMath xmlns:m="http://schemas.openxmlformats.org/officeDocument/2006/math">
                      <m:r>
                        <a:rPr lang="en-US" altLang="en-US" sz="2000" b="1" i="0" dirty="0" smtClean="0">
                          <a:latin typeface="Cambria Math" charset="0"/>
                        </a:rPr>
                        <m:t>𝐍𝐞𝐰</m:t>
                      </m:r>
                      <m:r>
                        <a:rPr lang="en-US" altLang="en-US" sz="2000" b="1" i="0" dirty="0" smtClean="0">
                          <a:latin typeface="Cambria Math" charset="0"/>
                        </a:rPr>
                        <m:t>_</m:t>
                      </m:r>
                      <m:r>
                        <a:rPr lang="en-US" altLang="en-US" sz="2000" b="1" i="0" dirty="0" smtClean="0">
                          <a:latin typeface="Cambria Math" charset="0"/>
                        </a:rPr>
                        <m:t>𝐀𝐦𝐩𝐥𝐢𝐭𝐮𝐝𝐞</m:t>
                      </m:r>
                      <m:r>
                        <a:rPr lang="en-US" altLang="en-US" sz="2000" b="1" i="1" dirty="0">
                          <a:latin typeface="Cambria Math" charset="0"/>
                        </a:rPr>
                        <m:t>= </m:t>
                      </m:r>
                      <m:d>
                        <m:dPr>
                          <m:ctrlPr>
                            <a:rPr lang="en-US" altLang="en-US" sz="2000" b="1" i="1" dirty="0">
                              <a:latin typeface="Cambria Math" panose="02040503050406030204" pitchFamily="18" charset="0"/>
                            </a:rPr>
                          </m:ctrlPr>
                        </m:dPr>
                        <m:e>
                          <m:r>
                            <a:rPr lang="en-US" altLang="en-US" sz="2000" b="1" i="1" dirty="0">
                              <a:latin typeface="Cambria Math" charset="0"/>
                            </a:rPr>
                            <m:t>𝟏</m:t>
                          </m:r>
                          <m:r>
                            <a:rPr lang="en-US" altLang="en-US" sz="2000" b="1" i="1" dirty="0">
                              <a:latin typeface="Cambria Math" charset="0"/>
                            </a:rPr>
                            <m:t>−</m:t>
                          </m:r>
                          <m:r>
                            <a:rPr lang="en-US" altLang="en-US" sz="2000" b="1" i="1" dirty="0" smtClean="0">
                              <a:latin typeface="Cambria Math" charset="0"/>
                            </a:rPr>
                            <m:t>𝜶</m:t>
                          </m:r>
                        </m:e>
                      </m:d>
                      <m:r>
                        <a:rPr lang="en-US" altLang="en-US" sz="2000" b="1" i="1" dirty="0" smtClean="0">
                          <a:latin typeface="Cambria Math" charset="0"/>
                        </a:rPr>
                        <m:t> ×</m:t>
                      </m:r>
                      <m:r>
                        <a:rPr lang="en-US" altLang="en-US" sz="2000" b="1" i="0" dirty="0" smtClean="0">
                          <a:latin typeface="Cambria Math" charset="0"/>
                        </a:rPr>
                        <m:t>𝐎𝐥𝐝</m:t>
                      </m:r>
                      <m:r>
                        <a:rPr lang="en-US" altLang="en-US" sz="2000" b="1" dirty="0">
                          <a:latin typeface="Cambria Math" charset="0"/>
                        </a:rPr>
                        <m:t>_</m:t>
                      </m:r>
                      <m:r>
                        <a:rPr lang="en-US" altLang="en-US" sz="2000" b="1" dirty="0">
                          <a:latin typeface="Cambria Math" charset="0"/>
                        </a:rPr>
                        <m:t>𝐀𝐦𝐩𝐥𝐢𝐭𝐮𝐝𝐞</m:t>
                      </m:r>
                      <m:r>
                        <a:rPr lang="en-US" altLang="en-US" sz="2000" b="1" i="1" dirty="0">
                          <a:latin typeface="Cambria Math" charset="0"/>
                        </a:rPr>
                        <m:t>+</m:t>
                      </m:r>
                      <m:r>
                        <a:rPr lang="en-US" altLang="en-US" sz="2000" b="1" i="1" dirty="0" smtClean="0">
                          <a:latin typeface="Cambria Math" charset="0"/>
                        </a:rPr>
                        <m:t>𝜶</m:t>
                      </m:r>
                      <m:r>
                        <a:rPr lang="en-US" altLang="en-US" sz="2000" b="1" i="1" dirty="0" smtClean="0">
                          <a:latin typeface="Cambria Math" charset="0"/>
                        </a:rPr>
                        <m:t> × </m:t>
                      </m:r>
                      <m:r>
                        <a:rPr lang="en-US" altLang="en-US" sz="2000" b="1" i="0" dirty="0" err="1">
                          <a:latin typeface="Cambria Math" charset="0"/>
                        </a:rPr>
                        <m:t>𝐒𝐚𝐦𝐩𝐥𝐞</m:t>
                      </m:r>
                      <m:r>
                        <a:rPr lang="en-US" altLang="en-US" sz="2000" b="1" i="0" dirty="0" smtClean="0">
                          <a:latin typeface="Cambria Math" charset="0"/>
                        </a:rPr>
                        <m:t>_</m:t>
                      </m:r>
                      <m:r>
                        <a:rPr lang="en-US" altLang="en-US" sz="2000" b="1" i="0" dirty="0" smtClean="0">
                          <a:latin typeface="Cambria Math" charset="0"/>
                        </a:rPr>
                        <m:t>𝐀𝐦𝐩𝐥𝐢𝐭𝐮𝐝𝐞</m:t>
                      </m:r>
                    </m:oMath>
                  </m:oMathPara>
                </a14:m>
                <a:endParaRPr lang="en-US" altLang="en-US" sz="2000" b="1" dirty="0">
                  <a:latin typeface="+mn-lt"/>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1396105" y="3299160"/>
                <a:ext cx="8460842" cy="400110"/>
              </a:xfrm>
              <a:prstGeom prst="rect">
                <a:avLst/>
              </a:prstGeom>
              <a:blipFill rotWithShape="0">
                <a:blip r:embed="rId2"/>
                <a:stretch>
                  <a:fillRect t="-98485" b="-1242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4"/>
          <p:cNvSpPr/>
          <p:nvPr/>
        </p:nvSpPr>
        <p:spPr>
          <a:xfrm>
            <a:off x="4217690" y="3834207"/>
            <a:ext cx="1997663" cy="369332"/>
          </a:xfrm>
          <a:prstGeom prst="rect">
            <a:avLst/>
          </a:prstGeom>
        </p:spPr>
        <p:txBody>
          <a:bodyPr wrap="none">
            <a:spAutoFit/>
          </a:bodyPr>
          <a:lstStyle/>
          <a:p>
            <a:pPr>
              <a:lnSpc>
                <a:spcPct val="75000"/>
              </a:lnSpc>
            </a:pPr>
            <a:r>
              <a:rPr lang="en-US" altLang="en-US" sz="2400" dirty="0">
                <a:sym typeface="Symbol" charset="2"/>
              </a:rPr>
              <a:t>with</a:t>
            </a:r>
            <a:r>
              <a:rPr lang="en-US" altLang="en-US" sz="2400" b="1" dirty="0">
                <a:sym typeface="Symbol" charset="2"/>
              </a:rPr>
              <a:t>  =</a:t>
            </a:r>
            <a:r>
              <a:rPr lang="en-US" altLang="en-US" sz="2400" b="1" dirty="0"/>
              <a:t> 0.125</a:t>
            </a:r>
          </a:p>
        </p:txBody>
      </p:sp>
      <p:sp>
        <p:nvSpPr>
          <p:cNvPr id="6" name="Rectangle 5"/>
          <p:cNvSpPr/>
          <p:nvPr/>
        </p:nvSpPr>
        <p:spPr>
          <a:xfrm>
            <a:off x="1048510" y="4722590"/>
            <a:ext cx="9156031" cy="935321"/>
          </a:xfrm>
          <a:prstGeom prst="rect">
            <a:avLst/>
          </a:prstGeom>
        </p:spPr>
        <p:txBody>
          <a:bodyPr wrap="square">
            <a:spAutoFit/>
          </a:bodyPr>
          <a:lstStyle/>
          <a:p>
            <a:pPr>
              <a:lnSpc>
                <a:spcPct val="75000"/>
              </a:lnSpc>
            </a:pPr>
            <a:r>
              <a:rPr lang="en-US" altLang="en-US" sz="2400" b="1" dirty="0">
                <a:latin typeface="Times New Roman" panose="02020603050405020304" pitchFamily="18" charset="0"/>
                <a:cs typeface="Times New Roman" panose="02020603050405020304" pitchFamily="18" charset="0"/>
              </a:rPr>
              <a:t>Why? </a:t>
            </a:r>
          </a:p>
          <a:p>
            <a:pPr marL="285750" indent="-285750">
              <a:lnSpc>
                <a:spcPct val="75000"/>
              </a:lnSpc>
              <a:buFont typeface="Arial" charset="0"/>
              <a:buChar char="•"/>
            </a:pPr>
            <a:r>
              <a:rPr lang="en-US" altLang="en-US" sz="2400" dirty="0">
                <a:latin typeface="Times New Roman" panose="02020603050405020304" pitchFamily="18" charset="0"/>
                <a:cs typeface="Times New Roman" panose="02020603050405020304" pitchFamily="18" charset="0"/>
              </a:rPr>
              <a:t>Influence of past sample decreases exponentially fast </a:t>
            </a:r>
            <a:r>
              <a:rPr lang="en-US" altLang="en-US" sz="2400" dirty="0">
                <a:latin typeface="Times New Roman" panose="02020603050405020304" pitchFamily="18" charset="0"/>
                <a:cs typeface="Times New Roman" panose="02020603050405020304" pitchFamily="18" charset="0"/>
                <a:sym typeface="Wingdings"/>
              </a:rPr>
              <a:t> Fast update</a:t>
            </a:r>
          </a:p>
          <a:p>
            <a:pPr marL="285750" indent="-285750">
              <a:lnSpc>
                <a:spcPct val="75000"/>
              </a:lnSpc>
              <a:buFont typeface="Arial" charset="0"/>
              <a:buChar char="•"/>
            </a:pPr>
            <a:r>
              <a:rPr lang="en-US" altLang="en-US" sz="2400" dirty="0">
                <a:latin typeface="Times New Roman" panose="02020603050405020304" pitchFamily="18" charset="0"/>
                <a:cs typeface="Times New Roman" panose="02020603050405020304" pitchFamily="18" charset="0"/>
                <a:sym typeface="Wingdings"/>
              </a:rPr>
              <a:t>Maintain stability when there is sudden spikes in amplitude</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07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 Control Unit</a:t>
            </a:r>
            <a:endParaRPr lang="en-US" dirty="0"/>
          </a:p>
        </p:txBody>
      </p:sp>
      <p:sp>
        <p:nvSpPr>
          <p:cNvPr id="3" name="Content Placeholder 2"/>
          <p:cNvSpPr>
            <a:spLocks noGrp="1"/>
          </p:cNvSpPr>
          <p:nvPr>
            <p:ph idx="1"/>
          </p:nvPr>
        </p:nvSpPr>
        <p:spPr>
          <a:xfrm>
            <a:off x="838200" y="1825625"/>
            <a:ext cx="10515600" cy="2156828"/>
          </a:xfrm>
        </p:spPr>
        <p:txBody>
          <a:bodyPr/>
          <a:lstStyle/>
          <a:p>
            <a:pPr marL="0" lvl="1" indent="0">
              <a:spcBef>
                <a:spcPts val="1000"/>
              </a:spcBef>
              <a:buNone/>
            </a:pPr>
            <a:r>
              <a:rPr lang="en-US" b="1" dirty="0">
                <a:latin typeface="Times New Roman" panose="02020603050405020304" pitchFamily="18" charset="0"/>
                <a:cs typeface="Times New Roman" panose="02020603050405020304" pitchFamily="18" charset="0"/>
                <a:sym typeface="Wingdings"/>
              </a:rPr>
              <a:t>Requirement 4: </a:t>
            </a:r>
            <a:r>
              <a:rPr lang="en-US" dirty="0">
                <a:latin typeface="Times New Roman" panose="02020603050405020304" pitchFamily="18" charset="0"/>
                <a:cs typeface="Times New Roman" panose="02020603050405020304" pitchFamily="18" charset="0"/>
                <a:sym typeface="Wingdings"/>
              </a:rPr>
              <a:t>Correctly estimates the direction of arrival of sound</a:t>
            </a:r>
          </a:p>
          <a:p>
            <a:pPr marL="0" lvl="1" indent="0">
              <a:spcBef>
                <a:spcPts val="1000"/>
              </a:spcBef>
              <a:buNone/>
            </a:pPr>
            <a:r>
              <a:rPr lang="en-US" dirty="0">
                <a:latin typeface="Times New Roman" panose="02020603050405020304" pitchFamily="18" charset="0"/>
                <a:cs typeface="Times New Roman" panose="02020603050405020304" pitchFamily="18" charset="0"/>
                <a:sym typeface="Wingdings"/>
              </a:rPr>
              <a:t>To estimate the direction of arrival of the sound: </a:t>
            </a:r>
          </a:p>
          <a:p>
            <a:pPr marL="342900" lvl="1" indent="-342900">
              <a:spcBef>
                <a:spcPts val="1000"/>
              </a:spcBef>
            </a:pPr>
            <a:r>
              <a:rPr lang="en-US" dirty="0">
                <a:latin typeface="Times New Roman" panose="02020603050405020304" pitchFamily="18" charset="0"/>
                <a:cs typeface="Times New Roman" panose="02020603050405020304" pitchFamily="18" charset="0"/>
                <a:sym typeface="Wingdings"/>
              </a:rPr>
              <a:t>Compute 4 exponential moving averages of signals received from 4 electret microphones using the following formula:</a:t>
            </a:r>
          </a:p>
          <a:p>
            <a:pPr marL="342900" lvl="1" indent="-342900">
              <a:spcBef>
                <a:spcPts val="1000"/>
              </a:spcBef>
            </a:pPr>
            <a:endParaRPr lang="en-US" dirty="0">
              <a:latin typeface="Times New Roman" panose="02020603050405020304" pitchFamily="18" charset="0"/>
              <a:cs typeface="Times New Roman" panose="02020603050405020304" pitchFamily="18" charset="0"/>
              <a:sym typeface="Wingdings"/>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38200" y="5021769"/>
            <a:ext cx="9797715" cy="1826141"/>
          </a:xfrm>
          <a:prstGeom prst="rect">
            <a:avLst/>
          </a:prstGeom>
          <a:noFill/>
        </p:spPr>
        <p:txBody>
          <a:bodyPr wrap="square" rtlCol="0">
            <a:spAutoFit/>
          </a:bodyPr>
          <a:lstStyle/>
          <a:p>
            <a:pPr marL="342900" lvl="1" indent="-342900">
              <a:spcBef>
                <a:spcPts val="1000"/>
              </a:spcBef>
              <a:buFont typeface="Arial" charset="0"/>
              <a:buChar char="•"/>
            </a:pPr>
            <a:r>
              <a:rPr lang="en-US" sz="2400" dirty="0">
                <a:latin typeface="Times New Roman" panose="02020603050405020304" pitchFamily="18" charset="0"/>
                <a:cs typeface="Times New Roman" panose="02020603050405020304" pitchFamily="18" charset="0"/>
                <a:sym typeface="Wingdings"/>
              </a:rPr>
              <a:t>For every second, find which microphone has the highest average amplitude by comparing 4 average values</a:t>
            </a:r>
          </a:p>
          <a:p>
            <a:pPr marL="342900" lvl="1" indent="-342900">
              <a:spcBef>
                <a:spcPts val="1000"/>
              </a:spcBef>
              <a:buFont typeface="Arial" charset="0"/>
              <a:buChar char="•"/>
            </a:pPr>
            <a:r>
              <a:rPr lang="en-US" sz="2400" dirty="0">
                <a:latin typeface="Times New Roman" panose="02020603050405020304" pitchFamily="18" charset="0"/>
                <a:cs typeface="Times New Roman" panose="02020603050405020304" pitchFamily="18" charset="0"/>
                <a:sym typeface="Wingdings"/>
              </a:rPr>
              <a:t>Determine the direction of arrival</a:t>
            </a:r>
          </a:p>
          <a:p>
            <a:pPr marL="342900" lvl="1" indent="-342900">
              <a:spcBef>
                <a:spcPts val="1000"/>
              </a:spcBef>
              <a:buFont typeface="Arial" charset="0"/>
              <a:buChar char="•"/>
            </a:pPr>
            <a:endParaRPr lang="en-US" sz="2400" dirty="0">
              <a:latin typeface="Times New Roman" panose="02020603050405020304" pitchFamily="18" charset="0"/>
              <a:cs typeface="Times New Roman" panose="02020603050405020304" pitchFamily="18" charset="0"/>
              <a:sym typeface="Wingdings"/>
            </a:endParaRPr>
          </a:p>
        </p:txBody>
      </p:sp>
      <mc:AlternateContent xmlns:mc="http://schemas.openxmlformats.org/markup-compatibility/2006" xmlns:a14="http://schemas.microsoft.com/office/drawing/2010/main">
        <mc:Choice Requires="a14">
          <p:sp>
            <p:nvSpPr>
              <p:cNvPr id="5" name="Text Box 3"/>
              <p:cNvSpPr txBox="1">
                <a:spLocks noChangeArrowheads="1"/>
              </p:cNvSpPr>
              <p:nvPr/>
            </p:nvSpPr>
            <p:spPr bwMode="auto">
              <a:xfrm>
                <a:off x="1227221" y="3917335"/>
                <a:ext cx="846084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lnSpc>
                    <a:spcPct val="100000"/>
                  </a:lnSpc>
                  <a:spcBef>
                    <a:spcPct val="0"/>
                  </a:spcBef>
                  <a:buClrTx/>
                  <a:buSzTx/>
                  <a:buFontTx/>
                  <a:buNone/>
                </a:pPr>
                <a14:m>
                  <m:oMathPara xmlns:m="http://schemas.openxmlformats.org/officeDocument/2006/math">
                    <m:oMathParaPr>
                      <m:jc m:val="centerGroup"/>
                    </m:oMathParaPr>
                    <m:oMath xmlns:m="http://schemas.openxmlformats.org/officeDocument/2006/math">
                      <m:r>
                        <a:rPr lang="en-US" altLang="en-US" sz="2000" b="1" i="0" dirty="0" smtClean="0">
                          <a:latin typeface="Cambria Math" charset="0"/>
                        </a:rPr>
                        <m:t>𝐍𝐞𝐰</m:t>
                      </m:r>
                      <m:r>
                        <a:rPr lang="en-US" altLang="en-US" sz="2000" b="1" i="0" dirty="0" smtClean="0">
                          <a:latin typeface="Cambria Math" charset="0"/>
                        </a:rPr>
                        <m:t>_</m:t>
                      </m:r>
                      <m:r>
                        <a:rPr lang="en-US" altLang="en-US" sz="2000" b="1" i="0" dirty="0" smtClean="0">
                          <a:latin typeface="Cambria Math" charset="0"/>
                        </a:rPr>
                        <m:t>𝐀𝐦𝐩𝐥𝐢𝐭𝐮𝐝𝐞</m:t>
                      </m:r>
                      <m:r>
                        <a:rPr lang="en-US" altLang="en-US" sz="2000" b="1" i="1" dirty="0">
                          <a:latin typeface="Cambria Math" charset="0"/>
                        </a:rPr>
                        <m:t>= </m:t>
                      </m:r>
                      <m:d>
                        <m:dPr>
                          <m:ctrlPr>
                            <a:rPr lang="en-US" altLang="en-US" sz="2000" b="1" i="1" dirty="0">
                              <a:latin typeface="Cambria Math" panose="02040503050406030204" pitchFamily="18" charset="0"/>
                            </a:rPr>
                          </m:ctrlPr>
                        </m:dPr>
                        <m:e>
                          <m:r>
                            <a:rPr lang="en-US" altLang="en-US" sz="2000" b="1" i="1" dirty="0">
                              <a:latin typeface="Cambria Math" charset="0"/>
                            </a:rPr>
                            <m:t>𝟏</m:t>
                          </m:r>
                          <m:r>
                            <a:rPr lang="en-US" altLang="en-US" sz="2000" b="1" i="1" dirty="0">
                              <a:latin typeface="Cambria Math" charset="0"/>
                            </a:rPr>
                            <m:t>−</m:t>
                          </m:r>
                          <m:r>
                            <a:rPr lang="en-US" altLang="en-US" sz="2000" b="1" i="1" dirty="0" smtClean="0">
                              <a:latin typeface="Cambria Math" charset="0"/>
                            </a:rPr>
                            <m:t>𝜶</m:t>
                          </m:r>
                        </m:e>
                      </m:d>
                      <m:r>
                        <a:rPr lang="en-US" altLang="en-US" sz="2000" b="1" i="1" dirty="0" smtClean="0">
                          <a:latin typeface="Cambria Math" charset="0"/>
                        </a:rPr>
                        <m:t> ×</m:t>
                      </m:r>
                      <m:r>
                        <a:rPr lang="en-US" altLang="en-US" sz="2000" b="1" i="0" dirty="0" smtClean="0">
                          <a:latin typeface="Cambria Math" charset="0"/>
                        </a:rPr>
                        <m:t>𝐎𝐥𝐝</m:t>
                      </m:r>
                      <m:r>
                        <a:rPr lang="en-US" altLang="en-US" sz="2000" b="1" dirty="0">
                          <a:latin typeface="Cambria Math" charset="0"/>
                        </a:rPr>
                        <m:t>_</m:t>
                      </m:r>
                      <m:r>
                        <a:rPr lang="en-US" altLang="en-US" sz="2000" b="1" dirty="0">
                          <a:latin typeface="Cambria Math" charset="0"/>
                        </a:rPr>
                        <m:t>𝐀𝐦𝐩𝐥𝐢𝐭𝐮𝐝𝐞</m:t>
                      </m:r>
                      <m:r>
                        <a:rPr lang="en-US" altLang="en-US" sz="2000" b="1" i="1" dirty="0">
                          <a:latin typeface="Cambria Math" charset="0"/>
                        </a:rPr>
                        <m:t>+</m:t>
                      </m:r>
                      <m:r>
                        <a:rPr lang="en-US" altLang="en-US" sz="2000" b="1" i="1" dirty="0" smtClean="0">
                          <a:latin typeface="Cambria Math" charset="0"/>
                        </a:rPr>
                        <m:t>𝜶</m:t>
                      </m:r>
                      <m:r>
                        <a:rPr lang="en-US" altLang="en-US" sz="2000" b="1" i="1" dirty="0" smtClean="0">
                          <a:latin typeface="Cambria Math" charset="0"/>
                        </a:rPr>
                        <m:t> × </m:t>
                      </m:r>
                      <m:r>
                        <a:rPr lang="en-US" altLang="en-US" sz="2000" b="1" i="0" dirty="0" err="1">
                          <a:latin typeface="Cambria Math" charset="0"/>
                        </a:rPr>
                        <m:t>𝐒𝐚𝐦𝐩𝐥𝐞</m:t>
                      </m:r>
                      <m:r>
                        <a:rPr lang="en-US" altLang="en-US" sz="2000" b="1" i="0" dirty="0" smtClean="0">
                          <a:latin typeface="Cambria Math" charset="0"/>
                        </a:rPr>
                        <m:t>_</m:t>
                      </m:r>
                      <m:r>
                        <a:rPr lang="en-US" altLang="en-US" sz="2000" b="1" i="0" dirty="0" smtClean="0">
                          <a:latin typeface="Cambria Math" charset="0"/>
                        </a:rPr>
                        <m:t>𝐀𝐦𝐩𝐥𝐢𝐭𝐮𝐝𝐞</m:t>
                      </m:r>
                    </m:oMath>
                  </m:oMathPara>
                </a14:m>
                <a:endParaRPr lang="en-US" altLang="en-US" sz="2000" b="1" dirty="0">
                  <a:latin typeface="+mn-lt"/>
                </a:endParaRPr>
              </a:p>
            </p:txBody>
          </p:sp>
        </mc:Choice>
        <mc:Fallback xmlns="">
          <p:sp>
            <p:nvSpPr>
              <p:cNvPr id="5" name="Text Box 3"/>
              <p:cNvSpPr txBox="1">
                <a:spLocks noRot="1" noChangeAspect="1" noMove="1" noResize="1" noEditPoints="1" noAdjustHandles="1" noChangeArrowheads="1" noChangeShapeType="1" noTextEdit="1"/>
              </p:cNvSpPr>
              <p:nvPr/>
            </p:nvSpPr>
            <p:spPr bwMode="auto">
              <a:xfrm>
                <a:off x="1227221" y="3917335"/>
                <a:ext cx="8460842" cy="400110"/>
              </a:xfrm>
              <a:prstGeom prst="rect">
                <a:avLst/>
              </a:prstGeom>
              <a:blipFill rotWithShape="0">
                <a:blip r:embed="rId2"/>
                <a:stretch>
                  <a:fillRect t="-101538" b="-1261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Rectangle 5"/>
          <p:cNvSpPr/>
          <p:nvPr/>
        </p:nvSpPr>
        <p:spPr>
          <a:xfrm>
            <a:off x="4590669" y="4317445"/>
            <a:ext cx="1997663" cy="369332"/>
          </a:xfrm>
          <a:prstGeom prst="rect">
            <a:avLst/>
          </a:prstGeom>
        </p:spPr>
        <p:txBody>
          <a:bodyPr wrap="none">
            <a:spAutoFit/>
          </a:bodyPr>
          <a:lstStyle/>
          <a:p>
            <a:pPr>
              <a:lnSpc>
                <a:spcPct val="75000"/>
              </a:lnSpc>
            </a:pPr>
            <a:r>
              <a:rPr lang="en-US" altLang="en-US" sz="2400" dirty="0">
                <a:sym typeface="Symbol" charset="2"/>
              </a:rPr>
              <a:t>with</a:t>
            </a:r>
            <a:r>
              <a:rPr lang="en-US" altLang="en-US" sz="2400" b="1" dirty="0">
                <a:sym typeface="Symbol" charset="2"/>
              </a:rPr>
              <a:t>  =</a:t>
            </a:r>
            <a:r>
              <a:rPr lang="en-US" altLang="en-US" sz="2400" b="1" dirty="0"/>
              <a:t> 0.125</a:t>
            </a:r>
          </a:p>
        </p:txBody>
      </p:sp>
    </p:spTree>
    <p:extLst>
      <p:ext uri="{BB962C8B-B14F-4D97-AF65-F5344CB8AC3E}">
        <p14:creationId xmlns:p14="http://schemas.microsoft.com/office/powerpoint/2010/main" val="99369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 Control Unit</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pPr marL="228600" lvl="1">
              <a:spcBef>
                <a:spcPts val="1000"/>
              </a:spcBef>
            </a:pPr>
            <a:r>
              <a:rPr lang="en-US" sz="3200" b="1" dirty="0">
                <a:latin typeface="Times New Roman" panose="02020603050405020304" pitchFamily="18" charset="0"/>
                <a:cs typeface="Times New Roman" panose="02020603050405020304" pitchFamily="18" charset="0"/>
                <a:sym typeface="Wingdings"/>
              </a:rPr>
              <a:t>Requirement 5:</a:t>
            </a:r>
            <a:r>
              <a:rPr lang="en-US" sz="3200" dirty="0">
                <a:latin typeface="Times New Roman" panose="02020603050405020304" pitchFamily="18" charset="0"/>
                <a:cs typeface="Times New Roman" panose="02020603050405020304" pitchFamily="18" charset="0"/>
              </a:rPr>
              <a:t> Estimates movement of user’s hand in 6 directions</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7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C8E3-285D-4CB2-BD1F-B8E07A8E3205}"/>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Team Members:</a:t>
            </a:r>
          </a:p>
        </p:txBody>
      </p:sp>
      <p:sp>
        <p:nvSpPr>
          <p:cNvPr id="3" name="Content Placeholder 2">
            <a:extLst>
              <a:ext uri="{FF2B5EF4-FFF2-40B4-BE49-F238E27FC236}">
                <a16:creationId xmlns:a16="http://schemas.microsoft.com/office/drawing/2014/main" id="{753C430A-214F-442C-AEBE-BE2BEA2F1667}"/>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1. Hieu Huynh – Electrical Engineering</a:t>
            </a:r>
          </a:p>
          <a:p>
            <a:pPr lvl="1"/>
            <a:r>
              <a:rPr lang="en-US" dirty="0">
                <a:latin typeface="Times New Roman" panose="02020603050405020304" pitchFamily="18" charset="0"/>
                <a:cs typeface="Times New Roman" panose="02020603050405020304" pitchFamily="18" charset="0"/>
              </a:rPr>
              <a:t>Software Engineering – General </a:t>
            </a:r>
          </a:p>
          <a:p>
            <a:pPr marL="0" indent="0">
              <a:buNone/>
            </a:pPr>
            <a:r>
              <a:rPr lang="en-US" dirty="0">
                <a:latin typeface="Times New Roman" panose="02020603050405020304" pitchFamily="18" charset="0"/>
                <a:cs typeface="Times New Roman" panose="02020603050405020304" pitchFamily="18" charset="0"/>
              </a:rPr>
              <a:t>2. Islam Kadri – Computer Engineering</a:t>
            </a:r>
          </a:p>
          <a:p>
            <a:pPr lvl="1"/>
            <a:r>
              <a:rPr lang="en-US" dirty="0">
                <a:latin typeface="Times New Roman" panose="02020603050405020304" pitchFamily="18" charset="0"/>
                <a:cs typeface="Times New Roman" panose="02020603050405020304" pitchFamily="18" charset="0"/>
              </a:rPr>
              <a:t>Software Engineering – General</a:t>
            </a: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Zihan</a:t>
            </a:r>
            <a:r>
              <a:rPr lang="en-US" dirty="0">
                <a:latin typeface="Times New Roman" panose="02020603050405020304" pitchFamily="18" charset="0"/>
                <a:cs typeface="Times New Roman" panose="02020603050405020304" pitchFamily="18" charset="0"/>
              </a:rPr>
              <a:t> Yan –Electrical Engineering</a:t>
            </a:r>
          </a:p>
          <a:p>
            <a:pPr lvl="1"/>
            <a:r>
              <a:rPr lang="en-US" dirty="0">
                <a:latin typeface="Times New Roman" panose="02020603050405020304" pitchFamily="18" charset="0"/>
                <a:cs typeface="Times New Roman" panose="02020603050405020304" pitchFamily="18" charset="0"/>
              </a:rPr>
              <a:t>Digital Circuits and Hardware Design	</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67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2857"/>
            <a:ext cx="12192000" cy="4325545"/>
          </a:xfrm>
          <a:prstGeom prst="rect">
            <a:avLst/>
          </a:prstGeom>
        </p:spPr>
      </p:pic>
      <p:sp>
        <p:nvSpPr>
          <p:cNvPr id="2" name="TextBox 1">
            <a:extLst>
              <a:ext uri="{FF2B5EF4-FFF2-40B4-BE49-F238E27FC236}">
                <a16:creationId xmlns:a16="http://schemas.microsoft.com/office/drawing/2014/main" id="{95458392-0074-4A27-894B-C74652EB4116}"/>
              </a:ext>
            </a:extLst>
          </p:cNvPr>
          <p:cNvSpPr txBox="1"/>
          <p:nvPr/>
        </p:nvSpPr>
        <p:spPr>
          <a:xfrm>
            <a:off x="2710543" y="604157"/>
            <a:ext cx="684033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Flowchart: Ultrasonic Proximity Sensor </a:t>
            </a:r>
          </a:p>
        </p:txBody>
      </p:sp>
    </p:spTree>
    <p:extLst>
      <p:ext uri="{BB962C8B-B14F-4D97-AF65-F5344CB8AC3E}">
        <p14:creationId xmlns:p14="http://schemas.microsoft.com/office/powerpoint/2010/main" val="162132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356" y="-330044"/>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Proof of Concept: Proximity Sensor Module</a:t>
            </a:r>
          </a:p>
        </p:txBody>
      </p:sp>
      <p:pic>
        <p:nvPicPr>
          <p:cNvPr id="14" name="Ultrasonic Sensor Demo">
            <a:hlinkClick r:id="" action="ppaction://media"/>
            <a:extLst>
              <a:ext uri="{FF2B5EF4-FFF2-40B4-BE49-F238E27FC236}">
                <a16:creationId xmlns:a16="http://schemas.microsoft.com/office/drawing/2014/main" id="{7D427977-3BE3-439A-8CC7-28CBE50D3CEB}"/>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t="-3" b="13502"/>
          <a:stretch/>
        </p:blipFill>
        <p:spPr>
          <a:xfrm>
            <a:off x="4084375" y="622170"/>
            <a:ext cx="3865563" cy="5943600"/>
          </a:xfrm>
          <a:effectLst>
            <a:outerShdw sx="1000" sy="1000" algn="ctr" rotWithShape="0">
              <a:srgbClr val="000000"/>
            </a:outerShdw>
          </a:effectLst>
        </p:spPr>
      </p:pic>
    </p:spTree>
    <p:extLst>
      <p:ext uri="{BB962C8B-B14F-4D97-AF65-F5344CB8AC3E}">
        <p14:creationId xmlns:p14="http://schemas.microsoft.com/office/powerpoint/2010/main" val="3215009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 Control Unit</a:t>
            </a:r>
            <a:endParaRPr lang="en-US" dirty="0"/>
          </a:p>
        </p:txBody>
      </p:sp>
      <p:sp>
        <p:nvSpPr>
          <p:cNvPr id="3" name="Content Placeholder 2"/>
          <p:cNvSpPr>
            <a:spLocks noGrp="1"/>
          </p:cNvSpPr>
          <p:nvPr>
            <p:ph idx="1"/>
          </p:nvPr>
        </p:nvSpPr>
        <p:spPr/>
        <p:txBody>
          <a:bodyPr>
            <a:normAutofit/>
          </a:bodyPr>
          <a:lstStyle/>
          <a:p>
            <a:pPr marL="228600" lvl="1">
              <a:spcBef>
                <a:spcPts val="1000"/>
              </a:spcBef>
            </a:pPr>
            <a:r>
              <a:rPr lang="en-US" sz="3200" b="1" dirty="0">
                <a:latin typeface="Times New Roman" panose="02020603050405020304" pitchFamily="18" charset="0"/>
                <a:cs typeface="Times New Roman" panose="02020603050405020304" pitchFamily="18" charset="0"/>
                <a:sym typeface="Wingdings"/>
              </a:rPr>
              <a:t>Requirement 6:</a:t>
            </a:r>
            <a:r>
              <a:rPr lang="en-US" sz="3200" dirty="0">
                <a:latin typeface="Times New Roman" panose="02020603050405020304" pitchFamily="18" charset="0"/>
                <a:cs typeface="Times New Roman" panose="02020603050405020304" pitchFamily="18" charset="0"/>
              </a:rPr>
              <a:t> Use user’s hand movement to drive Snake game</a:t>
            </a:r>
          </a:p>
          <a:p>
            <a:pPr marL="228600" lvl="1">
              <a:spcBef>
                <a:spcPts val="1000"/>
              </a:spcBef>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45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34" y="120770"/>
            <a:ext cx="6087523" cy="6737230"/>
          </a:xfrm>
          <a:prstGeom prst="rect">
            <a:avLst/>
          </a:prstGeom>
        </p:spPr>
      </p:pic>
      <p:sp>
        <p:nvSpPr>
          <p:cNvPr id="5" name="Rectangle 4"/>
          <p:cNvSpPr/>
          <p:nvPr/>
        </p:nvSpPr>
        <p:spPr>
          <a:xfrm>
            <a:off x="6679671" y="204991"/>
            <a:ext cx="4762842"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Flowchart: Snake Game </a:t>
            </a:r>
            <a:endParaRPr lang="en-US" sz="3600" dirty="0"/>
          </a:p>
        </p:txBody>
      </p:sp>
    </p:spTree>
    <p:extLst>
      <p:ext uri="{BB962C8B-B14F-4D97-AF65-F5344CB8AC3E}">
        <p14:creationId xmlns:p14="http://schemas.microsoft.com/office/powerpoint/2010/main" val="2344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7EE7-8172-42E0-A767-8AB2DDC312AE}"/>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Problem Statement</a:t>
            </a:r>
          </a:p>
        </p:txBody>
      </p:sp>
      <p:sp>
        <p:nvSpPr>
          <p:cNvPr id="3" name="Content Placeholder 2">
            <a:extLst>
              <a:ext uri="{FF2B5EF4-FFF2-40B4-BE49-F238E27FC236}">
                <a16:creationId xmlns:a16="http://schemas.microsoft.com/office/drawing/2014/main" id="{B1E61199-41D1-44B8-88C6-59B31ADD68CD}"/>
              </a:ext>
            </a:extLst>
          </p:cNvPr>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Music visualization devices are usually expensive to build, fix, and buy and are generally limited to pre-programmed displays or only use a sound’s frequency input to affect the visualization. For example, </a:t>
            </a:r>
            <a:r>
              <a:rPr lang="en-US" sz="3200" i="1" dirty="0">
                <a:latin typeface="Times New Roman" panose="02020603050405020304" pitchFamily="18" charset="0"/>
                <a:cs typeface="Times New Roman" panose="02020603050405020304" pitchFamily="18" charset="0"/>
              </a:rPr>
              <a:t>Kinetic Rain</a:t>
            </a:r>
            <a:r>
              <a:rPr lang="en-US" sz="3200" dirty="0">
                <a:latin typeface="Times New Roman" panose="02020603050405020304" pitchFamily="18" charset="0"/>
                <a:cs typeface="Times New Roman" panose="02020603050405020304" pitchFamily="18" charset="0"/>
              </a:rPr>
              <a:t>, a bronze droplet and steel wire based kinetic art piece, in Singapore’s Changi Airport, cycled over 16 pre-programmed shapes and cost several million dollars to build</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Additionally, these devices don’t allow for user interaction which can take away from the entertainment value of the device. </a:t>
            </a:r>
          </a:p>
        </p:txBody>
      </p:sp>
    </p:spTree>
    <p:extLst>
      <p:ext uri="{BB962C8B-B14F-4D97-AF65-F5344CB8AC3E}">
        <p14:creationId xmlns:p14="http://schemas.microsoft.com/office/powerpoint/2010/main" val="119079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9C16-2461-4B7C-9563-8C7CC4D752B6}"/>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Proposed Solution </a:t>
            </a:r>
          </a:p>
        </p:txBody>
      </p:sp>
      <p:sp>
        <p:nvSpPr>
          <p:cNvPr id="3" name="Content Placeholder 2">
            <a:extLst>
              <a:ext uri="{FF2B5EF4-FFF2-40B4-BE49-F238E27FC236}">
                <a16:creationId xmlns:a16="http://schemas.microsoft.com/office/drawing/2014/main" id="{71AF0B87-0F11-4DB6-ABBE-47FE4EBD7A25}"/>
              </a:ext>
            </a:extLst>
          </p:cNvPr>
          <p:cNvSpPr>
            <a:spLocks noGrp="1"/>
          </p:cNvSpPr>
          <p:nvPr>
            <p:ph idx="1"/>
          </p:nvPr>
        </p:nvSpPr>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Building a device that allows music visualization and user interactivity by using an 8x8x8 RGB LED grid would take advantage of LED technology’s efficient and aesthetically pleasing properties, as well as be economically efficient. Using the amplitude and direction of arrival, in addition to the frequency, the </a:t>
            </a:r>
            <a:r>
              <a:rPr lang="en-US" sz="3200">
                <a:latin typeface="Times New Roman" panose="02020603050405020304" pitchFamily="18" charset="0"/>
                <a:cs typeface="Times New Roman" panose="02020603050405020304" pitchFamily="18" charset="0"/>
              </a:rPr>
              <a:t>device will be able to </a:t>
            </a:r>
            <a:r>
              <a:rPr lang="en-US" sz="3200" dirty="0">
                <a:latin typeface="Times New Roman" panose="02020603050405020304" pitchFamily="18" charset="0"/>
                <a:cs typeface="Times New Roman" panose="02020603050405020304" pitchFamily="18" charset="0"/>
              </a:rPr>
              <a:t>display better looking visuals. Furthermore, by implementing a 3D Snake game, the user will have a medium to interact with the device and increase its entertainment value. This will be done using sensors to track the user’s hand movements. </a:t>
            </a:r>
          </a:p>
        </p:txBody>
      </p:sp>
    </p:spTree>
    <p:extLst>
      <p:ext uri="{BB962C8B-B14F-4D97-AF65-F5344CB8AC3E}">
        <p14:creationId xmlns:p14="http://schemas.microsoft.com/office/powerpoint/2010/main" val="204789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714E-3328-4AE3-AA59-9630C6A1E5F7}"/>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High Level Requirements </a:t>
            </a:r>
          </a:p>
        </p:txBody>
      </p:sp>
      <p:sp>
        <p:nvSpPr>
          <p:cNvPr id="3" name="Content Placeholder 2">
            <a:extLst>
              <a:ext uri="{FF2B5EF4-FFF2-40B4-BE49-F238E27FC236}">
                <a16:creationId xmlns:a16="http://schemas.microsoft.com/office/drawing/2014/main" id="{9A779FB5-BCDF-4576-8328-A333AF317206}"/>
              </a:ext>
            </a:extLst>
          </p:cNvPr>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1. Device correctly extracts the information from the sound in an accurate manner. </a:t>
            </a:r>
          </a:p>
          <a:p>
            <a:pPr marL="0" indent="0">
              <a:buNone/>
            </a:pPr>
            <a:r>
              <a:rPr lang="en-US" sz="3200" dirty="0">
                <a:latin typeface="Times New Roman" panose="02020603050405020304" pitchFamily="18" charset="0"/>
                <a:cs typeface="Times New Roman" panose="02020603050405020304" pitchFamily="18" charset="0"/>
              </a:rPr>
              <a:t>2. The LED cube can reflect the frequency, amplitude, and direction of arrival of the sound.</a:t>
            </a:r>
          </a:p>
          <a:p>
            <a:pPr marL="0" indent="0">
              <a:buNone/>
            </a:pPr>
            <a:r>
              <a:rPr lang="en-US" sz="3200" dirty="0">
                <a:latin typeface="Times New Roman" panose="02020603050405020304" pitchFamily="18" charset="0"/>
                <a:cs typeface="Times New Roman" panose="02020603050405020304" pitchFamily="18" charset="0"/>
              </a:rPr>
              <a:t>3. Device can correctly pick up the user’s hand motion and properly control the Snake based on that information. </a:t>
            </a:r>
          </a:p>
        </p:txBody>
      </p:sp>
    </p:spTree>
    <p:extLst>
      <p:ext uri="{BB962C8B-B14F-4D97-AF65-F5344CB8AC3E}">
        <p14:creationId xmlns:p14="http://schemas.microsoft.com/office/powerpoint/2010/main" val="242441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9BD2-9461-49CB-BB82-14FD8DDCA932}"/>
              </a:ext>
            </a:extLst>
          </p:cNvPr>
          <p:cNvSpPr>
            <a:spLocks noGrp="1"/>
          </p:cNvSpPr>
          <p:nvPr>
            <p:ph type="title"/>
          </p:nvPr>
        </p:nvSpPr>
        <p:spPr/>
        <p:txBody>
          <a:bodyPr>
            <a:noAutofit/>
          </a:bodyPr>
          <a:lstStyle/>
          <a:p>
            <a:pPr algn="ctr"/>
            <a:r>
              <a:rPr lang="en-US" sz="3600" dirty="0">
                <a:latin typeface="Times New Roman" panose="02020603050405020304" pitchFamily="18" charset="0"/>
                <a:cs typeface="Times New Roman" panose="02020603050405020304" pitchFamily="18" charset="0"/>
              </a:rPr>
              <a:t>Block Diagram</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p>
        </p:txBody>
      </p:sp>
      <p:pic>
        <p:nvPicPr>
          <p:cNvPr id="7" name="Content Placeholder 6">
            <a:extLst>
              <a:ext uri="{FF2B5EF4-FFF2-40B4-BE49-F238E27FC236}">
                <a16:creationId xmlns:a16="http://schemas.microsoft.com/office/drawing/2014/main" id="{8039CAFB-FE8F-4036-A6AA-329BC8B091A9}"/>
              </a:ext>
            </a:extLst>
          </p:cNvPr>
          <p:cNvPicPr>
            <a:picLocks noGrp="1" noChangeAspect="1"/>
          </p:cNvPicPr>
          <p:nvPr>
            <p:ph idx="1"/>
          </p:nvPr>
        </p:nvPicPr>
        <p:blipFill>
          <a:blip r:embed="rId2"/>
          <a:stretch>
            <a:fillRect/>
          </a:stretch>
        </p:blipFill>
        <p:spPr>
          <a:xfrm>
            <a:off x="2087880" y="670440"/>
            <a:ext cx="7985761" cy="5567483"/>
          </a:xfrm>
          <a:prstGeom prst="rect">
            <a:avLst/>
          </a:prstGeom>
        </p:spPr>
      </p:pic>
    </p:spTree>
    <p:extLst>
      <p:ext uri="{BB962C8B-B14F-4D97-AF65-F5344CB8AC3E}">
        <p14:creationId xmlns:p14="http://schemas.microsoft.com/office/powerpoint/2010/main" val="224302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8331-4C45-4DC7-9F91-FB4CF718DDF9}"/>
              </a:ext>
            </a:extLst>
          </p:cNvPr>
          <p:cNvSpPr>
            <a:spLocks noGrp="1"/>
          </p:cNvSpPr>
          <p:nvPr>
            <p:ph type="title"/>
          </p:nvPr>
        </p:nvSpPr>
        <p:spPr/>
        <p:txBody>
          <a:bodyPr>
            <a:noAutofit/>
          </a:bodyPr>
          <a:lstStyle/>
          <a:p>
            <a:pPr algn="ctr"/>
            <a:r>
              <a:rPr lang="en-US" sz="3600" dirty="0">
                <a:latin typeface="Times New Roman" panose="02020603050405020304" pitchFamily="18" charset="0"/>
                <a:cs typeface="Times New Roman" panose="02020603050405020304" pitchFamily="18" charset="0"/>
              </a:rPr>
              <a:t>Physical Design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97DFB25-55A5-4CF0-948E-8D6AC6677FA0}"/>
              </a:ext>
            </a:extLst>
          </p:cNvPr>
          <p:cNvPicPr>
            <a:picLocks noChangeAspect="1"/>
          </p:cNvPicPr>
          <p:nvPr/>
        </p:nvPicPr>
        <p:blipFill>
          <a:blip r:embed="rId2"/>
          <a:stretch>
            <a:fillRect/>
          </a:stretch>
        </p:blipFill>
        <p:spPr>
          <a:xfrm>
            <a:off x="46672" y="1358264"/>
            <a:ext cx="5841760" cy="4768215"/>
          </a:xfrm>
          <a:prstGeom prst="rect">
            <a:avLst/>
          </a:prstGeom>
        </p:spPr>
      </p:pic>
      <p:sp>
        <p:nvSpPr>
          <p:cNvPr id="6" name="TextBox 5">
            <a:extLst>
              <a:ext uri="{FF2B5EF4-FFF2-40B4-BE49-F238E27FC236}">
                <a16:creationId xmlns:a16="http://schemas.microsoft.com/office/drawing/2014/main" id="{B6159E4B-AF9C-450B-A7ED-35896199B6A4}"/>
              </a:ext>
            </a:extLst>
          </p:cNvPr>
          <p:cNvSpPr txBox="1"/>
          <p:nvPr/>
        </p:nvSpPr>
        <p:spPr>
          <a:xfrm>
            <a:off x="1812813" y="989012"/>
            <a:ext cx="230947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Bird Eye View</a:t>
            </a:r>
          </a:p>
        </p:txBody>
      </p:sp>
      <p:pic>
        <p:nvPicPr>
          <p:cNvPr id="7" name="Picture 6">
            <a:extLst>
              <a:ext uri="{FF2B5EF4-FFF2-40B4-BE49-F238E27FC236}">
                <a16:creationId xmlns:a16="http://schemas.microsoft.com/office/drawing/2014/main" id="{10FC0CB7-69FB-4B40-81A0-C6736ED2E18C}"/>
              </a:ext>
            </a:extLst>
          </p:cNvPr>
          <p:cNvPicPr>
            <a:picLocks noChangeAspect="1"/>
          </p:cNvPicPr>
          <p:nvPr/>
        </p:nvPicPr>
        <p:blipFill>
          <a:blip r:embed="rId3"/>
          <a:stretch>
            <a:fillRect/>
          </a:stretch>
        </p:blipFill>
        <p:spPr>
          <a:xfrm>
            <a:off x="8412480" y="1480184"/>
            <a:ext cx="2941320" cy="2620673"/>
          </a:xfrm>
          <a:prstGeom prst="rect">
            <a:avLst/>
          </a:prstGeom>
        </p:spPr>
      </p:pic>
      <p:sp>
        <p:nvSpPr>
          <p:cNvPr id="8" name="TextBox 7">
            <a:extLst>
              <a:ext uri="{FF2B5EF4-FFF2-40B4-BE49-F238E27FC236}">
                <a16:creationId xmlns:a16="http://schemas.microsoft.com/office/drawing/2014/main" id="{7BAC674A-C2D3-4B36-A770-6F487DE5280D}"/>
              </a:ext>
            </a:extLst>
          </p:cNvPr>
          <p:cNvSpPr txBox="1"/>
          <p:nvPr/>
        </p:nvSpPr>
        <p:spPr>
          <a:xfrm>
            <a:off x="8914653" y="989012"/>
            <a:ext cx="180132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Side Views</a:t>
            </a:r>
          </a:p>
        </p:txBody>
      </p:sp>
      <p:pic>
        <p:nvPicPr>
          <p:cNvPr id="9" name="Picture 8">
            <a:extLst>
              <a:ext uri="{FF2B5EF4-FFF2-40B4-BE49-F238E27FC236}">
                <a16:creationId xmlns:a16="http://schemas.microsoft.com/office/drawing/2014/main" id="{7336DE9D-10BB-48FA-B24D-8AF03A47253D}"/>
              </a:ext>
            </a:extLst>
          </p:cNvPr>
          <p:cNvPicPr>
            <a:picLocks noChangeAspect="1"/>
          </p:cNvPicPr>
          <p:nvPr/>
        </p:nvPicPr>
        <p:blipFill>
          <a:blip r:embed="rId4"/>
          <a:stretch>
            <a:fillRect/>
          </a:stretch>
        </p:blipFill>
        <p:spPr>
          <a:xfrm>
            <a:off x="8082915" y="4076700"/>
            <a:ext cx="3600450" cy="2781300"/>
          </a:xfrm>
          <a:prstGeom prst="rect">
            <a:avLst/>
          </a:prstGeom>
        </p:spPr>
      </p:pic>
    </p:spTree>
    <p:extLst>
      <p:ext uri="{BB962C8B-B14F-4D97-AF65-F5344CB8AC3E}">
        <p14:creationId xmlns:p14="http://schemas.microsoft.com/office/powerpoint/2010/main" val="173346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32" y="-396200"/>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Schematic: LED Module</a:t>
            </a:r>
          </a:p>
        </p:txBody>
      </p:sp>
      <p:pic>
        <p:nvPicPr>
          <p:cNvPr id="7" name="Picture 6"/>
          <p:cNvPicPr>
            <a:picLocks noChangeAspect="1"/>
          </p:cNvPicPr>
          <p:nvPr/>
        </p:nvPicPr>
        <p:blipFill>
          <a:blip r:embed="rId2"/>
          <a:stretch>
            <a:fillRect/>
          </a:stretch>
        </p:blipFill>
        <p:spPr>
          <a:xfrm rot="5400000">
            <a:off x="-616803" y="2384366"/>
            <a:ext cx="5341072" cy="2431067"/>
          </a:xfrm>
          <a:prstGeom prst="rect">
            <a:avLst/>
          </a:prstGeom>
        </p:spPr>
      </p:pic>
      <p:pic>
        <p:nvPicPr>
          <p:cNvPr id="9" name="Picture 8"/>
          <p:cNvPicPr>
            <a:picLocks noChangeAspect="1"/>
          </p:cNvPicPr>
          <p:nvPr/>
        </p:nvPicPr>
        <p:blipFill>
          <a:blip r:embed="rId3"/>
          <a:stretch>
            <a:fillRect/>
          </a:stretch>
        </p:blipFill>
        <p:spPr>
          <a:xfrm>
            <a:off x="4482575" y="768828"/>
            <a:ext cx="7709425" cy="2837825"/>
          </a:xfrm>
          <a:prstGeom prst="rect">
            <a:avLst/>
          </a:prstGeom>
        </p:spPr>
      </p:pic>
      <p:pic>
        <p:nvPicPr>
          <p:cNvPr id="10" name="Picture 9"/>
          <p:cNvPicPr>
            <a:picLocks noChangeAspect="1"/>
          </p:cNvPicPr>
          <p:nvPr/>
        </p:nvPicPr>
        <p:blipFill>
          <a:blip r:embed="rId4"/>
          <a:stretch>
            <a:fillRect/>
          </a:stretch>
        </p:blipFill>
        <p:spPr>
          <a:xfrm>
            <a:off x="5604442" y="3606653"/>
            <a:ext cx="5465690" cy="3155525"/>
          </a:xfrm>
          <a:prstGeom prst="rect">
            <a:avLst/>
          </a:prstGeom>
        </p:spPr>
      </p:pic>
      <p:cxnSp>
        <p:nvCxnSpPr>
          <p:cNvPr id="14" name="Straight Connector 13"/>
          <p:cNvCxnSpPr/>
          <p:nvPr/>
        </p:nvCxnSpPr>
        <p:spPr>
          <a:xfrm flipH="1">
            <a:off x="4008509" y="768828"/>
            <a:ext cx="9144" cy="608917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15"/>
          <p:cNvSpPr txBox="1"/>
          <p:nvPr/>
        </p:nvSpPr>
        <p:spPr>
          <a:xfrm>
            <a:off x="1279483" y="307163"/>
            <a:ext cx="200407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Shift Registers</a:t>
            </a:r>
          </a:p>
        </p:txBody>
      </p:sp>
      <p:sp>
        <p:nvSpPr>
          <p:cNvPr id="17" name="TextBox 16"/>
          <p:cNvSpPr txBox="1"/>
          <p:nvPr/>
        </p:nvSpPr>
        <p:spPr>
          <a:xfrm>
            <a:off x="9066057" y="307163"/>
            <a:ext cx="90281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LEDs</a:t>
            </a:r>
          </a:p>
        </p:txBody>
      </p:sp>
      <p:cxnSp>
        <p:nvCxnSpPr>
          <p:cNvPr id="18" name="Straight Connector 17"/>
          <p:cNvCxnSpPr/>
          <p:nvPr/>
        </p:nvCxnSpPr>
        <p:spPr>
          <a:xfrm>
            <a:off x="0" y="768828"/>
            <a:ext cx="1219199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9558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5E54-1433-4168-B406-F09E552FD97F}"/>
              </a:ext>
            </a:extLst>
          </p:cNvPr>
          <p:cNvSpPr>
            <a:spLocks noGrp="1"/>
          </p:cNvSpPr>
          <p:nvPr>
            <p:ph type="title"/>
          </p:nvPr>
        </p:nvSpPr>
        <p:spPr>
          <a:xfrm>
            <a:off x="838200" y="42862"/>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Requirements: Microphone Module</a:t>
            </a:r>
          </a:p>
        </p:txBody>
      </p:sp>
      <p:sp>
        <p:nvSpPr>
          <p:cNvPr id="3" name="Content Placeholder 2">
            <a:extLst>
              <a:ext uri="{FF2B5EF4-FFF2-40B4-BE49-F238E27FC236}">
                <a16:creationId xmlns:a16="http://schemas.microsoft.com/office/drawing/2014/main" id="{DD8429AA-E47A-4D41-B762-670E1708BB9C}"/>
              </a:ext>
            </a:extLst>
          </p:cNvPr>
          <p:cNvSpPr>
            <a:spLocks noGrp="1"/>
          </p:cNvSpPr>
          <p:nvPr>
            <p:ph idx="1"/>
          </p:nvPr>
        </p:nvSpPr>
        <p:spPr>
          <a:xfrm>
            <a:off x="838200" y="1368425"/>
            <a:ext cx="10515600" cy="4351338"/>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1. Components:</a:t>
            </a:r>
          </a:p>
          <a:p>
            <a:pPr lvl="1"/>
            <a:r>
              <a:rPr lang="en-US" sz="3200" dirty="0">
                <a:latin typeface="Times New Roman" panose="02020603050405020304" pitchFamily="18" charset="0"/>
                <a:cs typeface="Times New Roman" panose="02020603050405020304" pitchFamily="18" charset="0"/>
              </a:rPr>
              <a:t>4 Electret Microphones</a:t>
            </a:r>
          </a:p>
          <a:p>
            <a:pPr lvl="1"/>
            <a:r>
              <a:rPr lang="en-US" sz="3200" dirty="0">
                <a:latin typeface="Times New Roman" panose="02020603050405020304" pitchFamily="18" charset="0"/>
                <a:cs typeface="Times New Roman" panose="02020603050405020304" pitchFamily="18" charset="0"/>
              </a:rPr>
              <a:t>1 Digital MEMS Microphone </a:t>
            </a:r>
          </a:p>
          <a:p>
            <a:pPr marL="0" indent="0">
              <a:buNone/>
            </a:pPr>
            <a:r>
              <a:rPr lang="en-US" sz="3200" dirty="0">
                <a:latin typeface="Times New Roman" panose="02020603050405020304" pitchFamily="18" charset="0"/>
                <a:cs typeface="Times New Roman" panose="02020603050405020304" pitchFamily="18" charset="0"/>
              </a:rPr>
              <a:t>2. Requirements</a:t>
            </a:r>
          </a:p>
          <a:p>
            <a:pPr lvl="1"/>
            <a:r>
              <a:rPr lang="en-US" sz="3200" dirty="0">
                <a:latin typeface="Times New Roman" panose="02020603050405020304" pitchFamily="18" charset="0"/>
                <a:cs typeface="Times New Roman" panose="02020603050405020304" pitchFamily="18" charset="0"/>
              </a:rPr>
              <a:t>Microphones must have frequency response from 50Hz to 20kHz</a:t>
            </a:r>
          </a:p>
          <a:p>
            <a:pPr lvl="1"/>
            <a:r>
              <a:rPr lang="en-US" sz="3200" dirty="0">
                <a:latin typeface="Times New Roman" panose="02020603050405020304" pitchFamily="18" charset="0"/>
                <a:cs typeface="Times New Roman" panose="02020603050405020304" pitchFamily="18" charset="0"/>
              </a:rPr>
              <a:t>Microphones must have high SNR and high sensitivity</a:t>
            </a:r>
          </a:p>
          <a:p>
            <a:pPr lvl="1"/>
            <a:r>
              <a:rPr lang="en-US" sz="3200" dirty="0">
                <a:latin typeface="Times New Roman" panose="02020603050405020304" pitchFamily="18" charset="0"/>
                <a:cs typeface="Times New Roman" panose="02020603050405020304" pitchFamily="18" charset="0"/>
              </a:rPr>
              <a:t>Electret Microphones’ output must be amplified to be in range 0-5V</a:t>
            </a:r>
          </a:p>
          <a:p>
            <a:pPr lvl="1"/>
            <a:r>
              <a:rPr lang="en-US" sz="3200" dirty="0">
                <a:latin typeface="Times New Roman" panose="02020603050405020304" pitchFamily="18" charset="0"/>
                <a:cs typeface="Times New Roman" panose="02020603050405020304" pitchFamily="18" charset="0"/>
              </a:rPr>
              <a:t>Output of Digital Microphone must have I2S format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79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931</Words>
  <Application>Microsoft Office PowerPoint</Application>
  <PresentationFormat>Widescreen</PresentationFormat>
  <Paragraphs>114</Paragraphs>
  <Slides>23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Calibri</vt:lpstr>
      <vt:lpstr>Calibri Light</vt:lpstr>
      <vt:lpstr>Cambria Math</vt:lpstr>
      <vt:lpstr>Symbol</vt:lpstr>
      <vt:lpstr>Times New Roman</vt:lpstr>
      <vt:lpstr>Wingdings</vt:lpstr>
      <vt:lpstr>Office Theme</vt:lpstr>
      <vt:lpstr>Music-Visualization and Motion-Controlled LED Cube</vt:lpstr>
      <vt:lpstr>Team Members:</vt:lpstr>
      <vt:lpstr>Problem Statement</vt:lpstr>
      <vt:lpstr>Proposed Solution </vt:lpstr>
      <vt:lpstr>High Level Requirements </vt:lpstr>
      <vt:lpstr>Block Diagram    </vt:lpstr>
      <vt:lpstr>Physical Design   </vt:lpstr>
      <vt:lpstr>Schematic: LED Module</vt:lpstr>
      <vt:lpstr>Requirements: Microphone Module</vt:lpstr>
      <vt:lpstr>Schematic, Requirements: Microphone Module</vt:lpstr>
      <vt:lpstr>Proof of Concept: Microphone Module</vt:lpstr>
      <vt:lpstr>Requirements, Schematic: Proximity Sensor Module</vt:lpstr>
      <vt:lpstr>Schematic: Power Module</vt:lpstr>
      <vt:lpstr>Requirements: Control Unit</vt:lpstr>
      <vt:lpstr>Requirements: Control Unit</vt:lpstr>
      <vt:lpstr>Requirements: Control Unit</vt:lpstr>
      <vt:lpstr>Requirements: Control Unit</vt:lpstr>
      <vt:lpstr>Requirements: Control Unit</vt:lpstr>
      <vt:lpstr>Requirements: Control Unit</vt:lpstr>
      <vt:lpstr>PowerPoint Presentation</vt:lpstr>
      <vt:lpstr>Proof of Concept: Proximity Sensor Module</vt:lpstr>
      <vt:lpstr>Requirements: Control Unit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Music-Visualization and Motion-Controlled LED Cube</dc:title>
  <dc:creator>Kadri, Islam</dc:creator>
  <cp:lastModifiedBy>Kadri, Islam</cp:lastModifiedBy>
  <cp:revision>79</cp:revision>
  <dcterms:created xsi:type="dcterms:W3CDTF">2018-03-03T18:42:10Z</dcterms:created>
  <dcterms:modified xsi:type="dcterms:W3CDTF">2018-03-05T20:38:53Z</dcterms:modified>
</cp:coreProperties>
</file>