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45"/>
  </p:notesMasterIdLst>
  <p:sldIdLst>
    <p:sldId id="259" r:id="rId2"/>
    <p:sldId id="258" r:id="rId3"/>
    <p:sldId id="324" r:id="rId4"/>
    <p:sldId id="262" r:id="rId5"/>
    <p:sldId id="264" r:id="rId6"/>
    <p:sldId id="265" r:id="rId7"/>
    <p:sldId id="291" r:id="rId8"/>
    <p:sldId id="325" r:id="rId9"/>
    <p:sldId id="349" r:id="rId10"/>
    <p:sldId id="308" r:id="rId11"/>
    <p:sldId id="321" r:id="rId12"/>
    <p:sldId id="322" r:id="rId13"/>
    <p:sldId id="335" r:id="rId14"/>
    <p:sldId id="336" r:id="rId15"/>
    <p:sldId id="337" r:id="rId16"/>
    <p:sldId id="338" r:id="rId17"/>
    <p:sldId id="339" r:id="rId18"/>
    <p:sldId id="348" r:id="rId19"/>
    <p:sldId id="345" r:id="rId20"/>
    <p:sldId id="274" r:id="rId21"/>
    <p:sldId id="311" r:id="rId22"/>
    <p:sldId id="312" r:id="rId23"/>
    <p:sldId id="327" r:id="rId24"/>
    <p:sldId id="313" r:id="rId25"/>
    <p:sldId id="340" r:id="rId26"/>
    <p:sldId id="341" r:id="rId27"/>
    <p:sldId id="342" r:id="rId28"/>
    <p:sldId id="343" r:id="rId29"/>
    <p:sldId id="346" r:id="rId30"/>
    <p:sldId id="347" r:id="rId31"/>
    <p:sldId id="344" r:id="rId32"/>
    <p:sldId id="277" r:id="rId33"/>
    <p:sldId id="334" r:id="rId34"/>
    <p:sldId id="309" r:id="rId35"/>
    <p:sldId id="310" r:id="rId36"/>
    <p:sldId id="283" r:id="rId37"/>
    <p:sldId id="331" r:id="rId38"/>
    <p:sldId id="332" r:id="rId39"/>
    <p:sldId id="333" r:id="rId40"/>
    <p:sldId id="286" r:id="rId41"/>
    <p:sldId id="320" r:id="rId42"/>
    <p:sldId id="326" r:id="rId43"/>
    <p:sldId id="289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70"/>
    <p:restoredTop sz="94643"/>
  </p:normalViewPr>
  <p:slideViewPr>
    <p:cSldViewPr snapToGrid="0" snapToObjects="1">
      <p:cViewPr>
        <p:scale>
          <a:sx n="110" d="100"/>
          <a:sy n="110" d="100"/>
        </p:scale>
        <p:origin x="108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Workbook2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/>
              <a:t>Charging</a:t>
            </a:r>
            <a:r>
              <a:rPr lang="en-US" sz="2800" baseline="0"/>
              <a:t> Current vs. Terminal Volage</a:t>
            </a:r>
            <a:endParaRPr lang="en-US" sz="280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Sheet1!$A$1:$A$18</c:f>
              <c:numCache>
                <c:formatCode>General</c:formatCode>
                <c:ptCount val="18"/>
                <c:pt idx="0">
                  <c:v>12.4</c:v>
                </c:pt>
                <c:pt idx="1">
                  <c:v>12.6</c:v>
                </c:pt>
                <c:pt idx="2">
                  <c:v>12.8</c:v>
                </c:pt>
                <c:pt idx="3">
                  <c:v>13.0</c:v>
                </c:pt>
                <c:pt idx="4">
                  <c:v>13.2</c:v>
                </c:pt>
                <c:pt idx="5">
                  <c:v>13.4</c:v>
                </c:pt>
                <c:pt idx="6">
                  <c:v>13.6</c:v>
                </c:pt>
                <c:pt idx="7">
                  <c:v>13.8</c:v>
                </c:pt>
                <c:pt idx="8">
                  <c:v>14.0</c:v>
                </c:pt>
                <c:pt idx="9">
                  <c:v>14.02</c:v>
                </c:pt>
                <c:pt idx="10">
                  <c:v>14.04</c:v>
                </c:pt>
                <c:pt idx="11">
                  <c:v>14.06</c:v>
                </c:pt>
                <c:pt idx="12">
                  <c:v>14.08</c:v>
                </c:pt>
                <c:pt idx="13">
                  <c:v>14.1</c:v>
                </c:pt>
                <c:pt idx="14">
                  <c:v>14.12</c:v>
                </c:pt>
                <c:pt idx="15">
                  <c:v>14.14</c:v>
                </c:pt>
                <c:pt idx="16">
                  <c:v>14.16</c:v>
                </c:pt>
                <c:pt idx="17">
                  <c:v>14.18</c:v>
                </c:pt>
              </c:numCache>
            </c:numRef>
          </c:xVal>
          <c:yVal>
            <c:numRef>
              <c:f>Sheet1!$B$1:$B$18</c:f>
              <c:numCache>
                <c:formatCode>General</c:formatCode>
                <c:ptCount val="18"/>
                <c:pt idx="0">
                  <c:v>3.02</c:v>
                </c:pt>
                <c:pt idx="1">
                  <c:v>3.02</c:v>
                </c:pt>
                <c:pt idx="2">
                  <c:v>3.02</c:v>
                </c:pt>
                <c:pt idx="3">
                  <c:v>3.02</c:v>
                </c:pt>
                <c:pt idx="4">
                  <c:v>3.02</c:v>
                </c:pt>
                <c:pt idx="5">
                  <c:v>3.01</c:v>
                </c:pt>
                <c:pt idx="6">
                  <c:v>3.01</c:v>
                </c:pt>
                <c:pt idx="7">
                  <c:v>3.0</c:v>
                </c:pt>
                <c:pt idx="8">
                  <c:v>2.94</c:v>
                </c:pt>
                <c:pt idx="9">
                  <c:v>2.9</c:v>
                </c:pt>
                <c:pt idx="10">
                  <c:v>2.87</c:v>
                </c:pt>
                <c:pt idx="11">
                  <c:v>2.68</c:v>
                </c:pt>
                <c:pt idx="12">
                  <c:v>2.55</c:v>
                </c:pt>
                <c:pt idx="13">
                  <c:v>2.47</c:v>
                </c:pt>
                <c:pt idx="14">
                  <c:v>2.21</c:v>
                </c:pt>
                <c:pt idx="15">
                  <c:v>1.89</c:v>
                </c:pt>
                <c:pt idx="16">
                  <c:v>1.53</c:v>
                </c:pt>
                <c:pt idx="17">
                  <c:v>1.04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69767040"/>
        <c:axId val="-269763920"/>
      </c:scatterChart>
      <c:valAx>
        <c:axId val="-269767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Voltage (V)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9763920"/>
        <c:crosses val="autoZero"/>
        <c:crossBetween val="midCat"/>
      </c:valAx>
      <c:valAx>
        <c:axId val="-26976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/>
                  <a:t>Current (A)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69767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Power Consumed by LED vs Set Brightness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49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intercept val="0.0"/>
            <c:dispRSqr val="1"/>
            <c:dispEq val="0"/>
            <c:trendlineLbl>
              <c:layout>
                <c:manualLayout>
                  <c:x val="0.13844750656168"/>
                  <c:y val="0.117614829396325"/>
                </c:manualLayout>
              </c:layout>
              <c:numFmt formatCode="General" sourceLinked="0"/>
              <c:spPr>
                <a:solidFill>
                  <a:schemeClr val="accent6">
                    <a:alpha val="42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Sheet1!$C$5:$C$16</c:f>
              <c:numCache>
                <c:formatCode>General</c:formatCode>
                <c:ptCount val="12"/>
                <c:pt idx="0">
                  <c:v>0.0</c:v>
                </c:pt>
                <c:pt idx="1">
                  <c:v>25.0</c:v>
                </c:pt>
                <c:pt idx="2">
                  <c:v>50.0</c:v>
                </c:pt>
                <c:pt idx="3">
                  <c:v>75.0</c:v>
                </c:pt>
                <c:pt idx="4">
                  <c:v>100.0</c:v>
                </c:pt>
                <c:pt idx="5">
                  <c:v>125.0</c:v>
                </c:pt>
                <c:pt idx="6">
                  <c:v>150.0</c:v>
                </c:pt>
                <c:pt idx="7">
                  <c:v>175.0</c:v>
                </c:pt>
                <c:pt idx="8">
                  <c:v>200.0</c:v>
                </c:pt>
                <c:pt idx="9">
                  <c:v>225.0</c:v>
                </c:pt>
                <c:pt idx="10">
                  <c:v>250.0</c:v>
                </c:pt>
                <c:pt idx="11">
                  <c:v>255.0</c:v>
                </c:pt>
              </c:numCache>
            </c:numRef>
          </c:xVal>
          <c:yVal>
            <c:numRef>
              <c:f>Sheet1!$D$5:$D$16</c:f>
              <c:numCache>
                <c:formatCode>General</c:formatCode>
                <c:ptCount val="12"/>
                <c:pt idx="0">
                  <c:v>0.0</c:v>
                </c:pt>
                <c:pt idx="1">
                  <c:v>1.2</c:v>
                </c:pt>
                <c:pt idx="2">
                  <c:v>2.7</c:v>
                </c:pt>
                <c:pt idx="3">
                  <c:v>6.4</c:v>
                </c:pt>
                <c:pt idx="4">
                  <c:v>11.01</c:v>
                </c:pt>
                <c:pt idx="5">
                  <c:v>14.53</c:v>
                </c:pt>
                <c:pt idx="6">
                  <c:v>18.03</c:v>
                </c:pt>
                <c:pt idx="7">
                  <c:v>20.61</c:v>
                </c:pt>
                <c:pt idx="8">
                  <c:v>23.23</c:v>
                </c:pt>
                <c:pt idx="9">
                  <c:v>25.93</c:v>
                </c:pt>
                <c:pt idx="10">
                  <c:v>28.52</c:v>
                </c:pt>
                <c:pt idx="11">
                  <c:v>28.92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C4A-452E-A805-808E99EE96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419669568"/>
        <c:axId val="-419616832"/>
      </c:scatterChart>
      <c:valAx>
        <c:axId val="-419669568"/>
        <c:scaling>
          <c:orientation val="minMax"/>
          <c:max val="3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aseline="0" dirty="0"/>
                  <a:t>Brightness (Out of 255)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616832"/>
        <c:crosses val="autoZero"/>
        <c:crossBetween val="midCat"/>
      </c:valAx>
      <c:valAx>
        <c:axId val="-41961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3200" baseline="0" dirty="0"/>
                  <a:t>Watts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3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419669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BD135-C6CA-4B4A-B0F4-861C7AA42D40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808C9A-E8EC-3345-B856-69F32D4D7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4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08C9A-E8EC-3345-B856-69F32D4D737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8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88D3C90-6854-CC43-9651-4B2E46B78E6E}" type="datetimeFigureOut">
              <a:rPr lang="en-US" smtClean="0"/>
              <a:t>12/11/17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FDD3788-BBFA-9542-9531-66C6B9E68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3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 controlled solar powered street lamp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Group #2</a:t>
            </a:r>
          </a:p>
          <a:p>
            <a:r>
              <a:rPr lang="en-US" dirty="0" smtClean="0"/>
              <a:t>Kevin </a:t>
            </a:r>
            <a:r>
              <a:rPr lang="en-US" dirty="0" err="1" smtClean="0"/>
              <a:t>Dahm</a:t>
            </a:r>
            <a:r>
              <a:rPr lang="en-US" dirty="0" smtClean="0"/>
              <a:t>, Justin Lindstrom, Brendan Weibel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2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8071160"/>
              </p:ext>
            </p:extLst>
          </p:nvPr>
        </p:nvGraphicFramePr>
        <p:xfrm>
          <a:off x="457200" y="1600200"/>
          <a:ext cx="11274426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213"/>
                <a:gridCol w="5637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Regulates a voltage input of 12V to 23V to a safe charging voltage of 13.14V to 14.5V</a:t>
                      </a:r>
                    </a:p>
                    <a:p>
                      <a:endParaRPr lang="en-US" sz="1800" b="0" i="0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mr-IN" sz="180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Input</a:t>
                      </a:r>
                      <a:r>
                        <a:rPr lang="mr-IN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17.5 +/- 10%; </a:t>
                      </a:r>
                      <a:r>
                        <a:rPr lang="mr-IN" sz="1800" b="0" i="1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Output</a:t>
                      </a:r>
                      <a:r>
                        <a:rPr lang="mr-IN" sz="1800" b="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14.3V +/- 10%</a:t>
                      </a:r>
                      <a:endParaRPr lang="mr-IN" b="0" dirty="0" smtClean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Generate 3V input.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Monitor output voltage and save data.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Slowly step up input to 23V while measuring.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Maintain 23V for an hour to see temperature changes.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Verify it stayed in desired range.</a:t>
                      </a:r>
                    </a:p>
                    <a:p>
                      <a:endParaRPr lang="en-US" dirty="0" smtClean="0"/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Connect Battery charger to fully discharged SLA battery.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Measure voltage and current at battery terminals.</a:t>
                      </a:r>
                    </a:p>
                    <a:p>
                      <a:pPr marL="342900" indent="-342900" rtl="0" fontAlgn="base">
                        <a:buFont typeface="+mj-lt"/>
                        <a:buAutoNum type="arabicPeriod"/>
                      </a:pPr>
                      <a:r>
                        <a:rPr lang="en-US" sz="18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Ensure all charging stages are met.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Requirements </a:t>
            </a:r>
            <a:r>
              <a:rPr lang="mr-IN" sz="4000" dirty="0" smtClean="0"/>
              <a:t>–</a:t>
            </a:r>
            <a:r>
              <a:rPr lang="en-US" sz="4000" dirty="0" smtClean="0"/>
              <a:t> power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0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780135"/>
              </p:ext>
            </p:extLst>
          </p:nvPr>
        </p:nvGraphicFramePr>
        <p:xfrm>
          <a:off x="457200" y="1600200"/>
          <a:ext cx="11274426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213"/>
                <a:gridCol w="5637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Must be able to view the battery charge and turn off/on the light from a mobile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mtClean="0"/>
                        <a:t>Once user opens the app, user can see a value of percent charge of the lamp as well as a visual representation of that percentage.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smtClean="0"/>
                        <a:t>The user also sees a large switch on the screen which has on and off buttons in order to turn the lamp on and off.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Must be able to communicate with a cell phone over Wi-Fi from a range of 250 feet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Configure ESP32 to connect to Wi-Fi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Place lamp</a:t>
                      </a:r>
                      <a:r>
                        <a:rPr lang="en-US" baseline="0" dirty="0" smtClean="0"/>
                        <a:t> 250 feet away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Connect to Wi-Fi on Phone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Communicate</a:t>
                      </a:r>
                      <a:r>
                        <a:rPr lang="en-US" baseline="0" dirty="0" smtClean="0"/>
                        <a:t> with lamp by changing brightness on the phone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Must be able to</a:t>
                      </a:r>
                      <a:r>
                        <a:rPr lang="en-US" baseline="0" dirty="0" smtClean="0"/>
                        <a:t> change the brightness of the lamp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Turn on the lamp at low</a:t>
                      </a:r>
                      <a:r>
                        <a:rPr lang="en-US" baseline="0" dirty="0" smtClean="0"/>
                        <a:t> brightness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baseline="0" dirty="0" smtClean="0"/>
                        <a:t>Slowly increase brightness on the application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Probe</a:t>
                      </a:r>
                      <a:r>
                        <a:rPr lang="en-US" baseline="0" dirty="0" smtClean="0"/>
                        <a:t> output on oscilloscope to see change in PWM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Requirements </a:t>
            </a:r>
            <a:r>
              <a:rPr lang="mr-IN" sz="4000" dirty="0" smtClean="0"/>
              <a:t>–</a:t>
            </a:r>
            <a:r>
              <a:rPr lang="en-US" sz="4000" dirty="0" smtClean="0"/>
              <a:t> control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9951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202850"/>
              </p:ext>
            </p:extLst>
          </p:nvPr>
        </p:nvGraphicFramePr>
        <p:xfrm>
          <a:off x="457200" y="1600200"/>
          <a:ext cx="11274426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7213"/>
                <a:gridCol w="563721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Must sufficiently illuminate dark area while using 33W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Use Voltmeter to find the current and voltage drop through the device while it’s on.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Ensure it is drawing 33W of power over 12V.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Turn off other lights and ensure it provides adequate lighting to the surrounding area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Must be able to</a:t>
                      </a:r>
                      <a:r>
                        <a:rPr lang="en-US" baseline="0" dirty="0" smtClean="0"/>
                        <a:t> visibly change brightness of the lamp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Vary output voltage</a:t>
                      </a:r>
                      <a:r>
                        <a:rPr lang="en-US" baseline="0" dirty="0" smtClean="0"/>
                        <a:t> into lamp from power source</a:t>
                      </a:r>
                      <a:endParaRPr lang="en-US" dirty="0" smtClean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View change in brightness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Requirements </a:t>
            </a:r>
            <a:r>
              <a:rPr lang="mr-IN" sz="4000" dirty="0" smtClean="0"/>
              <a:t>–</a:t>
            </a:r>
            <a:r>
              <a:rPr lang="en-US" sz="4000" dirty="0" smtClean="0"/>
              <a:t> lighting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877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0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Solar panel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80514" cy="4846320"/>
          </a:xfrm>
        </p:spPr>
        <p:txBody>
          <a:bodyPr>
            <a:normAutofit/>
          </a:bodyPr>
          <a:lstStyle/>
          <a:p>
            <a:r>
              <a:rPr lang="en-US" sz="3200" dirty="0" err="1"/>
              <a:t>Renogy</a:t>
            </a:r>
            <a:r>
              <a:rPr lang="en-US" sz="3200" dirty="0"/>
              <a:t> 100 Watt 12 Volt Monocrystalline </a:t>
            </a:r>
            <a:r>
              <a:rPr lang="en-US" sz="3200" dirty="0" smtClean="0"/>
              <a:t>Solar chosen</a:t>
            </a:r>
          </a:p>
          <a:p>
            <a:r>
              <a:rPr lang="en-US" sz="3200" dirty="0" smtClean="0"/>
              <a:t>Power requirements determined LED would be on 100% for 4 hours, and 50% for 4 hours each day (220 </a:t>
            </a:r>
            <a:r>
              <a:rPr lang="en-US" sz="3200" dirty="0" err="1" smtClean="0"/>
              <a:t>Wh</a:t>
            </a:r>
            <a:r>
              <a:rPr lang="en-US" sz="3200" dirty="0" smtClean="0"/>
              <a:t> per day)</a:t>
            </a:r>
          </a:p>
          <a:p>
            <a:r>
              <a:rPr lang="en-US" sz="3200" dirty="0" smtClean="0"/>
              <a:t>Urbana, IL average sunlight would result in this panel receiving 365.5 </a:t>
            </a:r>
            <a:r>
              <a:rPr lang="en-US" sz="3200" dirty="0" err="1" smtClean="0"/>
              <a:t>Wh</a:t>
            </a:r>
            <a:r>
              <a:rPr lang="en-US" sz="3200" dirty="0" smtClean="0"/>
              <a:t> per day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2813" t="2583" r="22968" b="2416"/>
          <a:stretch/>
        </p:blipFill>
        <p:spPr>
          <a:xfrm>
            <a:off x="8072320" y="1600200"/>
            <a:ext cx="3687879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3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Battery Charger </a:t>
            </a:r>
            <a:r>
              <a:rPr lang="mr-IN" sz="4000" dirty="0" smtClean="0"/>
              <a:t>–</a:t>
            </a:r>
            <a:r>
              <a:rPr lang="en-US" sz="4000" dirty="0" smtClean="0"/>
              <a:t> Summary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4552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Will regulate </a:t>
            </a:r>
            <a:r>
              <a:rPr lang="en-US" sz="3200" dirty="0"/>
              <a:t>the power coming in from the solar panel to provide the necessary voltage that our battery will </a:t>
            </a:r>
            <a:r>
              <a:rPr lang="en-US" sz="3200" dirty="0" smtClean="0"/>
              <a:t>accept</a:t>
            </a:r>
          </a:p>
          <a:p>
            <a:r>
              <a:rPr lang="is-IS" sz="3200" dirty="0" smtClean="0"/>
              <a:t>BQ24450 </a:t>
            </a:r>
            <a:r>
              <a:rPr lang="en-US" sz="3200" dirty="0"/>
              <a:t>integrated charge controller for lead-acid </a:t>
            </a:r>
            <a:r>
              <a:rPr lang="en-US" sz="3200" dirty="0" smtClean="0"/>
              <a:t>batteries</a:t>
            </a:r>
          </a:p>
          <a:p>
            <a:pPr lvl="1"/>
            <a:r>
              <a:rPr lang="en-US" sz="3000" dirty="0" smtClean="0"/>
              <a:t>Voltage and Current regulation using this chip</a:t>
            </a:r>
          </a:p>
          <a:p>
            <a:pPr lvl="1"/>
            <a:r>
              <a:rPr lang="en-US" sz="3000" dirty="0" smtClean="0"/>
              <a:t>Temperature-compensated reference necessary</a:t>
            </a:r>
          </a:p>
          <a:p>
            <a:r>
              <a:rPr lang="en-US" sz="3200" dirty="0" smtClean="0"/>
              <a:t>2 Charging Modes</a:t>
            </a:r>
          </a:p>
          <a:p>
            <a:pPr lvl="1"/>
            <a:r>
              <a:rPr lang="en-US" sz="3000" dirty="0" smtClean="0"/>
              <a:t>Boost Mode</a:t>
            </a:r>
          </a:p>
          <a:p>
            <a:pPr lvl="1"/>
            <a:r>
              <a:rPr lang="en-US" sz="3000" dirty="0" smtClean="0"/>
              <a:t>Float Mode</a:t>
            </a:r>
            <a:endParaRPr lang="en-US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6570" y1="78523" x2="26570" y2="78523"/>
                        <a14:foregroundMark x1="24638" y1="83893" x2="24638" y2="83893"/>
                        <a14:foregroundMark x1="33816" y1="77852" x2="32367" y2="87919"/>
                        <a14:foregroundMark x1="21256" y1="44295" x2="21256" y2="44295"/>
                        <a14:foregroundMark x1="16425" y1="43624" x2="17391" y2="48322"/>
                        <a14:foregroundMark x1="57005" y1="84564" x2="53140" y2="99329"/>
                        <a14:foregroundMark x1="48792" y1="83893" x2="46860" y2="95302"/>
                        <a14:foregroundMark x1="41546" y1="79866" x2="38647" y2="90604"/>
                        <a14:foregroundMark x1="18841" y1="72483" x2="16908" y2="83893"/>
                        <a14:foregroundMark x1="11111" y1="69128" x2="9662" y2="77852"/>
                        <a14:foregroundMark x1="4348" y1="65101" x2="3382" y2="751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45313" y="4152900"/>
            <a:ext cx="3186439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3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Battery charger </a:t>
            </a:r>
            <a:r>
              <a:rPr lang="mr-IN" sz="4000" dirty="0" smtClean="0"/>
              <a:t>–</a:t>
            </a:r>
            <a:r>
              <a:rPr lang="en-US" sz="4000" dirty="0" smtClean="0"/>
              <a:t> Circuit</a:t>
            </a:r>
            <a:endParaRPr lang="en-US" sz="4000" dirty="0"/>
          </a:p>
        </p:txBody>
      </p:sp>
      <p:pic>
        <p:nvPicPr>
          <p:cNvPr id="4" name="Picture 2" descr="https://lh3.googleusercontent.com/Fy3JYNRnPJkUCb9qu9v3midVzbOV3rc4uLyfWzqWclHF-3cSflFoKmxZ2WHWrSdT_PxC2eAh0v9hHVPBuMc_yPrcdMr5GJkT-c80UcV1gxzwyqIA3wC4HkAqA0hxm-smwzt8iG2Ukf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50" y="1314710"/>
            <a:ext cx="7040700" cy="53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4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Battery charger </a:t>
            </a:r>
            <a:r>
              <a:rPr lang="mr-IN" sz="4000" dirty="0" smtClean="0"/>
              <a:t>–</a:t>
            </a:r>
            <a:r>
              <a:rPr lang="en-US" sz="4000" dirty="0" smtClean="0"/>
              <a:t> Calculations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11274552" cy="484632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𝑐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=2.30 </m:t>
                    </m:r>
                    <m:r>
                      <a:rPr lang="en-US" sz="2550" b="0" i="1" smtClean="0">
                        <a:latin typeface="Cambria Math" charset="0"/>
                      </a:rPr>
                      <m:t>𝑉</m:t>
                    </m:r>
                    <m:r>
                      <a:rPr lang="en-US" sz="2550" b="0" i="1" smtClean="0">
                        <a:latin typeface="Cambria Math" charset="0"/>
                      </a:rPr>
                      <m:t> ÷50 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=46 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</m:oMath>
                </a14:m>
                <a:endParaRPr lang="en-US" sz="255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𝐹𝑙𝑜𝑎𝑡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𝑅𝑒𝑓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 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d>
                      <m:dPr>
                        <m:ctrlP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𝐶</m:t>
                            </m:r>
                          </m:sub>
                        </m:sSub>
                      </m:e>
                    </m:d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sub>
                    </m:sSub>
                    <m:r>
                      <a:rPr lang="is-I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𝐴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+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=2×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𝐶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=92.8 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</m:oMath>
                </a14:m>
                <a:endParaRPr lang="en-US" sz="255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𝐵𝑜𝑜𝑠𝑡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5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i="1">
                            <a:latin typeface="Cambria Math" charset="0"/>
                          </a:rPr>
                          <m:t>𝑅𝑒𝑓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 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d>
                      <m:dPr>
                        <m:ctrlP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5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5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55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5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55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mr-IN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5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55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5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55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  <m:sSup>
                      <m:sSupPr>
                        <m:ctrlPr>
                          <a:rPr lang="en-US" sz="255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mr-IN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mr-IN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𝐶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mr-IN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sz="2550" b="0" i="1" smtClean="0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𝐷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−1</m:t>
                        </m:r>
                      </m:sup>
                    </m:sSup>
                    <m:r>
                      <a:rPr lang="is-I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412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</m:oMath>
                </a14:m>
                <a:endParaRPr lang="en-US" sz="255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𝑇h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5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i="1">
                            <a:latin typeface="Cambria Math" charset="0"/>
                          </a:rPr>
                          <m:t>𝑅𝑒𝑓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 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× </m:t>
                    </m:r>
                    <m:d>
                      <m:dPr>
                        <m:ctrlP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mr-IN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mr-IN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÷</m:t>
                    </m:r>
                    <m:d>
                      <m:dPr>
                        <m:ctrlPr>
                          <a:rPr lang="mr-IN" sz="255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55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55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sz="255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𝐵</m:t>
                                </m:r>
                              </m:sub>
                            </m:sSub>
                            <m:r>
                              <a:rPr lang="en-US" sz="255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mr-IN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mr-IN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𝐶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55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mr-IN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5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𝑅</m:t>
                                        </m:r>
                                      </m:e>
                                      <m:sub>
                                        <m:r>
                                          <a:rPr lang="en-US" sz="255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𝐷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55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is-I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55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𝐵</m:t>
                        </m:r>
                      </m:sub>
                    </m:sSub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10.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2 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</m:oMath>
                </a14:m>
                <a:endParaRPr lang="en-US" sz="255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i="1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𝑎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=</m:t>
                    </m:r>
                    <m:r>
                      <a:rPr lang="en-US" sz="2550" b="0" i="1" smtClean="0">
                        <a:latin typeface="Cambria Math" charset="0"/>
                      </a:rPr>
                      <m:t>92.8 </m:t>
                    </m:r>
                    <m:r>
                      <a:rPr lang="en-US" sz="2550" b="0" i="1" smtClean="0">
                        <a:latin typeface="Cambria Math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𝑏</m:t>
                        </m:r>
                      </m:sub>
                    </m:sSub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210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𝑘</m:t>
                    </m:r>
                    <m:r>
                      <m:rPr>
                        <m:sty m:val="p"/>
                      </m:rPr>
                      <a:rPr lang="el-GR" sz="2550" i="1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</m:oMath>
                </a14:m>
                <a:endParaRPr lang="en-US" sz="255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𝑃𝑟𝑒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=</m:t>
                    </m:r>
                    <m:r>
                      <a:rPr lang="en-US" sz="2550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𝐼𝑛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𝑃𝑟𝑒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𝐷𝑒𝑥𝑡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𝐵𝑎𝑡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)</m:t>
                    </m:r>
                    <m:r>
                      <a:rPr lang="en-US" sz="2550" i="1">
                        <a:latin typeface="Cambria Math" charset="0"/>
                      </a:rPr>
                      <m:t>÷</m:t>
                    </m:r>
                    <m:sSub>
                      <m:sSubPr>
                        <m:ctrlPr>
                          <a:rPr lang="en-US" sz="255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sz="255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55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𝐼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𝑀𝑎𝑥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</a:rPr>
                      <m:t>−</m:t>
                    </m:r>
                    <m:sSub>
                      <m:sSubPr>
                        <m:ctrlPr>
                          <a:rPr lang="en-US" sz="255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𝐻𝐺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55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𝑉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𝐼𝐿𝑀</m:t>
                        </m:r>
                      </m:sub>
                    </m:sSub>
                    <m:r>
                      <a:rPr lang="en-US" sz="2550" i="1">
                        <a:latin typeface="Cambria Math" charset="0"/>
                      </a:rPr>
                      <m:t> ÷</m:t>
                    </m:r>
                    <m:sSub>
                      <m:sSubPr>
                        <m:ctrlPr>
                          <a:rPr lang="en-US" sz="255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</a:rPr>
                          <m:t>𝐼𝑆𝑁𝑆</m:t>
                        </m:r>
                      </m:sub>
                    </m:sSub>
                    <m:r>
                      <a:rPr lang="en-US" sz="255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→</m:t>
                    </m:r>
                    <m:sSub>
                      <m:sSubPr>
                        <m:ctrlPr>
                          <a:rPr lang="en-US" sz="255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𝑅</m:t>
                        </m:r>
                      </m:e>
                      <m:sub>
                        <m:r>
                          <a:rPr lang="en-US" sz="255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𝐼𝑆𝑁𝑆</m:t>
                        </m:r>
                      </m:sub>
                    </m:sSub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=250 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𝑚𝑉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÷5 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𝐴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=50 </m:t>
                    </m:r>
                    <m:r>
                      <a:rPr lang="en-US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𝑚</m:t>
                    </m:r>
                    <m:r>
                      <m:rPr>
                        <m:sty m:val="p"/>
                      </m:rPr>
                      <a:rPr lang="el-GR" sz="255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Ω</m:t>
                    </m:r>
                  </m:oMath>
                </a14:m>
                <a:endParaRPr lang="en-US" sz="255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11274552" cy="484632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2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Battery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4552" cy="4846320"/>
          </a:xfrm>
        </p:spPr>
        <p:txBody>
          <a:bodyPr>
            <a:normAutofit/>
          </a:bodyPr>
          <a:lstStyle/>
          <a:p>
            <a:r>
              <a:rPr lang="is-IS" sz="3200" dirty="0" smtClean="0"/>
              <a:t>12 V</a:t>
            </a:r>
          </a:p>
          <a:p>
            <a:r>
              <a:rPr lang="is-IS" sz="3200" dirty="0" smtClean="0"/>
              <a:t>SunXtender PVX-340T</a:t>
            </a:r>
          </a:p>
          <a:p>
            <a:endParaRPr lang="is-I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0698" t="24184" r="30488" b="23337"/>
          <a:stretch/>
        </p:blipFill>
        <p:spPr>
          <a:xfrm>
            <a:off x="7449319" y="1952438"/>
            <a:ext cx="4389971" cy="414184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929017"/>
              </p:ext>
            </p:extLst>
          </p:nvPr>
        </p:nvGraphicFramePr>
        <p:xfrm>
          <a:off x="564738" y="2910839"/>
          <a:ext cx="6388956" cy="34938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9652"/>
                <a:gridCol w="2129652"/>
                <a:gridCol w="2129652"/>
              </a:tblGrid>
              <a:tr h="1061147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Absorption Voltage at 25°</a:t>
                      </a:r>
                      <a:r>
                        <a:rPr lang="en-US" sz="2800" baseline="0" dirty="0" smtClean="0"/>
                        <a:t> C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Float</a:t>
                      </a:r>
                      <a:r>
                        <a:rPr lang="en-US" sz="2800" baseline="0" dirty="0" smtClean="0"/>
                        <a:t> Voltage at 25° C</a:t>
                      </a:r>
                      <a:endParaRPr lang="en-US" sz="2800" dirty="0"/>
                    </a:p>
                  </a:txBody>
                  <a:tcPr anchor="ctr"/>
                </a:tc>
              </a:tr>
              <a:tr h="10611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Volts</a:t>
                      </a:r>
                      <a:r>
                        <a:rPr lang="en-US" sz="2800" baseline="0" dirty="0" smtClean="0"/>
                        <a:t> Per Cell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2.37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mr-IN" sz="2800" baseline="0" dirty="0" smtClean="0"/>
                        <a:t>–</a:t>
                      </a:r>
                      <a:r>
                        <a:rPr lang="en-US" sz="2800" baseline="0" dirty="0" smtClean="0"/>
                        <a:t> 2.40 V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2.20 </a:t>
                      </a:r>
                      <a:r>
                        <a:rPr lang="mr-IN" sz="2800" dirty="0" smtClean="0"/>
                        <a:t>–</a:t>
                      </a:r>
                      <a:r>
                        <a:rPr lang="en-US" sz="2800" dirty="0" smtClean="0"/>
                        <a:t> 2.23 V</a:t>
                      </a:r>
                      <a:endParaRPr lang="en-US" sz="2800" dirty="0"/>
                    </a:p>
                  </a:txBody>
                  <a:tcPr anchor="ctr"/>
                </a:tc>
              </a:tr>
              <a:tr h="106114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For 12V System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14.2 </a:t>
                      </a:r>
                      <a:r>
                        <a:rPr lang="mr-IN" sz="2800" dirty="0" smtClean="0"/>
                        <a:t>–</a:t>
                      </a:r>
                      <a:r>
                        <a:rPr lang="en-US" sz="2800" dirty="0" smtClean="0"/>
                        <a:t> 14.4 V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13.2 </a:t>
                      </a:r>
                      <a:r>
                        <a:rPr lang="mr-IN" sz="2800" dirty="0" smtClean="0"/>
                        <a:t>–</a:t>
                      </a:r>
                      <a:r>
                        <a:rPr lang="en-US" sz="2800" dirty="0" smtClean="0"/>
                        <a:t> 13.4 V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622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Battery charger </a:t>
            </a:r>
            <a:r>
              <a:rPr lang="mr-IN" sz="4000" dirty="0" smtClean="0"/>
              <a:t>–</a:t>
            </a:r>
            <a:r>
              <a:rPr lang="en-US" sz="4000" dirty="0" smtClean="0"/>
              <a:t> Results</a:t>
            </a:r>
            <a:endParaRPr lang="en-US" sz="4000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9845750" y="1555668"/>
            <a:ext cx="451260" cy="8906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297010" y="1182032"/>
            <a:ext cx="185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Boost to Float Transition Point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7452592"/>
              </p:ext>
            </p:extLst>
          </p:nvPr>
        </p:nvGraphicFramePr>
        <p:xfrm>
          <a:off x="228600" y="1451758"/>
          <a:ext cx="11731752" cy="505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581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5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48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microcontroller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686552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ESP32 can work as a standalone Wi-Fi and Bluetooth device</a:t>
            </a:r>
          </a:p>
          <a:p>
            <a:r>
              <a:rPr lang="en-US" sz="3200" dirty="0" smtClean="0"/>
              <a:t>ESP32 achieves ultra-low power consumption through its own proprietary software</a:t>
            </a:r>
          </a:p>
          <a:p>
            <a:r>
              <a:rPr lang="en-US" sz="3200" dirty="0" err="1" smtClean="0"/>
              <a:t>EspressIf</a:t>
            </a:r>
            <a:r>
              <a:rPr lang="en-US" sz="3200" dirty="0" smtClean="0"/>
              <a:t> has built an Arduino Development Platform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031" b="85153" l="1092" r="986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752" y="1041400"/>
            <a:ext cx="58166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Android application - UI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39878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Single Screen Design</a:t>
            </a:r>
          </a:p>
          <a:p>
            <a:r>
              <a:rPr lang="en-US" sz="3200" dirty="0" smtClean="0"/>
              <a:t>Three Functionalities</a:t>
            </a:r>
          </a:p>
          <a:p>
            <a:pPr lvl="1"/>
            <a:r>
              <a:rPr lang="en-US" sz="3000" dirty="0" smtClean="0"/>
              <a:t>Battery Life Check</a:t>
            </a:r>
          </a:p>
          <a:p>
            <a:pPr lvl="1"/>
            <a:r>
              <a:rPr lang="en-US" sz="3000" dirty="0" smtClean="0"/>
              <a:t>Explicit On/Off</a:t>
            </a:r>
          </a:p>
          <a:p>
            <a:pPr lvl="1"/>
            <a:r>
              <a:rPr lang="en-US" sz="3000" dirty="0" smtClean="0"/>
              <a:t>Brightness Scaling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4"/>
          <a:stretch/>
        </p:blipFill>
        <p:spPr>
          <a:xfrm>
            <a:off x="8402397" y="1701800"/>
            <a:ext cx="3328125" cy="4633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2157" b="1886"/>
          <a:stretch/>
        </p:blipFill>
        <p:spPr>
          <a:xfrm>
            <a:off x="4737099" y="1701800"/>
            <a:ext cx="3359979" cy="463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Android application - Logic</a:t>
            </a:r>
            <a:endParaRPr lang="en-US" sz="4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0" y="1465240"/>
            <a:ext cx="3670300" cy="49355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1300" y="367030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900" y="365760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8600" y="5033233"/>
            <a:ext cx="4953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Helvetica" charset="0"/>
                <a:ea typeface="Helvetica" charset="0"/>
                <a:cs typeface="Helvetica" charset="0"/>
              </a:rPr>
              <a:t>off</a:t>
            </a:r>
            <a:endParaRPr lang="en-US" sz="1050" dirty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200" y="1361571"/>
            <a:ext cx="5715000" cy="5233012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H="1">
            <a:off x="4864100" y="1361571"/>
            <a:ext cx="0" cy="523301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607300" y="430530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Yes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8900" y="4292600"/>
            <a:ext cx="495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Helvetica" charset="0"/>
                <a:ea typeface="Helvetica" charset="0"/>
                <a:cs typeface="Helvetica" charset="0"/>
              </a:rPr>
              <a:t>No</a:t>
            </a:r>
            <a:endParaRPr lang="en-US" sz="14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Wi-Fi connection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537452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Uses ESP32 to create a local web server on device within the user’s home Wi-Fi network</a:t>
            </a:r>
          </a:p>
          <a:p>
            <a:r>
              <a:rPr lang="en-US" sz="3200" dirty="0" smtClean="0"/>
              <a:t>Utilizes </a:t>
            </a:r>
            <a:r>
              <a:rPr lang="en-US" sz="3200" dirty="0" err="1" smtClean="0"/>
              <a:t>WiFi.h</a:t>
            </a:r>
            <a:r>
              <a:rPr lang="en-US" sz="3200" dirty="0" smtClean="0"/>
              <a:t> class and uses a hard-coded </a:t>
            </a:r>
            <a:r>
              <a:rPr lang="en-US" sz="3200" dirty="0" err="1" smtClean="0"/>
              <a:t>ssid</a:t>
            </a:r>
            <a:r>
              <a:rPr lang="en-US" sz="3200" dirty="0" smtClean="0"/>
              <a:t> and password</a:t>
            </a:r>
          </a:p>
          <a:p>
            <a:r>
              <a:rPr lang="en-US" sz="3200" dirty="0" smtClean="0"/>
              <a:t>Continuously checks if server is available to continue running server</a:t>
            </a:r>
          </a:p>
          <a:p>
            <a:r>
              <a:rPr lang="en-US" sz="3200" dirty="0" smtClean="0"/>
              <a:t>Sends simple response for accesses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652" y="1600200"/>
            <a:ext cx="4965700" cy="496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module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1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Led Design Decisions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75983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Use 12 volt, </a:t>
            </a:r>
            <a:r>
              <a:rPr lang="en-US" sz="3200" dirty="0" smtClean="0"/>
              <a:t>3000 lumen bulb</a:t>
            </a:r>
          </a:p>
          <a:p>
            <a:r>
              <a:rPr lang="en-US" sz="3200" dirty="0" smtClean="0"/>
              <a:t>To </a:t>
            </a:r>
            <a:r>
              <a:rPr lang="en-US" sz="3200" dirty="0" smtClean="0"/>
              <a:t>allow control, need use of microcontroller</a:t>
            </a:r>
          </a:p>
          <a:p>
            <a:r>
              <a:rPr lang="en-US" sz="3200" dirty="0" smtClean="0"/>
              <a:t>Microcontroller voltage too small, need “relay”</a:t>
            </a:r>
          </a:p>
          <a:p>
            <a:r>
              <a:rPr lang="en-US" sz="3200" dirty="0" smtClean="0"/>
              <a:t>Provide dimming functionality through PWM</a:t>
            </a:r>
          </a:p>
          <a:p>
            <a:r>
              <a:rPr lang="en-US" sz="3200" dirty="0" smtClean="0"/>
              <a:t>Use MOSFET as relay to allow for fast switching of PWM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6" t="4444" r="32222" b="17681"/>
          <a:stretch/>
        </p:blipFill>
        <p:spPr>
          <a:xfrm>
            <a:off x="9329701" y="1600200"/>
            <a:ext cx="2272841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Dimming Design</a:t>
            </a:r>
            <a:endParaRPr lang="en-US" sz="4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0007500-78E8-4555-AA0C-FE297DE22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77" y="1513552"/>
            <a:ext cx="11336798" cy="495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2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Dimming Implementation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4460"/>
            <a:ext cx="11731752" cy="46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PWM Output </a:t>
            </a:r>
            <a:r>
              <a:rPr lang="mr-IN" sz="4000" dirty="0" smtClean="0"/>
              <a:t>–</a:t>
            </a:r>
            <a:r>
              <a:rPr lang="en-US" sz="4000" dirty="0" smtClean="0"/>
              <a:t> 20% Brightness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272" y="1299676"/>
            <a:ext cx="6660408" cy="539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80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Project Introduction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787008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Rural areas often do not have infrastructure to use traditional power sources</a:t>
            </a:r>
          </a:p>
          <a:p>
            <a:r>
              <a:rPr lang="en-US" sz="3200" dirty="0" smtClean="0"/>
              <a:t>Lighting driveways and streets are important for safety of homeowners</a:t>
            </a:r>
          </a:p>
          <a:p>
            <a:r>
              <a:rPr lang="en-US" sz="3200" dirty="0" smtClean="0"/>
              <a:t>Solar power creates portability and longevity of a street lamp</a:t>
            </a:r>
          </a:p>
          <a:p>
            <a:r>
              <a:rPr lang="en-US" sz="3200" dirty="0" smtClean="0"/>
              <a:t>Controlling </a:t>
            </a:r>
            <a:r>
              <a:rPr lang="en-US" sz="3200" dirty="0" smtClean="0"/>
              <a:t>a </a:t>
            </a:r>
            <a:r>
              <a:rPr lang="en-US" sz="3200" dirty="0" smtClean="0"/>
              <a:t>light from the comfort of your home is important for a user’s experience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607" y="1290181"/>
            <a:ext cx="3867254" cy="515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1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PWM Output </a:t>
            </a:r>
            <a:r>
              <a:rPr lang="mr-IN" sz="4000" dirty="0" smtClean="0"/>
              <a:t>–</a:t>
            </a:r>
            <a:r>
              <a:rPr lang="en-US" sz="4000" dirty="0" smtClean="0"/>
              <a:t> 80% Brightness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486" y="1294410"/>
            <a:ext cx="6663979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Dimming Verification</a:t>
            </a:r>
            <a:endParaRPr lang="en-US" sz="4000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92B86EA2-670C-4B26-8A0A-0D4002014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8591581"/>
              </p:ext>
            </p:extLst>
          </p:nvPr>
        </p:nvGraphicFramePr>
        <p:xfrm>
          <a:off x="228600" y="1346200"/>
          <a:ext cx="11731752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42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Successes and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Successful Final Design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97306"/>
            <a:ext cx="7249127" cy="4764548"/>
          </a:xfrm>
        </p:spPr>
      </p:pic>
      <p:pic>
        <p:nvPicPr>
          <p:cNvPr id="5" name="Picture 2" descr="https://lh4.googleusercontent.com/XkjZuOISHkMx1uiuh2pV_BY9PgMpjG-_CptgxvBrMS9LyyJHWxDZ9fflAJoTFT6He6GLGkHvYj_iTTtSnZqha72RsGXr6J8hz2CBz-5H_-xTmO4bk8ITDTknF0ojX5806ICZdyrTRp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0"/>
          <a:stretch/>
        </p:blipFill>
        <p:spPr bwMode="auto">
          <a:xfrm>
            <a:off x="7874255" y="1795434"/>
            <a:ext cx="4086097" cy="436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9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successes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4552" cy="4846320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All of </a:t>
            </a:r>
            <a:r>
              <a:rPr lang="en-US" sz="3200" dirty="0" smtClean="0"/>
              <a:t>our requirements were met by our demo</a:t>
            </a:r>
          </a:p>
          <a:p>
            <a:r>
              <a:rPr lang="en-US" sz="3200" dirty="0" smtClean="0"/>
              <a:t>Control Module</a:t>
            </a:r>
          </a:p>
          <a:p>
            <a:pPr lvl="1"/>
            <a:r>
              <a:rPr lang="en-US" sz="3000" dirty="0" smtClean="0"/>
              <a:t>Strong connection between phone and lamp system</a:t>
            </a:r>
          </a:p>
          <a:p>
            <a:r>
              <a:rPr lang="en-US" sz="3200" dirty="0" smtClean="0"/>
              <a:t>Lighting Module</a:t>
            </a:r>
          </a:p>
          <a:p>
            <a:pPr lvl="1"/>
            <a:r>
              <a:rPr lang="en-US" sz="3000" dirty="0" smtClean="0"/>
              <a:t>Full dimming capabilities</a:t>
            </a:r>
          </a:p>
          <a:p>
            <a:pPr lvl="1"/>
            <a:r>
              <a:rPr lang="en-US" sz="3000" dirty="0" smtClean="0"/>
              <a:t>Extremely bright light</a:t>
            </a:r>
          </a:p>
          <a:p>
            <a:r>
              <a:rPr lang="en-US" sz="3200" dirty="0" smtClean="0"/>
              <a:t>Power Module</a:t>
            </a:r>
          </a:p>
          <a:p>
            <a:pPr lvl="1"/>
            <a:r>
              <a:rPr lang="en-US" sz="3000" dirty="0" smtClean="0"/>
              <a:t>Clearly saw regulating voltage and current into the battery</a:t>
            </a:r>
          </a:p>
          <a:p>
            <a:pPr lvl="1"/>
            <a:r>
              <a:rPr lang="en-US" sz="3000" dirty="0" smtClean="0"/>
              <a:t>Differences between float and boost modes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1444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4552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were </a:t>
            </a:r>
            <a:r>
              <a:rPr lang="en-US" sz="3200" dirty="0" smtClean="0"/>
              <a:t>unable to test our system with the correct solar panel</a:t>
            </a:r>
          </a:p>
          <a:p>
            <a:pPr lvl="1"/>
            <a:r>
              <a:rPr lang="en-US" sz="3000" dirty="0" smtClean="0"/>
              <a:t>We used a power supply to simulate output voltage from solar panel</a:t>
            </a:r>
          </a:p>
          <a:p>
            <a:pPr lvl="1"/>
            <a:r>
              <a:rPr lang="en-US" sz="3000" dirty="0" smtClean="0"/>
              <a:t>Unable to determine where system would operate </a:t>
            </a:r>
            <a:r>
              <a:rPr lang="en-US" sz="3000" dirty="0" smtClean="0"/>
              <a:t>on the IV-curve</a:t>
            </a:r>
          </a:p>
          <a:p>
            <a:r>
              <a:rPr lang="en-US" sz="3200" dirty="0" smtClean="0"/>
              <a:t>Battery state of charge has a high probability of error because </a:t>
            </a:r>
            <a:r>
              <a:rPr lang="en-US" sz="3200" dirty="0" smtClean="0"/>
              <a:t>we </a:t>
            </a:r>
            <a:r>
              <a:rPr lang="en-US" sz="3200" dirty="0" smtClean="0"/>
              <a:t>used a mathematical model to find the value</a:t>
            </a:r>
          </a:p>
          <a:p>
            <a:r>
              <a:rPr lang="en-US" sz="3000" dirty="0" smtClean="0"/>
              <a:t>An additional PCB iteration would have created a design that would be easier to work with as we have “hacked” our way to a functioning circuit by using additional components</a:t>
            </a:r>
          </a:p>
        </p:txBody>
      </p:sp>
    </p:spTree>
    <p:extLst>
      <p:ext uri="{BB962C8B-B14F-4D97-AF65-F5344CB8AC3E}">
        <p14:creationId xmlns:p14="http://schemas.microsoft.com/office/powerpoint/2010/main" val="89952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75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Maximum Power Point Tracking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4552" cy="140425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Adding MPPT with impedance matching will allow device to be fully functional with solar panel and maximize </a:t>
            </a:r>
            <a:r>
              <a:rPr lang="en-US" sz="3200" smtClean="0"/>
              <a:t>efficiency.</a:t>
            </a:r>
            <a:endParaRPr lang="en-US" sz="3200" dirty="0" smtClean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9C7DF7-A581-480F-A4B7-B3D6E466DD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7" y="2768802"/>
            <a:ext cx="4876959" cy="2991918"/>
          </a:xfrm>
          <a:prstGeom prst="rect">
            <a:avLst/>
          </a:prstGeom>
        </p:spPr>
      </p:pic>
      <p:pic>
        <p:nvPicPr>
          <p:cNvPr id="6" name="Picture 4" descr="https://lh5.googleusercontent.com/4S-ftZjfCOD15bKt3_wtylea0-OVAnR-adtYOB9WgK6Ah9JUAspbXOU7vsUpHQVzLmzp2CWiXGPx6fCBq7-WkeJbtWtOsQZiTl1Lkz_p9L0-1U9hP-yNgF9uAhbkuJZCmVpCQs7BOEI">
            <a:extLst>
              <a:ext uri="{FF2B5EF4-FFF2-40B4-BE49-F238E27FC236}">
                <a16:creationId xmlns:a16="http://schemas.microsoft.com/office/drawing/2014/main" xmlns="" id="{424C6E25-1C48-4ED5-A743-A33C41C80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385" y="3078325"/>
            <a:ext cx="4621967" cy="352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llout: Left Arrow 4">
            <a:extLst>
              <a:ext uri="{FF2B5EF4-FFF2-40B4-BE49-F238E27FC236}">
                <a16:creationId xmlns:a16="http://schemas.microsoft.com/office/drawing/2014/main" xmlns="" id="{717C6628-2D82-4B16-A39A-4B6113AEB870}"/>
              </a:ext>
            </a:extLst>
          </p:cNvPr>
          <p:cNvSpPr/>
          <p:nvPr/>
        </p:nvSpPr>
        <p:spPr>
          <a:xfrm>
            <a:off x="5538374" y="2653126"/>
            <a:ext cx="3600021" cy="2144505"/>
          </a:xfrm>
          <a:prstGeom prst="leftArrowCallout">
            <a:avLst>
              <a:gd name="adj1" fmla="val 13009"/>
              <a:gd name="adj2" fmla="val 17007"/>
              <a:gd name="adj3" fmla="val 14675"/>
              <a:gd name="adj4" fmla="val 64977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3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Voltage Regulator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4859383" cy="4846320"/>
          </a:xfrm>
        </p:spPr>
        <p:txBody>
          <a:bodyPr>
            <a:normAutofit/>
          </a:bodyPr>
          <a:lstStyle/>
          <a:p>
            <a:r>
              <a:rPr lang="en-US" sz="3200" dirty="0"/>
              <a:t>Add a 12v to 5v voltage regulator from the battery to the microcontroller.</a:t>
            </a:r>
          </a:p>
          <a:p>
            <a:pPr lvl="1"/>
            <a:r>
              <a:rPr lang="en-US" sz="3000" dirty="0" smtClean="0"/>
              <a:t>Prevent the need for secondary power source</a:t>
            </a:r>
            <a:endParaRPr lang="en-US" sz="3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1E68491-3FD9-4F00-9E01-B2C87DEE8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1412628"/>
            <a:ext cx="5249656" cy="50338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B699814-CFBB-4E9A-84F1-D4CC40CFF2BD}"/>
              </a:ext>
            </a:extLst>
          </p:cNvPr>
          <p:cNvSpPr/>
          <p:nvPr/>
        </p:nvSpPr>
        <p:spPr>
          <a:xfrm>
            <a:off x="6382631" y="1269369"/>
            <a:ext cx="2865875" cy="249273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State of Charge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67943" cy="4846320"/>
          </a:xfrm>
        </p:spPr>
        <p:txBody>
          <a:bodyPr>
            <a:normAutofit/>
          </a:bodyPr>
          <a:lstStyle/>
          <a:p>
            <a:r>
              <a:rPr lang="en-US" sz="3200" dirty="0"/>
              <a:t>State of charge measurements with less margin of error.</a:t>
            </a:r>
          </a:p>
          <a:p>
            <a:pPr lvl="1"/>
            <a:r>
              <a:rPr lang="en-US" sz="3000" dirty="0"/>
              <a:t>Finding the most accurate method for calculating the state of charge would improve user satisfaction and overall quality of device</a:t>
            </a:r>
            <a:r>
              <a:rPr lang="en-US" sz="3000" dirty="0" smtClean="0"/>
              <a:t>.</a:t>
            </a:r>
            <a:endParaRPr lang="en-US" sz="3000" dirty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713" y="1939835"/>
            <a:ext cx="5239818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5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7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3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Safety And Ethics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4552" cy="4846320"/>
          </a:xfrm>
        </p:spPr>
        <p:txBody>
          <a:bodyPr>
            <a:normAutofit/>
          </a:bodyPr>
          <a:lstStyle/>
          <a:p>
            <a:r>
              <a:rPr lang="en-US" sz="3200" dirty="0"/>
              <a:t>Due to the potential hazards of charging and discharging a Lead-acid battery, the IEEE’s Code of Ethics codes #1 and #9 were adhered to in the strictest way possible. </a:t>
            </a:r>
          </a:p>
          <a:p>
            <a:r>
              <a:rPr lang="en-US" sz="3200" dirty="0"/>
              <a:t>Furthermore, Dealing with a light that is approximately 3000 lumens needed to be considered so that consumers of this product would not damage their eyes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939" y="4789594"/>
            <a:ext cx="5775307" cy="18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6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Final Thoughts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315200" cy="4846320"/>
          </a:xfrm>
        </p:spPr>
        <p:txBody>
          <a:bodyPr>
            <a:normAutofit/>
          </a:bodyPr>
          <a:lstStyle/>
          <a:p>
            <a:r>
              <a:rPr lang="en-US" sz="3200" dirty="0"/>
              <a:t>Successfully charged 12v AGM battery in laboratory setting. </a:t>
            </a:r>
          </a:p>
          <a:p>
            <a:r>
              <a:rPr lang="en-US" sz="3200" dirty="0"/>
              <a:t>Effectively controlled LED with mobile application using wireless communication. </a:t>
            </a:r>
          </a:p>
          <a:p>
            <a:r>
              <a:rPr lang="en-US" sz="3200" dirty="0"/>
              <a:t>Maintained small size to aid in the portability of commercialized product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2CF01EA-29F1-4769-A8F9-B79507CE9E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3" t="9865" r="22921" b="9657"/>
          <a:stretch/>
        </p:blipFill>
        <p:spPr>
          <a:xfrm>
            <a:off x="8928847" y="1600200"/>
            <a:ext cx="2292275" cy="484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3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8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Objectives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4552" cy="48463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street lamp will create a brightness of at least 3000 lumens over a wide area</a:t>
            </a:r>
          </a:p>
          <a:p>
            <a:r>
              <a:rPr lang="en-US" sz="3200" dirty="0" smtClean="0"/>
              <a:t>Due to long night conditions, lamp must be able to function for a minimum of </a:t>
            </a:r>
            <a:r>
              <a:rPr lang="en-US" sz="3200" dirty="0" smtClean="0"/>
              <a:t>8</a:t>
            </a:r>
            <a:r>
              <a:rPr lang="en-US" sz="3200" dirty="0" smtClean="0"/>
              <a:t> </a:t>
            </a:r>
            <a:r>
              <a:rPr lang="en-US" sz="3200" dirty="0" smtClean="0"/>
              <a:t>hours</a:t>
            </a:r>
          </a:p>
          <a:p>
            <a:r>
              <a:rPr lang="en-US" sz="3200" dirty="0"/>
              <a:t>Battery charge must be remotely checked</a:t>
            </a:r>
          </a:p>
          <a:p>
            <a:r>
              <a:rPr lang="en-US" sz="3200" dirty="0"/>
              <a:t>LED must be able to be controlled remotely</a:t>
            </a:r>
          </a:p>
          <a:p>
            <a:pPr lvl="1"/>
            <a:r>
              <a:rPr lang="en-US" sz="3000" dirty="0"/>
              <a:t>Dimming</a:t>
            </a:r>
          </a:p>
          <a:p>
            <a:pPr lvl="1"/>
            <a:r>
              <a:rPr lang="en-US" sz="3000" dirty="0"/>
              <a:t>Turning </a:t>
            </a:r>
            <a:r>
              <a:rPr lang="en-US" sz="3000" dirty="0" smtClean="0"/>
              <a:t>on/off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53741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9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941" y="1272946"/>
            <a:ext cx="8218118" cy="5401425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Design </a:t>
            </a:r>
            <a:r>
              <a:rPr lang="mr-IN" sz="4000" dirty="0" smtClean="0"/>
              <a:t>–</a:t>
            </a:r>
            <a:r>
              <a:rPr lang="en-US" sz="4000" dirty="0" smtClean="0"/>
              <a:t> block diagram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6602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731752" cy="9144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Design </a:t>
            </a:r>
            <a:r>
              <a:rPr lang="mr-IN" sz="4000" dirty="0" smtClean="0"/>
              <a:t>–</a:t>
            </a:r>
            <a:r>
              <a:rPr lang="en-US" sz="4000" dirty="0" smtClean="0"/>
              <a:t> pcb</a:t>
            </a:r>
            <a:endParaRPr lang="en-US" sz="4000" dirty="0"/>
          </a:p>
        </p:txBody>
      </p:sp>
      <p:pic>
        <p:nvPicPr>
          <p:cNvPr id="5122" name="Picture 2" descr="https://lh4.googleusercontent.com/XkjZuOISHkMx1uiuh2pV_BY9PgMpjG-_CptgxvBrMS9LyyJHWxDZ9fflAJoTFT6He6GLGkHvYj_iTTtSnZqha72RsGXr6J8hz2CBz-5H_-xTmO4bk8ITDTknF0ojX5806ICZdyrTRp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20"/>
          <a:stretch/>
        </p:blipFill>
        <p:spPr bwMode="auto">
          <a:xfrm>
            <a:off x="6392187" y="1307679"/>
            <a:ext cx="5029441" cy="53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lh3.googleusercontent.com/ckI3wMC7EUV53JknFYMe3SenHptMnEBPsll2JH4TaQOxqSewBUzTMcORNimcWvfJrP8WEIiH_42H2gT24OvFb7ooxXtxqhGR3MimKy7QlNSO7tEuZBrB-oq_0hRy7AKqhbDT41eEK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26" y="1307679"/>
            <a:ext cx="4371103" cy="5376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33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736</TotalTime>
  <Words>1388</Words>
  <Application>Microsoft Macintosh PowerPoint</Application>
  <PresentationFormat>Widescreen</PresentationFormat>
  <Paragraphs>173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Calibri</vt:lpstr>
      <vt:lpstr>Cambria Math</vt:lpstr>
      <vt:lpstr>Gill Sans MT</vt:lpstr>
      <vt:lpstr>Helvetica</vt:lpstr>
      <vt:lpstr>Mangal</vt:lpstr>
      <vt:lpstr>Arial</vt:lpstr>
      <vt:lpstr>Parcel</vt:lpstr>
      <vt:lpstr>App controlled solar powered street lamp</vt:lpstr>
      <vt:lpstr>Introduction</vt:lpstr>
      <vt:lpstr>Project Introduction</vt:lpstr>
      <vt:lpstr>Objective</vt:lpstr>
      <vt:lpstr>Objectives</vt:lpstr>
      <vt:lpstr>Design Overview</vt:lpstr>
      <vt:lpstr>Design – block diagram</vt:lpstr>
      <vt:lpstr>Design – pcb</vt:lpstr>
      <vt:lpstr>Requirements</vt:lpstr>
      <vt:lpstr>Requirements – power</vt:lpstr>
      <vt:lpstr>Requirements – control</vt:lpstr>
      <vt:lpstr>Requirements – lighting</vt:lpstr>
      <vt:lpstr>Power module</vt:lpstr>
      <vt:lpstr>Solar panel</vt:lpstr>
      <vt:lpstr>Battery Charger – Summary</vt:lpstr>
      <vt:lpstr>Battery charger – Circuit</vt:lpstr>
      <vt:lpstr>Battery charger – Calculations</vt:lpstr>
      <vt:lpstr>Battery</vt:lpstr>
      <vt:lpstr>Battery charger – Results</vt:lpstr>
      <vt:lpstr>Control Module</vt:lpstr>
      <vt:lpstr>microcontroller</vt:lpstr>
      <vt:lpstr>Android application - UI</vt:lpstr>
      <vt:lpstr>Android application - Logic</vt:lpstr>
      <vt:lpstr>Wi-Fi connection</vt:lpstr>
      <vt:lpstr>Lighting module</vt:lpstr>
      <vt:lpstr>Led Design Decisions</vt:lpstr>
      <vt:lpstr>Dimming Design</vt:lpstr>
      <vt:lpstr>Dimming Implementation</vt:lpstr>
      <vt:lpstr>PWM Output – 20% Brightness</vt:lpstr>
      <vt:lpstr>PWM Output – 80% Brightness</vt:lpstr>
      <vt:lpstr>Dimming Verification</vt:lpstr>
      <vt:lpstr>Successes and Challenges</vt:lpstr>
      <vt:lpstr>Successful Final Design</vt:lpstr>
      <vt:lpstr>successes</vt:lpstr>
      <vt:lpstr>challenges</vt:lpstr>
      <vt:lpstr>Further work</vt:lpstr>
      <vt:lpstr>Maximum Power Point Tracking</vt:lpstr>
      <vt:lpstr>Voltage Regulator</vt:lpstr>
      <vt:lpstr>State of Charge</vt:lpstr>
      <vt:lpstr>Conclusion</vt:lpstr>
      <vt:lpstr>Safety And Ethics</vt:lpstr>
      <vt:lpstr>Final Thoughts</vt:lpstr>
      <vt:lpstr>Questions?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 controlled solar powered street lamp</dc:title>
  <dc:creator>Weibel, Brendan A</dc:creator>
  <cp:lastModifiedBy>Weibel, Brendan A</cp:lastModifiedBy>
  <cp:revision>104</cp:revision>
  <dcterms:created xsi:type="dcterms:W3CDTF">2017-12-10T22:06:30Z</dcterms:created>
  <dcterms:modified xsi:type="dcterms:W3CDTF">2017-12-11T19:23:09Z</dcterms:modified>
</cp:coreProperties>
</file>