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33"/>
  </p:notesMasterIdLst>
  <p:sldIdLst>
    <p:sldId id="283" r:id="rId2"/>
    <p:sldId id="324" r:id="rId3"/>
    <p:sldId id="277" r:id="rId4"/>
    <p:sldId id="319" r:id="rId5"/>
    <p:sldId id="320" r:id="rId6"/>
    <p:sldId id="303" r:id="rId7"/>
    <p:sldId id="286" r:id="rId8"/>
    <p:sldId id="304" r:id="rId9"/>
    <p:sldId id="330" r:id="rId10"/>
    <p:sldId id="263" r:id="rId11"/>
    <p:sldId id="305" r:id="rId12"/>
    <p:sldId id="279" r:id="rId13"/>
    <p:sldId id="312" r:id="rId14"/>
    <p:sldId id="307" r:id="rId15"/>
    <p:sldId id="315" r:id="rId16"/>
    <p:sldId id="313" r:id="rId17"/>
    <p:sldId id="318" r:id="rId18"/>
    <p:sldId id="317" r:id="rId19"/>
    <p:sldId id="316" r:id="rId20"/>
    <p:sldId id="314" r:id="rId21"/>
    <p:sldId id="308" r:id="rId22"/>
    <p:sldId id="321" r:id="rId23"/>
    <p:sldId id="310" r:id="rId24"/>
    <p:sldId id="327" r:id="rId25"/>
    <p:sldId id="282" r:id="rId26"/>
    <p:sldId id="264" r:id="rId27"/>
    <p:sldId id="323" r:id="rId28"/>
    <p:sldId id="325" r:id="rId29"/>
    <p:sldId id="328" r:id="rId30"/>
    <p:sldId id="326" r:id="rId31"/>
    <p:sldId id="285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0" roundtripDataSignature="AMtx7mhSaRiTD9uDhGJ3nUfwohnl+c0R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64B"/>
    <a:srgbClr val="E84B36"/>
    <a:srgbClr val="1B4284"/>
    <a:srgbClr val="FA5738"/>
    <a:srgbClr val="FF552E"/>
    <a:srgbClr val="13294B"/>
    <a:srgbClr val="0E2248"/>
    <a:srgbClr val="0E2E5A"/>
    <a:srgbClr val="0B1A53"/>
    <a:srgbClr val="03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36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https://www.flaticon.com/free-icon/ear_1005633?term=ear&amp;page=1&amp;position=3&amp;page=1&amp;position=3&amp;related_id=1005633&amp;origin=search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24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680" lvl="1" indent="0">
              <a:lnSpc>
                <a:spcPct val="115000"/>
              </a:lnSpc>
              <a:buClr>
                <a:srgbClr val="695D46"/>
              </a:buClr>
              <a:buFont typeface="Open Sans"/>
              <a:buNone/>
            </a:pPr>
            <a:r>
              <a:rPr lang="en-US" spc="-1">
                <a:solidFill>
                  <a:srgbClr val="000000"/>
                </a:solidFill>
                <a:latin typeface="Arial"/>
              </a:rPr>
              <a:t>Audio Codec</a:t>
            </a:r>
          </a:p>
          <a:p>
            <a:pPr marL="914400" lvl="1" indent="-342720">
              <a:lnSpc>
                <a:spcPct val="115000"/>
              </a:lnSpc>
              <a:buClr>
                <a:srgbClr val="695D46"/>
              </a:buClr>
              <a:buFont typeface="Open Sans"/>
              <a:buChar char="●"/>
            </a:pPr>
            <a:r>
              <a:rPr lang="en-US" spc="-1">
                <a:solidFill>
                  <a:srgbClr val="000000"/>
                </a:solidFill>
                <a:latin typeface="Arial"/>
              </a:rPr>
              <a:t>Pre-amplifier to bring the microphone outputs to line level</a:t>
            </a:r>
          </a:p>
          <a:p>
            <a:pPr marL="914400" lvl="1" indent="-342720">
              <a:lnSpc>
                <a:spcPct val="115000"/>
              </a:lnSpc>
              <a:buClr>
                <a:srgbClr val="695D46"/>
              </a:buClr>
              <a:buFont typeface="Open Sans"/>
              <a:buChar char="●"/>
            </a:pPr>
            <a:r>
              <a:rPr lang="en-US" spc="-1">
                <a:solidFill>
                  <a:srgbClr val="000000"/>
                </a:solidFill>
                <a:latin typeface="Arial"/>
              </a:rPr>
              <a:t>Analog to Digital Converter (ADC) to convert analog signal from microphone to digital for FPGA</a:t>
            </a:r>
          </a:p>
          <a:p>
            <a:pPr marL="914400" lvl="1" indent="-342720">
              <a:lnSpc>
                <a:spcPct val="115000"/>
              </a:lnSpc>
              <a:buClr>
                <a:srgbClr val="695D46"/>
              </a:buClr>
              <a:buFont typeface="Open Sans"/>
              <a:buChar char="●"/>
            </a:pPr>
            <a:r>
              <a:rPr lang="en-US" spc="-1">
                <a:solidFill>
                  <a:srgbClr val="000000"/>
                </a:solidFill>
                <a:latin typeface="Arial"/>
              </a:rPr>
              <a:t>Digital to Analog Converter (DAC) to convert the filtered audio from the FPGA back to analog</a:t>
            </a:r>
          </a:p>
          <a:p>
            <a:pPr marL="914400" lvl="1" indent="-342720">
              <a:lnSpc>
                <a:spcPct val="115000"/>
              </a:lnSpc>
              <a:buClr>
                <a:srgbClr val="695D46"/>
              </a:buClr>
              <a:buFont typeface="Open Sans"/>
              <a:buChar char="●"/>
            </a:pPr>
            <a:r>
              <a:rPr lang="en-US" spc="-1">
                <a:solidFill>
                  <a:srgbClr val="000000"/>
                </a:solidFill>
                <a:latin typeface="Arial"/>
              </a:rPr>
              <a:t>Amplifier to increase the output from the DAC to allow the user to hear through headphone/earphones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869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90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array-processing for real-time filtering and audio re-mixing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3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5690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2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C1FA7C40-A5CF-024C-8FE8-5396C6906587}"/>
              </a:ext>
            </a:extLst>
          </p:cNvPr>
          <p:cNvSpPr/>
          <p:nvPr/>
        </p:nvSpPr>
        <p:spPr>
          <a:xfrm rot="10800000" flipH="1">
            <a:off x="-1" y="816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249122D5-F0B6-6948-B395-9DF02DCB4E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8164"/>
            <a:ext cx="12192000" cy="6858000"/>
          </a:xfrm>
          <a:prstGeom prst="rect">
            <a:avLst/>
          </a:prstGeom>
        </p:spPr>
      </p:pic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1134035" y="2553964"/>
            <a:ext cx="9923929" cy="306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Selective Listening </a:t>
            </a:r>
            <a:endParaRPr sz="4500">
              <a:latin typeface="+mn-lt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Bryce Tharp, John Hammond, Wei Yang Ang</a:t>
            </a: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TA: Evan </a:t>
            </a:r>
            <a:r>
              <a:rPr lang="en-US" sz="2500" err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Widloski</a:t>
            </a:r>
            <a:endParaRPr lang="en-US" sz="250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algn="ctr">
              <a:spcBef>
                <a:spcPts val="600"/>
              </a:spcBef>
            </a:pPr>
            <a:r>
              <a:rPr lang="en-US" sz="250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ECE 445 – Spring 2021</a:t>
            </a: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en-US" sz="2500" i="0" u="none" strike="noStrike" cap="none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>
              <a:spcBef>
                <a:spcPts val="600"/>
              </a:spcBef>
            </a:pPr>
            <a:endParaRPr lang="en-US" sz="180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BAA0E1-3AE3-CC42-A2EA-C66D0BE9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07" y="852965"/>
            <a:ext cx="2909982" cy="754082"/>
          </a:xfrm>
          <a:prstGeom prst="rect">
            <a:avLst/>
          </a:prstGeom>
        </p:spPr>
      </p:pic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5C6D8374-322F-A84C-B20A-504C6528FDDA}"/>
              </a:ext>
            </a:extLst>
          </p:cNvPr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spc="300">
                <a:solidFill>
                  <a:schemeClr val="bg1"/>
                </a:solidFill>
                <a:latin typeface="+mn-lt"/>
                <a:ea typeface="Helvetica Neue Light"/>
                <a:sym typeface="Helvetica Neue Light"/>
              </a:rPr>
              <a:t>5/3/2021</a:t>
            </a:r>
            <a:endParaRPr sz="1800" spc="3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/>
          <p:nvPr/>
        </p:nvSpPr>
        <p:spPr>
          <a:xfrm>
            <a:off x="849400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rgbClr val="A5A5A5"/>
              </a:solidFill>
              <a:latin typeface="+mn-lt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849400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rgbClr val="A5A5A5"/>
              </a:solidFill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62" y="1145827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cs typeface="Arial"/>
                <a:sym typeface="Helvetica Neue Light"/>
              </a:rPr>
              <a:t>Microphone Array</a:t>
            </a:r>
            <a:endParaRPr lang="en-US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400">
                <a:solidFill>
                  <a:schemeClr val="tx1"/>
                </a:solidFill>
                <a:latin typeface="+mj-lt"/>
                <a:ea typeface="Helvetica Neue Light"/>
                <a:cs typeface="Arial"/>
              </a:rPr>
              <a:t>Binaural Headphones</a:t>
            </a:r>
            <a:endParaRPr lang="en-US" sz="240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 sz="2400">
                <a:solidFill>
                  <a:schemeClr val="tx1"/>
                </a:solidFill>
                <a:latin typeface="+mj-lt"/>
                <a:ea typeface="Helvetica Neue Light"/>
                <a:cs typeface="Arial"/>
              </a:rPr>
              <a:t>14 Digital MEMS microphones</a:t>
            </a:r>
            <a:endParaRPr lang="en-US" sz="2400">
              <a:solidFill>
                <a:schemeClr val="tx1"/>
              </a:solidFill>
              <a:latin typeface="+mj-lt"/>
              <a:ea typeface="Helvetica Neue Light"/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>
                <a:solidFill>
                  <a:schemeClr val="tx1"/>
                </a:solidFill>
                <a:latin typeface="+mj-lt"/>
                <a:ea typeface="Helvetica Neue Light"/>
                <a:cs typeface="Arial"/>
              </a:rPr>
              <a:t>I2S Communication Stream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>
                <a:solidFill>
                  <a:schemeClr val="tx1"/>
                </a:solidFill>
                <a:latin typeface="+mj-lt"/>
                <a:ea typeface="Helvetica Neue Light"/>
                <a:cs typeface="Arial"/>
              </a:rPr>
              <a:t>Share the same clock 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>
                <a:solidFill>
                  <a:schemeClr val="tx1"/>
                </a:solidFill>
                <a:latin typeface="+mj-lt"/>
                <a:ea typeface="Helvetica Neue Light"/>
                <a:cs typeface="Arial"/>
              </a:rPr>
              <a:t>Unique DOUT channels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US">
                <a:solidFill>
                  <a:schemeClr val="tx1"/>
                </a:solidFill>
                <a:latin typeface="+mj-lt"/>
                <a:ea typeface="Helvetica Neue Light"/>
                <a:cs typeface="Arial"/>
              </a:rPr>
              <a:t>Ribbon Cable Connectors 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None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>
              <a:solidFill>
                <a:srgbClr val="1526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E854C33C-2481-7B44-9F69-BA2393A2555C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#1 – The Listener 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FF13D842-6729-4E5B-A9C5-879F235E0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49219" y="1636438"/>
            <a:ext cx="5004618" cy="37534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5615B87-C1D4-4E19-A5F9-E931A0F73E0E}"/>
              </a:ext>
            </a:extLst>
          </p:cNvPr>
          <p:cNvSpPr/>
          <p:nvPr/>
        </p:nvSpPr>
        <p:spPr>
          <a:xfrm>
            <a:off x="7892024" y="2971798"/>
            <a:ext cx="917677" cy="9176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8051AC-8EA1-4D97-A155-7486C1F1AC8D}"/>
              </a:ext>
            </a:extLst>
          </p:cNvPr>
          <p:cNvCxnSpPr/>
          <p:nvPr/>
        </p:nvCxnSpPr>
        <p:spPr>
          <a:xfrm>
            <a:off x="3602191" y="1353061"/>
            <a:ext cx="4191817" cy="1864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E854C33C-2481-7B44-9F69-BA2393A2555C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#1 – The Listener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PCB</a:t>
            </a:r>
          </a:p>
        </p:txBody>
      </p:sp>
      <p:pic>
        <p:nvPicPr>
          <p:cNvPr id="4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7113A676-A488-4AFA-8BDD-1C159DED6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271" y="1185472"/>
            <a:ext cx="3849329" cy="4552605"/>
          </a:xfrm>
          <a:prstGeom prst="rect">
            <a:avLst/>
          </a:prstGeom>
        </p:spPr>
      </p:pic>
      <p:pic>
        <p:nvPicPr>
          <p:cNvPr id="6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1E3D31CF-999B-477F-BC30-1148F4170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239" y="1078416"/>
            <a:ext cx="2743200" cy="2357814"/>
          </a:xfrm>
          <a:prstGeom prst="rect">
            <a:avLst/>
          </a:prstGeom>
        </p:spPr>
      </p:pic>
      <p:pic>
        <p:nvPicPr>
          <p:cNvPr id="7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824698A0-8EEF-4B99-BFFA-D1EB17B9D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661" y="3529609"/>
            <a:ext cx="2743200" cy="23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DE8BCD66-DFCA-D540-95EA-EBDD783907CB}"/>
              </a:ext>
            </a:extLst>
          </p:cNvPr>
          <p:cNvSpPr txBox="1">
            <a:spLocks/>
          </p:cNvSpPr>
          <p:nvPr/>
        </p:nvSpPr>
        <p:spPr>
          <a:xfrm>
            <a:off x="551643" y="1104860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>
                <a:solidFill>
                  <a:srgbClr val="E84B36"/>
                </a:solidFill>
                <a:sym typeface="Helvetica Neue Light"/>
              </a:rPr>
              <a:t>Custom Audio Codec acts as FPGA Daughter Card</a:t>
            </a:r>
            <a:endParaRPr lang="en-US"/>
          </a:p>
          <a:p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Configurable 40 pin GPIO Header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Two 16 pin Ribbon Cable Headers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Programmable ADC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Robust dual operational amplifiers </a:t>
            </a:r>
            <a:endParaRPr lang="en-US" sz="180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Analog-controlled DAC with I2S </a:t>
            </a: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B04F000C-2A6C-1F4E-9059-CA943E8662E2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94E57F0C-1ACF-6B48-9821-F30DCEAB3623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4738C6C2-7480-0C42-AA07-4E306FAB8815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87E23CC0-09A3-7549-AD71-4B8F0C5515A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9E2755C-7CB4-6848-837E-EB326309B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E5C4797A-9E3A-5249-A095-A6C6B60647C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#2 – Audio Codec 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90D753E-69EA-4DE7-A33C-6011E4F59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582" y="1165942"/>
            <a:ext cx="3521587" cy="46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8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B04F000C-2A6C-1F4E-9059-CA943E8662E2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0;p1">
            <a:extLst>
              <a:ext uri="{FF2B5EF4-FFF2-40B4-BE49-F238E27FC236}">
                <a16:creationId xmlns:a16="http://schemas.microsoft.com/office/drawing/2014/main" id="{94E57F0C-1ACF-6B48-9821-F30DCEAB3623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4738C6C2-7480-0C42-AA07-4E306FAB8815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87E23CC0-09A3-7549-AD71-4B8F0C5515A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9E2755C-7CB4-6848-837E-EB326309B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E5C4797A-9E3A-5249-A095-A6C6B60647C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#2 – Audio Codec </a:t>
            </a: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PCB  </a:t>
            </a:r>
          </a:p>
        </p:txBody>
      </p:sp>
      <p:pic>
        <p:nvPicPr>
          <p:cNvPr id="3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C9FD2E5E-DA70-451D-A3DB-6F6F590B2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49" y="1483677"/>
            <a:ext cx="5602748" cy="403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32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#3 – Volume Control 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" name="Google Shape;147;p7">
            <a:extLst>
              <a:ext uri="{FF2B5EF4-FFF2-40B4-BE49-F238E27FC236}">
                <a16:creationId xmlns:a16="http://schemas.microsoft.com/office/drawing/2014/main" id="{EF4437E4-78B4-4E0A-9237-233433C6FFC1}"/>
              </a:ext>
            </a:extLst>
          </p:cNvPr>
          <p:cNvSpPr txBox="1">
            <a:spLocks/>
          </p:cNvSpPr>
          <p:nvPr/>
        </p:nvSpPr>
        <p:spPr>
          <a:xfrm>
            <a:off x="535256" y="1260538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>
                <a:solidFill>
                  <a:srgbClr val="E84B36"/>
                </a:solidFill>
                <a:sym typeface="Helvetica Neue Light"/>
              </a:rPr>
              <a:t>Source Level Control </a:t>
            </a:r>
            <a:endParaRPr lang="en-US"/>
          </a:p>
          <a:p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Four potentiometer sliders 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Ribbon Cable Connector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AVR128 microcontroller 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I2C controlled</a:t>
            </a:r>
          </a:p>
        </p:txBody>
      </p:sp>
      <p:pic>
        <p:nvPicPr>
          <p:cNvPr id="13" name="Picture 13" descr="A picture containing text, scoreboard&#10;&#10;Description automatically generated">
            <a:extLst>
              <a:ext uri="{FF2B5EF4-FFF2-40B4-BE49-F238E27FC236}">
                <a16:creationId xmlns:a16="http://schemas.microsoft.com/office/drawing/2014/main" id="{A9AD0D65-1ED6-4460-A661-5706341F6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184" y="935306"/>
            <a:ext cx="5283200" cy="51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69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#3 – Volume Control 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" name="Google Shape;147;p7">
            <a:extLst>
              <a:ext uri="{FF2B5EF4-FFF2-40B4-BE49-F238E27FC236}">
                <a16:creationId xmlns:a16="http://schemas.microsoft.com/office/drawing/2014/main" id="{EF4437E4-78B4-4E0A-9237-233433C6FFC1}"/>
              </a:ext>
            </a:extLst>
          </p:cNvPr>
          <p:cNvSpPr txBox="1">
            <a:spLocks/>
          </p:cNvSpPr>
          <p:nvPr/>
        </p:nvSpPr>
        <p:spPr>
          <a:xfrm>
            <a:off x="535256" y="1260538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>
                <a:solidFill>
                  <a:srgbClr val="E84B36"/>
                </a:solidFill>
                <a:sym typeface="Helvetica Neue Light"/>
              </a:rPr>
              <a:t>Real-Time Filter Control </a:t>
            </a:r>
            <a:endParaRPr lang="en-US"/>
          </a:p>
          <a:p>
            <a:endParaRPr lang="en-US" sz="2600" b="1">
              <a:solidFill>
                <a:srgbClr val="E84B36"/>
              </a:solidFill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Subsystem not fully integrated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AVR128 was replaced by Arduino (ATmega328)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Single slider to modify filter coefficients 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Real-time filter reloading</a:t>
            </a:r>
          </a:p>
          <a:p>
            <a:pPr marL="285750" indent="-285750">
              <a:lnSpc>
                <a:spcPct val="150000"/>
              </a:lnSpc>
              <a:buSzPts val="2000"/>
              <a:buFont typeface="Arial"/>
              <a:buChar char="•"/>
            </a:pPr>
            <a:r>
              <a:rPr lang="en-US" sz="1800">
                <a:latin typeface="+mj-lt"/>
              </a:rPr>
              <a:t>I2C controlled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endParaRPr lang="en-US" sz="1800">
              <a:latin typeface="Helvetica Neue Light"/>
            </a:endParaRPr>
          </a:p>
        </p:txBody>
      </p:sp>
      <p:pic>
        <p:nvPicPr>
          <p:cNvPr id="2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EBA3F492-4939-4FE4-97D7-8299899F8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175" y="1743587"/>
            <a:ext cx="5676489" cy="283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82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E84B36"/>
                </a:solidFill>
                <a:latin typeface="+mj-lt"/>
                <a:sym typeface="Helvetica Neue Light"/>
              </a:rPr>
              <a:t>FPGA Hardware</a:t>
            </a:r>
            <a:endParaRPr lang="en-US">
              <a:latin typeface="+mj-lt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DE10-nano development board</a:t>
            </a:r>
            <a:endParaRPr lang="en-US" sz="180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Cyclone V SoC chip</a:t>
            </a:r>
            <a:endParaRPr lang="en-US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endParaRPr lang="en-US" sz="180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15264B"/>
                </a:solidFill>
                <a:latin typeface="+mj-lt"/>
              </a:rPr>
              <a:t>Flexible SoC Architecture</a:t>
            </a:r>
            <a:endParaRPr lang="en-US" sz="2600">
              <a:latin typeface="+mj-lt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FPGA fabric for filtering, data I/O</a:t>
            </a:r>
            <a:endParaRPr lang="en-US" sz="1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  <a:ea typeface="Helvetica Neue Light"/>
              </a:rPr>
              <a:t>ARM Cores run Linux</a:t>
            </a:r>
            <a:endParaRPr lang="en-US" sz="180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  <a:ea typeface="Helvetica Neue Light"/>
              </a:rPr>
              <a:t>Convenient user access to hardware features</a:t>
            </a:r>
            <a:endParaRPr lang="en-US" sz="180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</a:endParaRPr>
          </a:p>
          <a:p>
            <a:pPr lvl="8">
              <a:lnSpc>
                <a:spcPct val="150000"/>
              </a:lnSpc>
              <a:buSzPts val="3000"/>
            </a:pPr>
            <a:endParaRPr lang="en-US" sz="180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#4 – FPGA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17900823-DB90-4F79-BD2A-EED0965D3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179237"/>
            <a:ext cx="3733800" cy="271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50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E84B36"/>
                </a:solidFill>
                <a:latin typeface="+mj-lt"/>
                <a:sym typeface="Helvetica Neue Light"/>
              </a:rPr>
              <a:t>Embedded Linux</a:t>
            </a:r>
            <a:endParaRPr lang="en-US" sz="2600" b="1">
              <a:solidFill>
                <a:srgbClr val="E84B36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 err="1">
                <a:solidFill>
                  <a:schemeClr val="tx1"/>
                </a:solidFill>
                <a:latin typeface="+mj-lt"/>
                <a:ea typeface="Helvetica Neue Light"/>
              </a:rPr>
              <a:t>rsYocto</a:t>
            </a:r>
            <a:r>
              <a:rPr lang="en-US" sz="1800">
                <a:solidFill>
                  <a:schemeClr val="tx1"/>
                </a:solidFill>
                <a:latin typeface="+mj-lt"/>
                <a:ea typeface="Helvetica Neue Light"/>
              </a:rPr>
              <a:t> project</a:t>
            </a:r>
            <a:endParaRPr lang="en-US" sz="180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  <a:ea typeface="Helvetica Neue Light"/>
              </a:rPr>
              <a:t>Interfaces with hardware over I2C, Avalon</a:t>
            </a:r>
            <a:endParaRPr lang="en-US" sz="180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15264B"/>
                </a:solidFill>
                <a:latin typeface="+mj-lt"/>
                <a:sym typeface="Helvetica Neue Light"/>
              </a:rPr>
              <a:t>Features</a:t>
            </a:r>
            <a:endParaRPr lang="en-US" sz="2600">
              <a:latin typeface="+mj-lt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Easily support new hardware features</a:t>
            </a:r>
            <a:endParaRPr lang="en-US" sz="1800" b="1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Load coefficients from CSV file</a:t>
            </a:r>
            <a:endParaRPr lang="en-US" sz="1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Record audio to SD card</a:t>
            </a:r>
            <a:endParaRPr lang="en-US" sz="1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Remote access over SSH</a:t>
            </a:r>
            <a:endParaRPr lang="en-US" sz="1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Adjust gain of MEMS microphones</a:t>
            </a:r>
            <a:endParaRPr lang="en-US" sz="1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Configure ADC/DAC</a:t>
            </a:r>
          </a:p>
          <a:p>
            <a:pPr marL="285750" indent="-285750">
              <a:lnSpc>
                <a:spcPct val="150000"/>
              </a:lnSpc>
              <a:buSzPts val="3000"/>
              <a:buChar char="•"/>
            </a:pPr>
            <a:endParaRPr lang="en-US" sz="1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#4 – FPGA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89ED06E9-B6DE-4165-B9D0-D6463FDC5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068" y="2782602"/>
            <a:ext cx="5308598" cy="15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86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E84B36"/>
                </a:solidFill>
                <a:sym typeface="Helvetica Neue Light"/>
              </a:rPr>
              <a:t>I2S Receiver/Transmitter</a:t>
            </a:r>
            <a:endParaRPr lang="en-US"/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/>
              <a:t>All digital audio streams are I2S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</a:rPr>
              <a:t>Serial stereo audio protocol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/>
              <a:t>Audio bitstream is converted to left/right sample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/>
              <a:t>MEMS mics, ADC/DAC all use I2S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ea typeface="Helvetica Neue Light"/>
              </a:rPr>
              <a:t>Logic within FPGA handles whole samples</a:t>
            </a: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b="1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ts val="3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lvl="8">
              <a:lnSpc>
                <a:spcPct val="150000"/>
              </a:lnSpc>
              <a:buSzPts val="3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#4 – FPGA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2" descr="A picture containing clock, indoor, dark&#10;&#10;Description automatically generated">
            <a:extLst>
              <a:ext uri="{FF2B5EF4-FFF2-40B4-BE49-F238E27FC236}">
                <a16:creationId xmlns:a16="http://schemas.microsoft.com/office/drawing/2014/main" id="{1F7EDFA6-0999-4864-9213-0449AEB73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573" y="2382982"/>
            <a:ext cx="5627637" cy="17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03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B2EFFF09-3EE4-5A40-BD3F-DCD44844E5EB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E84B36"/>
                </a:solidFill>
                <a:latin typeface="+mj-lt"/>
                <a:sym typeface="Helvetica Neue Light"/>
              </a:rPr>
              <a:t>DC Offset Removal</a:t>
            </a:r>
            <a:endParaRPr lang="en-US">
              <a:latin typeface="+mj-lt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MEMS mic output is not centered about zero</a:t>
            </a:r>
            <a:endParaRPr lang="en-US" sz="180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DC offset reduces usable dynamic range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endParaRPr lang="en-US" sz="180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15264B"/>
                </a:solidFill>
                <a:latin typeface="+mj-lt"/>
              </a:rPr>
              <a:t>Floating Point Multiplier Bug</a:t>
            </a:r>
            <a:endParaRPr lang="en-US" sz="2600">
              <a:latin typeface="+mj-lt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Signals are close to zero without DC offset</a:t>
            </a:r>
            <a:endParaRPr lang="en-US" sz="1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  <a:ea typeface="Helvetica Neue Light"/>
              </a:rPr>
              <a:t>Floating point multiplier incorrectly checked for zero</a:t>
            </a:r>
            <a:endParaRPr lang="en-US" sz="180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  <a:ea typeface="Helvetica Neue Light"/>
              </a:rPr>
              <a:t>Output very large number instead of zero</a:t>
            </a:r>
            <a:endParaRPr lang="en-US" sz="180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</a:endParaRPr>
          </a:p>
          <a:p>
            <a:pPr lvl="8">
              <a:lnSpc>
                <a:spcPct val="150000"/>
              </a:lnSpc>
              <a:buSzPts val="3000"/>
            </a:pPr>
            <a:endParaRPr lang="en-US" sz="180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#4 – FPGA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239CEB0C-6383-40AC-A62B-C33214FA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58" y="2197633"/>
            <a:ext cx="4826041" cy="25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6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sky, outdoor, dark&#10;&#10;Description automatically generated">
            <a:extLst>
              <a:ext uri="{FF2B5EF4-FFF2-40B4-BE49-F238E27FC236}">
                <a16:creationId xmlns:a16="http://schemas.microsoft.com/office/drawing/2014/main" id="{5DAA1493-2FB5-2344-8A9A-E273AD71C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062CE0D5-1B23-B448-AA0C-E3F4C798E861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7;p2">
            <a:extLst>
              <a:ext uri="{FF2B5EF4-FFF2-40B4-BE49-F238E27FC236}">
                <a16:creationId xmlns:a16="http://schemas.microsoft.com/office/drawing/2014/main" id="{C894A7ED-525D-7042-9F0E-5D50052367C2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Introduction</a:t>
            </a:r>
            <a:endParaRPr>
              <a:latin typeface="+mn-lt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82466DE-B3AA-B047-B85B-D8A258C6C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3CEFFFC9-67B9-8843-B5FD-8ECA6E744A60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7532AB1A-8CB2-3042-A9E4-A899BD7B6275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44603391-9C4F-8545-BD4F-1D0E1DCE80D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</p:spTree>
    <p:extLst>
      <p:ext uri="{BB962C8B-B14F-4D97-AF65-F5344CB8AC3E}">
        <p14:creationId xmlns:p14="http://schemas.microsoft.com/office/powerpoint/2010/main" val="3118622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B2EFFF09-3EE4-5A40-BD3F-DCD44844E5EB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b="1" err="1">
                <a:solidFill>
                  <a:srgbClr val="E84B36"/>
                </a:solidFill>
                <a:latin typeface="+mj-lt"/>
                <a:sym typeface="Helvetica Neue Light"/>
              </a:rPr>
              <a:t>Downsampling</a:t>
            </a:r>
            <a:endParaRPr lang="en-US">
              <a:latin typeface="+mj-lt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latin typeface="+mj-lt"/>
              </a:rPr>
              <a:t>MEMS mics only record at 48kHz</a:t>
            </a:r>
            <a:endParaRPr lang="en-US" sz="180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Lower sampling rate allows for longer filters</a:t>
            </a:r>
            <a:endParaRPr lang="en-US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Longer time to compute convolution</a:t>
            </a: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15264B"/>
                </a:solidFill>
                <a:latin typeface="+mj-lt"/>
              </a:rPr>
              <a:t>Decimation in time</a:t>
            </a:r>
            <a:endParaRPr lang="en-US" sz="2600">
              <a:latin typeface="+mj-lt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</a:rPr>
              <a:t>Low pass filter to prevent aliasing</a:t>
            </a:r>
            <a:endParaRPr lang="en-US" sz="1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  <a:ea typeface="Helvetica Neue Light"/>
              </a:rPr>
              <a:t>Take every third sample</a:t>
            </a: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latin typeface="+mj-lt"/>
                <a:ea typeface="Helvetica Neue Light"/>
              </a:rPr>
              <a:t>Output is a clean 16khz audio stream</a:t>
            </a:r>
            <a:endParaRPr lang="en-US" sz="180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#4 – FPGA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1" descr="Chart&#10;&#10;Description automatically generated">
            <a:extLst>
              <a:ext uri="{FF2B5EF4-FFF2-40B4-BE49-F238E27FC236}">
                <a16:creationId xmlns:a16="http://schemas.microsoft.com/office/drawing/2014/main" id="{E9AD72AE-DAAB-400C-B0ED-B367D9649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942" y="1334279"/>
            <a:ext cx="4514041" cy="2788551"/>
          </a:xfrm>
          <a:prstGeom prst="rect">
            <a:avLst/>
          </a:prstGeom>
        </p:spPr>
      </p:pic>
      <p:pic>
        <p:nvPicPr>
          <p:cNvPr id="12" name="Picture 12" descr="Diagram, histogram&#10;&#10;Description automatically generated">
            <a:extLst>
              <a:ext uri="{FF2B5EF4-FFF2-40B4-BE49-F238E27FC236}">
                <a16:creationId xmlns:a16="http://schemas.microsoft.com/office/drawing/2014/main" id="{3E6B1BDA-495E-42E0-BA87-C326060E2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33" y="3950226"/>
            <a:ext cx="4945815" cy="186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51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B2EFFF09-3EE4-5A40-BD3F-DCD44844E5EB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E84B36"/>
                </a:solidFill>
                <a:sym typeface="Helvetica Neue Light"/>
              </a:rPr>
              <a:t>Real Time Filtering</a:t>
            </a:r>
            <a:endParaRPr lang="en-US"/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/>
              <a:t>FIR Filtering performs a convolution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ea typeface="Helvetica Neue Light"/>
              </a:rPr>
              <a:t>Computationally expensive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15264B"/>
                </a:solidFill>
                <a:sym typeface="Helvetica Neue Light"/>
              </a:rPr>
              <a:t>Challenging in both time/resources</a:t>
            </a:r>
            <a:endParaRPr lang="en-US" sz="2600"/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ea typeface="Helvetica Neue Light"/>
              </a:rPr>
              <a:t>FPGA has finite compute resources</a:t>
            </a:r>
          </a:p>
          <a:p>
            <a:pPr marL="285750" lvl="8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ea typeface="Helvetica Neue Light"/>
              </a:rPr>
              <a:t>Multipliers are expensive</a:t>
            </a: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  <a:ea typeface="Helvetica Neue Light"/>
              </a:rPr>
              <a:t>Convolution must complete in one sample clock period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#4 – FPGA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907ED6DF-1DE6-4563-947B-92E8DB91E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86" y="3361416"/>
            <a:ext cx="5498113" cy="1589304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47525B2A-CAE2-4FF9-854F-A7434CDBF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930" y="2019442"/>
            <a:ext cx="4097298" cy="86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99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B2EFFF09-3EE4-5A40-BD3F-DCD44844E5EB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>
                <a:solidFill>
                  <a:srgbClr val="E84B36"/>
                </a:solidFill>
                <a:sym typeface="Helvetica Neue Light"/>
              </a:rPr>
              <a:t>Our Solution: Low Area Filter</a:t>
            </a:r>
            <a:endParaRPr lang="en-US"/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</a:rPr>
              <a:t>Based on ZIPCPU </a:t>
            </a:r>
            <a:r>
              <a:rPr lang="en-US" sz="1800" err="1">
                <a:solidFill>
                  <a:schemeClr val="tx1"/>
                </a:solidFill>
              </a:rPr>
              <a:t>slowfilter</a:t>
            </a:r>
            <a:endParaRPr lang="en-US" sz="180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ea typeface="Helvetica Neue Light"/>
              </a:rPr>
              <a:t>Performs convolution in N cycles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ea typeface="Helvetica Neue Light"/>
              </a:rPr>
              <a:t>Utilizes single multiply/add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600" b="1">
                <a:solidFill>
                  <a:srgbClr val="15264B"/>
                </a:solidFill>
                <a:ea typeface="Helvetica Neue Light"/>
                <a:sym typeface="Helvetica Neue Light"/>
              </a:rPr>
              <a:t>One Issue: Floating vs Fixed Numbers</a:t>
            </a:r>
          </a:p>
          <a:p>
            <a:pPr>
              <a:lnSpc>
                <a:spcPct val="150000"/>
              </a:lnSpc>
              <a:buSzPts val="3000"/>
            </a:pPr>
            <a:r>
              <a:rPr lang="en-US" sz="1800">
                <a:solidFill>
                  <a:schemeClr val="tx1"/>
                </a:solidFill>
              </a:rPr>
              <a:t>+  Floating point has larger dynamic range</a:t>
            </a:r>
            <a:endParaRPr lang="en-US" sz="1800" b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SzPts val="3000"/>
            </a:pPr>
            <a:r>
              <a:rPr lang="en-US" sz="1800"/>
              <a:t>+  Floating numbers are more convenient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SzPts val="3000"/>
            </a:pPr>
            <a:r>
              <a:rPr lang="en-US" sz="1800">
                <a:solidFill>
                  <a:schemeClr val="tx1"/>
                </a:solidFill>
              </a:rPr>
              <a:t>-  Use more memory</a:t>
            </a:r>
          </a:p>
          <a:p>
            <a:pPr>
              <a:lnSpc>
                <a:spcPct val="150000"/>
              </a:lnSpc>
              <a:buSzPts val="3000"/>
            </a:pPr>
            <a:r>
              <a:rPr lang="en-US" sz="1800">
                <a:solidFill>
                  <a:schemeClr val="tx1"/>
                </a:solidFill>
              </a:rPr>
              <a:t>-  More hardware to multiply/add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#4 – FPGA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" name="Picture 12" descr="Diagram&#10;&#10;Description automatically generated">
            <a:extLst>
              <a:ext uri="{FF2B5EF4-FFF2-40B4-BE49-F238E27FC236}">
                <a16:creationId xmlns:a16="http://schemas.microsoft.com/office/drawing/2014/main" id="{A3B3F056-FED2-4B19-9358-12708C13A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533" y="2475916"/>
            <a:ext cx="4961466" cy="238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19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E84B36"/>
                </a:solidFill>
                <a:sym typeface="Helvetica Neue Light"/>
              </a:rPr>
              <a:t>FIR Filtering System</a:t>
            </a:r>
            <a:endParaRPr lang="en-US"/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ea typeface="Helvetica Neue Light"/>
              </a:rPr>
              <a:t>Filter banks with modified </a:t>
            </a:r>
            <a:r>
              <a:rPr lang="en-US" sz="1800" err="1">
                <a:solidFill>
                  <a:schemeClr val="tx1"/>
                </a:solidFill>
                <a:ea typeface="Helvetica Neue Light"/>
              </a:rPr>
              <a:t>slowfilters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ea typeface="Helvetica Neue Light"/>
              </a:rPr>
              <a:t>Controlled by software on HPS</a:t>
            </a: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15264B"/>
                </a:solidFill>
                <a:sym typeface="Helvetica Neue Light"/>
              </a:rPr>
              <a:t>Features</a:t>
            </a:r>
            <a:endParaRPr lang="en-US" sz="2600"/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</a:rPr>
              <a:t>Fixed/float conversion at input and output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</a:rPr>
              <a:t>All filtering math is done in IEEE-754 floats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</a:rPr>
              <a:t>Coefficients set by software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300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#4 – FPGA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" name="Picture 12" descr="Diagram&#10;&#10;Description automatically generated">
            <a:extLst>
              <a:ext uri="{FF2B5EF4-FFF2-40B4-BE49-F238E27FC236}">
                <a16:creationId xmlns:a16="http://schemas.microsoft.com/office/drawing/2014/main" id="{AD560685-D2A4-42E7-9BA9-5D34DA03A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498" y="2216727"/>
            <a:ext cx="5817435" cy="26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73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E84B36"/>
                </a:solidFill>
                <a:sym typeface="Helvetica Neue Light"/>
              </a:rPr>
              <a:t>FIR Filter Bug</a:t>
            </a:r>
            <a:endParaRPr lang="en-US"/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  <a:ea typeface="Helvetica Neue Light"/>
              </a:rPr>
              <a:t>Impulsive noise with certain filter sets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r>
              <a:rPr lang="en-US" sz="1800">
                <a:solidFill>
                  <a:schemeClr val="tx1"/>
                </a:solidFill>
              </a:rPr>
              <a:t>No issue with linear </a:t>
            </a:r>
            <a:r>
              <a:rPr lang="en-US" sz="1800" err="1">
                <a:solidFill>
                  <a:schemeClr val="tx1"/>
                </a:solidFill>
              </a:rPr>
              <a:t>sinc</a:t>
            </a:r>
            <a:r>
              <a:rPr lang="en-US" sz="1800">
                <a:solidFill>
                  <a:schemeClr val="tx1"/>
                </a:solidFill>
              </a:rPr>
              <a:t> filters</a:t>
            </a:r>
            <a:endParaRPr lang="en-US"/>
          </a:p>
          <a:p>
            <a:pPr marL="285750" indent="-285750">
              <a:lnSpc>
                <a:spcPct val="150000"/>
              </a:lnSpc>
              <a:buSzPts val="200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15264B"/>
                </a:solidFill>
                <a:sym typeface="Helvetica Neue Light"/>
              </a:rPr>
              <a:t>Cause</a:t>
            </a:r>
            <a:endParaRPr lang="en-US"/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</a:rPr>
              <a:t>Bad product pollutes accumulator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</a:rPr>
              <a:t>Causes single samples to be wrong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</a:rPr>
              <a:t>Did not appear in simulation verification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11000"/>
              <a:buChar char="•"/>
            </a:pPr>
            <a:r>
              <a:rPr lang="en-US" sz="1800">
                <a:solidFill>
                  <a:schemeClr val="tx1"/>
                </a:solidFill>
              </a:rPr>
              <a:t>Likely a timing issue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3000"/>
              <a:buChar char="•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#4 – FPGA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2" descr="Graphical user interface, chart, application, histogram&#10;&#10;Description automatically generated">
            <a:extLst>
              <a:ext uri="{FF2B5EF4-FFF2-40B4-BE49-F238E27FC236}">
                <a16:creationId xmlns:a16="http://schemas.microsoft.com/office/drawing/2014/main" id="{4256D6CE-D5C4-4354-8F66-98E0975EC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6" y="2604803"/>
            <a:ext cx="6460066" cy="262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52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utdoor, building, arch&#10;&#10;Description automatically generated">
            <a:extLst>
              <a:ext uri="{FF2B5EF4-FFF2-40B4-BE49-F238E27FC236}">
                <a16:creationId xmlns:a16="http://schemas.microsoft.com/office/drawing/2014/main" id="{7989FAC8-E123-2748-A311-56EF79874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EC611570-6427-5D45-8164-E02F4D553BA6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C3C81082-566F-5849-B79D-C311E1639C0A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Project Build</a:t>
            </a:r>
            <a:endParaRPr lang="en-US" sz="6000" b="1">
              <a:solidFill>
                <a:schemeClr val="bg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72B58A87-FC17-6546-AB9A-EB6C57F6A340}"/>
              </a:ext>
            </a:extLst>
          </p:cNvPr>
          <p:cNvSpPr txBox="1"/>
          <p:nvPr/>
        </p:nvSpPr>
        <p:spPr>
          <a:xfrm>
            <a:off x="1441528" y="3232230"/>
            <a:ext cx="93089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5538FC0-1F24-EA42-955D-73358F3E7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9" name="Google Shape;125;p4">
            <a:extLst>
              <a:ext uri="{FF2B5EF4-FFF2-40B4-BE49-F238E27FC236}">
                <a16:creationId xmlns:a16="http://schemas.microsoft.com/office/drawing/2014/main" id="{1B746986-1BDD-D645-8B09-3F2916BB784A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354199C3-792D-4745-97AE-759A8DC3E91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5FC24E51-733A-2645-96EF-D7F19F3B125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</p:spTree>
    <p:extLst>
      <p:ext uri="{BB962C8B-B14F-4D97-AF65-F5344CB8AC3E}">
        <p14:creationId xmlns:p14="http://schemas.microsoft.com/office/powerpoint/2010/main" val="3833339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5DE4B35C-AD2D-8148-A3D7-1E1ED790923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774F6727-8801-C64F-BFC2-04EC87E30D51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900" spc="200">
                <a:solidFill>
                  <a:schemeClr val="bg1"/>
                </a:solidFill>
                <a:sym typeface="Helvetica Neue Light"/>
              </a:rPr>
              <a:t>Electrical &amp; Computer Engineering </a:t>
            </a:r>
            <a:endParaRPr lang="en-US"/>
          </a:p>
        </p:txBody>
      </p:sp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97A51456-7BB9-BA42-8AC0-3FBAA7ADE33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3DE14F04-2DDF-9A49-941F-4E19DD8F838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F39A5D-F812-0B44-A021-03BEB2D9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F16B2361-653D-7E4D-8721-180599C301C2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sym typeface="Helvetica Neue Light"/>
              </a:rPr>
              <a:t>Integrated System</a:t>
            </a:r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EA53CDC-7B8B-4B7E-BB46-138FBF0CB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497" y="1002071"/>
            <a:ext cx="3685458" cy="491940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3856B15-591D-40CA-8ACA-19FBAB73D853}"/>
              </a:ext>
            </a:extLst>
          </p:cNvPr>
          <p:cNvSpPr/>
          <p:nvPr/>
        </p:nvSpPr>
        <p:spPr>
          <a:xfrm>
            <a:off x="5524089" y="4536766"/>
            <a:ext cx="2417096" cy="13929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174B7F-5B97-456F-9205-B2AF950E6355}"/>
              </a:ext>
            </a:extLst>
          </p:cNvPr>
          <p:cNvCxnSpPr/>
          <p:nvPr/>
        </p:nvCxnSpPr>
        <p:spPr>
          <a:xfrm flipH="1">
            <a:off x="7974268" y="3720997"/>
            <a:ext cx="2018892" cy="1340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AA662E9-2B9B-4ACA-8C57-80C328494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5195" y="2124586"/>
            <a:ext cx="1891070" cy="2526890"/>
          </a:xfrm>
          <a:prstGeom prst="rect">
            <a:avLst/>
          </a:prstGeom>
        </p:spPr>
      </p:pic>
      <p:pic>
        <p:nvPicPr>
          <p:cNvPr id="6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A33E86F6-7831-417B-A995-013CCC45F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658" y="2423651"/>
            <a:ext cx="1956619" cy="97011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7FBBA5E-2F59-4A7D-9E9B-10F221D8C72A}"/>
              </a:ext>
            </a:extLst>
          </p:cNvPr>
          <p:cNvCxnSpPr>
            <a:cxnSpLocks/>
          </p:cNvCxnSpPr>
          <p:nvPr/>
        </p:nvCxnSpPr>
        <p:spPr>
          <a:xfrm>
            <a:off x="3135160" y="3106481"/>
            <a:ext cx="2774333" cy="218439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sym typeface="Helvetica Neue Light"/>
              </a:rPr>
              <a:t>Goals Achieved and Work in Progress</a:t>
            </a:r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8767B1-F848-41C1-9E05-BF48C232557B}"/>
              </a:ext>
            </a:extLst>
          </p:cNvPr>
          <p:cNvGrpSpPr/>
          <p:nvPr/>
        </p:nvGrpSpPr>
        <p:grpSpPr>
          <a:xfrm>
            <a:off x="228600" y="2608627"/>
            <a:ext cx="5867400" cy="2037265"/>
            <a:chOff x="228600" y="1130809"/>
            <a:chExt cx="5867400" cy="20372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9F2751-25E4-4340-88B9-0764DFBD23DE}"/>
                </a:ext>
              </a:extLst>
            </p:cNvPr>
            <p:cNvSpPr/>
            <p:nvPr/>
          </p:nvSpPr>
          <p:spPr>
            <a:xfrm>
              <a:off x="228600" y="1130809"/>
              <a:ext cx="5867400" cy="531735"/>
            </a:xfrm>
            <a:prstGeom prst="rect">
              <a:avLst/>
            </a:prstGeom>
            <a:solidFill>
              <a:srgbClr val="15264B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en-US" sz="2600" b="1">
                  <a:solidFill>
                    <a:srgbClr val="FFFFFF"/>
                  </a:solidFill>
                </a:rPr>
                <a:t>Goals Achieved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69DA7D-E6A5-4037-BF6D-EA08852C0E10}"/>
                </a:ext>
              </a:extLst>
            </p:cNvPr>
            <p:cNvSpPr/>
            <p:nvPr/>
          </p:nvSpPr>
          <p:spPr>
            <a:xfrm>
              <a:off x="228600" y="1662544"/>
              <a:ext cx="5867400" cy="1505530"/>
            </a:xfrm>
            <a:prstGeom prst="rect">
              <a:avLst/>
            </a:prstGeom>
            <a:noFill/>
            <a:ln w="25400">
              <a:solidFill>
                <a:srgbClr val="15264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t"/>
            <a:lstStyle/>
            <a:p>
              <a:pPr marL="285750" indent="-285750">
                <a:lnSpc>
                  <a:spcPct val="150000"/>
                </a:lnSpc>
                <a:buSzPts val="2000"/>
                <a:buChar char="•"/>
              </a:pPr>
              <a:r>
                <a:rPr lang="en-US" sz="1800">
                  <a:solidFill>
                    <a:schemeClr val="tx1"/>
                  </a:solidFill>
                  <a:ea typeface="Helvetica Neue Light"/>
                </a:rPr>
                <a:t>Real time filtering with modified </a:t>
              </a:r>
              <a:r>
                <a:rPr lang="en-US" sz="1800" err="1">
                  <a:solidFill>
                    <a:schemeClr val="tx1"/>
                  </a:solidFill>
                  <a:ea typeface="Helvetica Neue Light"/>
                </a:rPr>
                <a:t>slowfilters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SzPts val="2000"/>
                <a:buChar char="•"/>
              </a:pPr>
              <a:r>
                <a:rPr lang="en-US" sz="1800">
                  <a:solidFill>
                    <a:schemeClr val="tx1"/>
                  </a:solidFill>
                  <a:ea typeface="Helvetica Neue Light"/>
                </a:rPr>
                <a:t>Controlled by software on HPS</a:t>
              </a:r>
            </a:p>
            <a:p>
              <a:pPr marL="285750" indent="-285750">
                <a:lnSpc>
                  <a:spcPct val="150000"/>
                </a:lnSpc>
                <a:buSzPts val="2000"/>
                <a:buChar char="•"/>
              </a:pPr>
              <a:r>
                <a:rPr lang="en-US" sz="1800">
                  <a:solidFill>
                    <a:schemeClr val="tx1"/>
                  </a:solidFill>
                  <a:ea typeface="Helvetica Neue Light"/>
                </a:rPr>
                <a:t>Low source to listener latency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</a:endParaRPr>
            </a:p>
            <a:p>
              <a:pPr algn="ctr" defTabSz="342900"/>
              <a:endParaRPr 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9DA0CE-0AFD-41D9-AC10-2C71D4C46089}"/>
              </a:ext>
            </a:extLst>
          </p:cNvPr>
          <p:cNvGrpSpPr/>
          <p:nvPr/>
        </p:nvGrpSpPr>
        <p:grpSpPr>
          <a:xfrm>
            <a:off x="6162964" y="2608627"/>
            <a:ext cx="5867400" cy="2037265"/>
            <a:chOff x="6162964" y="1130809"/>
            <a:chExt cx="5867400" cy="20372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B837BC-0226-43C9-9C59-925F6EEC7942}"/>
                </a:ext>
              </a:extLst>
            </p:cNvPr>
            <p:cNvSpPr/>
            <p:nvPr/>
          </p:nvSpPr>
          <p:spPr>
            <a:xfrm>
              <a:off x="6162964" y="1130809"/>
              <a:ext cx="5867400" cy="531734"/>
            </a:xfrm>
            <a:prstGeom prst="rect">
              <a:avLst/>
            </a:prstGeom>
            <a:solidFill>
              <a:srgbClr val="E84B36"/>
            </a:solidFill>
            <a:ln w="25400">
              <a:solidFill>
                <a:srgbClr val="E84B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en-US" sz="2600" b="1">
                  <a:solidFill>
                    <a:srgbClr val="FFFFFF"/>
                  </a:solidFill>
                </a:rPr>
                <a:t>Work in Progress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0D29B3-0478-44F5-B05E-E3708D617C10}"/>
                </a:ext>
              </a:extLst>
            </p:cNvPr>
            <p:cNvSpPr/>
            <p:nvPr/>
          </p:nvSpPr>
          <p:spPr>
            <a:xfrm>
              <a:off x="6162964" y="1662544"/>
              <a:ext cx="5867400" cy="1505530"/>
            </a:xfrm>
            <a:prstGeom prst="rect">
              <a:avLst/>
            </a:prstGeom>
            <a:noFill/>
            <a:ln w="25400">
              <a:solidFill>
                <a:srgbClr val="E84B3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t"/>
            <a:lstStyle/>
            <a:p>
              <a:pPr marL="285750" indent="-285750">
                <a:lnSpc>
                  <a:spcPct val="150000"/>
                </a:lnSpc>
                <a:buSzPct val="111000"/>
                <a:buChar char="•"/>
              </a:pPr>
              <a:r>
                <a:rPr lang="en-US" sz="1800">
                  <a:solidFill>
                    <a:schemeClr val="tx1"/>
                  </a:solidFill>
                  <a:latin typeface="Arial"/>
                  <a:cs typeface="Arial"/>
                </a:rPr>
                <a:t>Some modules need to be parameterized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SzPct val="111000"/>
                <a:buChar char="•"/>
              </a:pPr>
              <a:r>
                <a:rPr lang="en-US" sz="1800">
                  <a:solidFill>
                    <a:schemeClr val="tx1"/>
                  </a:solidFill>
                </a:rPr>
                <a:t>Pipeline floating point multiplier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SzPct val="111000"/>
                <a:buChar char="•"/>
              </a:pPr>
              <a:r>
                <a:rPr lang="en-US" sz="1800">
                  <a:solidFill>
                    <a:schemeClr val="tx1"/>
                  </a:solidFill>
                </a:rPr>
                <a:t>Improve PCB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956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building with a fountain in front of it&#10;&#10;Description automatically generated with low confidence">
            <a:extLst>
              <a:ext uri="{FF2B5EF4-FFF2-40B4-BE49-F238E27FC236}">
                <a16:creationId xmlns:a16="http://schemas.microsoft.com/office/drawing/2014/main" id="{C011D8FB-BF69-A74E-A497-9A2AF301F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6A0A8215-7C22-B749-B7CF-D6A9E509E59A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Further Work</a:t>
            </a:r>
            <a:endParaRPr lang="en-US" sz="6000">
              <a:latin typeface="+mn-lt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8D8F9A9-EA98-8C41-BF78-A43F97B95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0" name="Google Shape;125;p4">
            <a:extLst>
              <a:ext uri="{FF2B5EF4-FFF2-40B4-BE49-F238E27FC236}">
                <a16:creationId xmlns:a16="http://schemas.microsoft.com/office/drawing/2014/main" id="{2EFC0178-FBDC-3E41-8E8B-47B64863EBC9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FF5F533F-A927-F34E-9E15-6233085734E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1EAA30B2-6818-7C45-BE60-A6F80A161CC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</p:spTree>
    <p:extLst>
      <p:ext uri="{BB962C8B-B14F-4D97-AF65-F5344CB8AC3E}">
        <p14:creationId xmlns:p14="http://schemas.microsoft.com/office/powerpoint/2010/main" val="2201953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31802" y="6404687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FCA7EE6-05A4-644F-9649-A6AE52E8767B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Next Steps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9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4E1EBC98-FF62-4A9D-93E7-D71CBFB1E05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23669" y="2385713"/>
            <a:ext cx="1776658" cy="65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ea typeface="+mn-ea"/>
              </a:rPr>
              <a:t>Fix FIR filter coefficient bug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C7DD53A-7463-4D86-909E-AB6CC38A97BA}"/>
              </a:ext>
            </a:extLst>
          </p:cNvPr>
          <p:cNvGrpSpPr>
            <a:grpSpLocks noChangeAspect="1"/>
          </p:cNvGrpSpPr>
          <p:nvPr/>
        </p:nvGrpSpPr>
        <p:grpSpPr>
          <a:xfrm>
            <a:off x="1389942" y="3066838"/>
            <a:ext cx="9329012" cy="650612"/>
            <a:chOff x="505063" y="2780235"/>
            <a:chExt cx="6743504" cy="470297"/>
          </a:xfrm>
        </p:grpSpPr>
        <p:sp>
          <p:nvSpPr>
            <p:cNvPr id="51" name="AutoShape 60" descr="© INSCALE GmbH, 26.05.2010&#10;http://www.presentationload.com/">
              <a:extLst>
                <a:ext uri="{FF2B5EF4-FFF2-40B4-BE49-F238E27FC236}">
                  <a16:creationId xmlns:a16="http://schemas.microsoft.com/office/drawing/2014/main" id="{9E9D716B-D5E6-414F-9DB7-E9AC8B6725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5063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52" name="AutoShape 61" descr="© INSCALE GmbH, 26.05.2010&#10;http://www.presentationload.com/">
              <a:extLst>
                <a:ext uri="{FF2B5EF4-FFF2-40B4-BE49-F238E27FC236}">
                  <a16:creationId xmlns:a16="http://schemas.microsoft.com/office/drawing/2014/main" id="{18CE858B-0E37-4581-8608-5D5CF6923E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81523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53" name="AutoShape 62" descr="© INSCALE GmbH, 26.05.2010&#10;http://www.presentationload.com/">
              <a:extLst>
                <a:ext uri="{FF2B5EF4-FFF2-40B4-BE49-F238E27FC236}">
                  <a16:creationId xmlns:a16="http://schemas.microsoft.com/office/drawing/2014/main" id="{7446D781-CF49-4FD1-B45B-BAB5B1A2B16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57984" y="2865502"/>
              <a:ext cx="371750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54" name="AutoShape 63" descr="© INSCALE GmbH, 26.05.2010&#10;http://www.presentationload.com/">
              <a:extLst>
                <a:ext uri="{FF2B5EF4-FFF2-40B4-BE49-F238E27FC236}">
                  <a16:creationId xmlns:a16="http://schemas.microsoft.com/office/drawing/2014/main" id="{F03B5F5D-E0A1-4FE6-9604-33B3B0FB671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36088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55" name="AutoShape 65" descr="© INSCALE GmbH, 26.05.2010&#10;http://www.presentationload.com/">
              <a:extLst>
                <a:ext uri="{FF2B5EF4-FFF2-40B4-BE49-F238E27FC236}">
                  <a16:creationId xmlns:a16="http://schemas.microsoft.com/office/drawing/2014/main" id="{57E52B31-A1BC-4871-9299-7F5785507F1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2551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B344B3E2-1A29-45D7-BDB6-D5D95E03B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1472" y="2780235"/>
              <a:ext cx="437842" cy="470297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rgbClr val="E84927"/>
            </a:solidFill>
            <a:ln w="9525" cap="flat" cmpd="sng" algn="ctr">
              <a:solidFill>
                <a:srgbClr val="E84927"/>
              </a:solidFill>
              <a:prstDash val="solid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0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de-DE" sz="1500" b="1" i="0" u="none" strike="noStrike" kern="1200" cap="none" spc="0" normalizeH="0" baseline="0" noProof="1">
                <a:ln>
                  <a:noFill/>
                </a:ln>
                <a:solidFill>
                  <a:srgbClr val="033266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57" name="AutoShape 66" descr="© INSCALE GmbH, 26.05.2010&#10;http://www.presentationload.com/">
              <a:extLst>
                <a:ext uri="{FF2B5EF4-FFF2-40B4-BE49-F238E27FC236}">
                  <a16:creationId xmlns:a16="http://schemas.microsoft.com/office/drawing/2014/main" id="{45858337-02E0-452F-B28D-A8F36E2F23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1248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58" name="AutoShape 67" descr="© INSCALE GmbH, 26.05.2010&#10;http://www.presentationload.com/">
              <a:extLst>
                <a:ext uri="{FF2B5EF4-FFF2-40B4-BE49-F238E27FC236}">
                  <a16:creationId xmlns:a16="http://schemas.microsoft.com/office/drawing/2014/main" id="{5069DAC1-290C-404F-B787-E89D20A28C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47385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59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6603B103-18AD-4AD4-BEB4-3753C508E5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23522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60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DCEBE0E9-EA7D-4C19-9C73-EB96B1079A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99659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61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47946851-3CEC-41D4-B20C-9370A23BF4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75796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id="{D823AA88-5FE4-4A34-9064-D3050BF71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224" y="2780235"/>
              <a:ext cx="439615" cy="470297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rgbClr val="E84927"/>
            </a:solidFill>
            <a:ln w="9525" cap="flat" cmpd="sng" algn="ctr">
              <a:solidFill>
                <a:srgbClr val="E84927"/>
              </a:solidFill>
              <a:prstDash val="solid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0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de-DE" sz="1500" b="1" i="0" u="none" strike="noStrike" kern="1200" cap="none" spc="0" normalizeH="0" baseline="0" noProof="1">
                <a:ln>
                  <a:noFill/>
                </a:ln>
                <a:solidFill>
                  <a:srgbClr val="033266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63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70E649DF-29AB-4177-BD64-1563796DD9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35668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64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4B9EEA46-24EE-4919-93BC-818D595174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11394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65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7F319D97-DA0F-4D6A-B27B-1E302F58B7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87120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66" name="AutoShape 75" descr="© INSCALE GmbH, 26.05.2010&#10;http://www.presentationload.com/">
              <a:extLst>
                <a:ext uri="{FF2B5EF4-FFF2-40B4-BE49-F238E27FC236}">
                  <a16:creationId xmlns:a16="http://schemas.microsoft.com/office/drawing/2014/main" id="{4D591C21-AC5A-41D6-8850-C4DF2C2F35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62844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67" name="AutoShape 77" descr="© INSCALE GmbH, 26.05.2010&#10;http://www.presentationload.com/">
              <a:extLst>
                <a:ext uri="{FF2B5EF4-FFF2-40B4-BE49-F238E27FC236}">
                  <a16:creationId xmlns:a16="http://schemas.microsoft.com/office/drawing/2014/main" id="{3E41772A-6C6E-444A-A885-0487AABA83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36925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id="{86941C37-AC9F-4856-8861-24B8DD16C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787" y="2780235"/>
              <a:ext cx="437844" cy="470297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rgbClr val="E84927"/>
            </a:solidFill>
            <a:ln w="9525" cap="flat" cmpd="sng" algn="ctr">
              <a:solidFill>
                <a:srgbClr val="E84927"/>
              </a:solidFill>
              <a:prstDash val="solid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0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de-DE" sz="1500" b="1" i="0" u="none" strike="noStrike" kern="1200" cap="none" spc="0" normalizeH="0" baseline="0" noProof="1">
                <a:ln>
                  <a:noFill/>
                </a:ln>
                <a:solidFill>
                  <a:srgbClr val="033266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  <p:sp>
          <p:nvSpPr>
            <p:cNvPr id="69" name="AutoShape 78" descr="© INSCALE GmbH, 26.05.2010&#10;http://www.presentationload.com/">
              <a:extLst>
                <a:ext uri="{FF2B5EF4-FFF2-40B4-BE49-F238E27FC236}">
                  <a16:creationId xmlns:a16="http://schemas.microsoft.com/office/drawing/2014/main" id="{1A3A3675-0FB7-4F20-8BA1-3425AA9CE5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497267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70" name="AutoShape 79" descr="© INSCALE GmbH, 26.05.2010&#10;http://www.presentationload.com/">
              <a:extLst>
                <a:ext uri="{FF2B5EF4-FFF2-40B4-BE49-F238E27FC236}">
                  <a16:creationId xmlns:a16="http://schemas.microsoft.com/office/drawing/2014/main" id="{59A6A8D6-DDFF-45EB-8BE0-A4A7FDC3C3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72934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71" name="AutoShape 80" descr="© INSCALE GmbH, 26.05.2010&#10;http://www.presentationload.com/">
              <a:extLst>
                <a:ext uri="{FF2B5EF4-FFF2-40B4-BE49-F238E27FC236}">
                  <a16:creationId xmlns:a16="http://schemas.microsoft.com/office/drawing/2014/main" id="{B15E7EAB-94AD-4B0F-85F0-3FD81D108B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048601" y="2865502"/>
              <a:ext cx="370106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72" name="AutoShape 81" descr="© INSCALE GmbH, 26.05.2010&#10;http://www.presentationload.com/">
              <a:extLst>
                <a:ext uri="{FF2B5EF4-FFF2-40B4-BE49-F238E27FC236}">
                  <a16:creationId xmlns:a16="http://schemas.microsoft.com/office/drawing/2014/main" id="{7B1B05D4-A6EB-4FFC-832A-DB59B1D73C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325914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73" name="AutoShape 83" descr="© INSCALE GmbH, 26.05.2010&#10;http://www.presentationload.com/">
              <a:extLst>
                <a:ext uri="{FF2B5EF4-FFF2-40B4-BE49-F238E27FC236}">
                  <a16:creationId xmlns:a16="http://schemas.microsoft.com/office/drawing/2014/main" id="{3BC47C0D-E912-456A-B2DC-1CA58FB5D7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601580" y="2865502"/>
              <a:ext cx="368461" cy="385030"/>
            </a:xfrm>
            <a:prstGeom prst="chevron">
              <a:avLst>
                <a:gd name="adj" fmla="val 39616"/>
              </a:avLst>
            </a:prstGeom>
            <a:solidFill>
              <a:srgbClr val="ADADAD"/>
            </a:solidFill>
            <a:ln w="9525">
              <a:solidFill>
                <a:srgbClr val="ADADAD"/>
              </a:solidFill>
              <a:miter lim="800000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66675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en-GB" sz="1500" b="1" i="0" u="none" strike="noStrike" kern="1200" cap="none" spc="0" normalizeH="0" baseline="0" noProof="1">
                <a:ln>
                  <a:noFill/>
                </a:ln>
                <a:solidFill>
                  <a:srgbClr val="13284B">
                    <a:lumMod val="65000"/>
                    <a:lumOff val="35000"/>
                  </a:srgb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C8280D9E-002A-4065-A935-E2FF224E4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952" y="2780235"/>
              <a:ext cx="439615" cy="470297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rgbClr val="E84927"/>
            </a:solidFill>
            <a:ln w="9525" cap="flat" cmpd="sng" algn="ctr">
              <a:solidFill>
                <a:srgbClr val="E84927"/>
              </a:solidFill>
              <a:prstDash val="solid"/>
              <a:headEnd/>
              <a:tailEnd/>
            </a:ln>
            <a:effectLst/>
          </p:spPr>
          <p:txBody>
            <a:bodyPr lIns="54000" tIns="0" rIns="0" bIns="0" anchor="ctr"/>
            <a:lstStyle/>
            <a:p>
              <a:pPr marL="0" marR="0" lvl="0" indent="-66675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srgbClr val="FFFFFF">
                    <a:lumMod val="50000"/>
                  </a:srgbClr>
                </a:buClr>
                <a:buSzPct val="80000"/>
                <a:buFontTx/>
                <a:buNone/>
                <a:tabLst>
                  <a:tab pos="271463" algn="r"/>
                  <a:tab pos="807244" algn="r"/>
                  <a:tab pos="1343025" algn="r"/>
                  <a:tab pos="1885950" algn="r"/>
                  <a:tab pos="2421731" algn="r"/>
                  <a:tab pos="2957513" algn="r"/>
                  <a:tab pos="3500438" algn="r"/>
                  <a:tab pos="4036219" algn="r"/>
                  <a:tab pos="4572000" algn="r"/>
                  <a:tab pos="5114925" algn="r"/>
                  <a:tab pos="5650706" algn="r"/>
                </a:tabLst>
                <a:defRPr/>
              </a:pPr>
              <a:endParaRPr kumimoji="0" lang="de-DE" sz="1500" b="1" i="0" u="none" strike="noStrike" kern="1200" cap="none" spc="0" normalizeH="0" baseline="0" noProof="1">
                <a:ln>
                  <a:noFill/>
                </a:ln>
                <a:solidFill>
                  <a:srgbClr val="033266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</p:grpSp>
      <p:sp>
        <p:nvSpPr>
          <p:cNvPr id="80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630E8506-5672-4C55-BF9A-13E6D824537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21049" y="2385713"/>
            <a:ext cx="1776658" cy="65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ea typeface="+mn-ea"/>
              </a:rPr>
              <a:t>Revise the PCB design </a:t>
            </a:r>
          </a:p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13284B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84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B48AD1A2-02BE-44F5-9A87-D0C5F39630F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16786" y="3865922"/>
            <a:ext cx="1776658" cy="108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noAutofit/>
          </a:bodyPr>
          <a:lstStyle/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ea typeface="+mn-ea"/>
              </a:rPr>
              <a:t>I2C pullups, better codec</a:t>
            </a:r>
          </a:p>
        </p:txBody>
      </p:sp>
      <p:sp>
        <p:nvSpPr>
          <p:cNvPr id="85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4EB8D5BD-4368-4680-AB89-FB1BBF47578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039611" y="3865922"/>
            <a:ext cx="1776658" cy="108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noAutofit/>
          </a:bodyPr>
          <a:lstStyle/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ea typeface="+mn-ea"/>
              </a:rPr>
              <a:t>Script to pull in sources , configure, and build platform</a:t>
            </a:r>
          </a:p>
        </p:txBody>
      </p:sp>
      <p:sp>
        <p:nvSpPr>
          <p:cNvPr id="86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58B08A80-0B43-4C40-9987-CB32C45385A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98956" y="3838066"/>
            <a:ext cx="1776658" cy="108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noAutofit/>
          </a:bodyPr>
          <a:lstStyle/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noProof="1">
                <a:solidFill>
                  <a:srgbClr val="13284B"/>
                </a:solidFill>
                <a:ea typeface="+mn-ea"/>
              </a:rPr>
              <a:t>Being true to our goals and values</a:t>
            </a:r>
            <a:endParaRPr kumimoji="0" lang="en-US" sz="1800" i="0" u="none" strike="noStrike" kern="1200" cap="none" spc="0" normalizeH="0" baseline="0" noProof="1">
              <a:ln>
                <a:noFill/>
              </a:ln>
              <a:solidFill>
                <a:srgbClr val="13284B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87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6C9C5B33-126E-4B46-A689-1465DA62591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039611" y="1986895"/>
            <a:ext cx="1776658" cy="65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ea typeface="+mn-ea"/>
              </a:rPr>
              <a:t>Augmented Listening Platform build script</a:t>
            </a:r>
          </a:p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13284B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89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C2CB185C-FF08-4D6D-991E-FC7BC3FF691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336991" y="2358533"/>
            <a:ext cx="1776658" cy="65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ea typeface="+mn-ea"/>
              </a:rPr>
              <a:t>Open-source release</a:t>
            </a:r>
          </a:p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13284B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90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200C7CA8-F6EA-49B4-B32E-432F945CFCF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23669" y="3865922"/>
            <a:ext cx="1776658" cy="108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noAutofit/>
          </a:bodyPr>
          <a:lstStyle/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ea typeface="+mn-ea"/>
              </a:rPr>
              <a:t>Fixing the bug preventing beamforming</a:t>
            </a:r>
          </a:p>
        </p:txBody>
      </p:sp>
      <p:pic>
        <p:nvPicPr>
          <p:cNvPr id="91" name="Picture 11" descr="Logo&#10;&#10;Description automatically generated">
            <a:extLst>
              <a:ext uri="{FF2B5EF4-FFF2-40B4-BE49-F238E27FC236}">
                <a16:creationId xmlns:a16="http://schemas.microsoft.com/office/drawing/2014/main" id="{449DC0F0-AD83-47C5-BC33-697317C47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1" t="14069" r="7267" b="9232"/>
          <a:stretch/>
        </p:blipFill>
        <p:spPr>
          <a:xfrm>
            <a:off x="9931515" y="3762365"/>
            <a:ext cx="2060502" cy="242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2142665"/>
            <a:ext cx="11177401" cy="170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15264B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Performing hearing aid or general audio research has a high barrier to entry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3000"/>
            </a:pPr>
            <a:endParaRPr 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SzPts val="3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52C66BBC-9453-B54E-8859-F2AF5ADAFA5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The Problem </a:t>
            </a:r>
          </a:p>
        </p:txBody>
      </p:sp>
      <p:pic>
        <p:nvPicPr>
          <p:cNvPr id="1026" name="Picture 2" descr="Proprietary Icon Images, Stock Photos &amp; Vectors | Shutterstock">
            <a:extLst>
              <a:ext uri="{FF2B5EF4-FFF2-40B4-BE49-F238E27FC236}">
                <a16:creationId xmlns:a16="http://schemas.microsoft.com/office/drawing/2014/main" id="{92B24461-A754-413F-8F22-A031CBE13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2"/>
          <a:stretch/>
        </p:blipFill>
        <p:spPr bwMode="auto">
          <a:xfrm>
            <a:off x="2982769" y="2994907"/>
            <a:ext cx="2100832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ive Too Slow - Austin data recovery service in the cleanroom of IT Data  Recovery.">
            <a:extLst>
              <a:ext uri="{FF2B5EF4-FFF2-40B4-BE49-F238E27FC236}">
                <a16:creationId xmlns:a16="http://schemas.microsoft.com/office/drawing/2014/main" id="{A2811958-0B2A-48FD-AF43-93381E5D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72" y="291453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47;p7">
            <a:extLst>
              <a:ext uri="{FF2B5EF4-FFF2-40B4-BE49-F238E27FC236}">
                <a16:creationId xmlns:a16="http://schemas.microsoft.com/office/drawing/2014/main" id="{69864C12-2F33-4318-BB74-E8C9C92350FA}"/>
              </a:ext>
            </a:extLst>
          </p:cNvPr>
          <p:cNvSpPr txBox="1">
            <a:spLocks/>
          </p:cNvSpPr>
          <p:nvPr/>
        </p:nvSpPr>
        <p:spPr>
          <a:xfrm>
            <a:off x="2816965" y="5004029"/>
            <a:ext cx="1968046" cy="104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Systems</a:t>
            </a:r>
          </a:p>
        </p:txBody>
      </p:sp>
      <p:sp>
        <p:nvSpPr>
          <p:cNvPr id="12" name="Google Shape;147;p7">
            <a:extLst>
              <a:ext uri="{FF2B5EF4-FFF2-40B4-BE49-F238E27FC236}">
                <a16:creationId xmlns:a16="http://schemas.microsoft.com/office/drawing/2014/main" id="{B38CF1F4-1EA6-455E-B545-ECE3EDA080DD}"/>
              </a:ext>
            </a:extLst>
          </p:cNvPr>
          <p:cNvSpPr txBox="1">
            <a:spLocks/>
          </p:cNvSpPr>
          <p:nvPr/>
        </p:nvSpPr>
        <p:spPr>
          <a:xfrm>
            <a:off x="6322172" y="4999133"/>
            <a:ext cx="1968046" cy="104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1" indent="0" algn="ctr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Slow</a:t>
            </a:r>
          </a:p>
        </p:txBody>
      </p:sp>
    </p:spTree>
    <p:extLst>
      <p:ext uri="{BB962C8B-B14F-4D97-AF65-F5344CB8AC3E}">
        <p14:creationId xmlns:p14="http://schemas.microsoft.com/office/powerpoint/2010/main" val="2492365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3A4660A9-28DC-F646-9EF3-5BE223623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145;p7">
            <a:extLst>
              <a:ext uri="{FF2B5EF4-FFF2-40B4-BE49-F238E27FC236}">
                <a16:creationId xmlns:a16="http://schemas.microsoft.com/office/drawing/2014/main" id="{69FCDBD9-8E78-8F45-9838-91AB7B47CEF8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8E06DB74-B9EE-AC40-B38A-47A3A2F114F9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Thank You</a:t>
            </a:r>
            <a:endParaRPr>
              <a:latin typeface="+mn-lt"/>
            </a:endParaRPr>
          </a:p>
        </p:txBody>
      </p:sp>
      <p:sp>
        <p:nvSpPr>
          <p:cNvPr id="5" name="Google Shape;108;p2">
            <a:extLst>
              <a:ext uri="{FF2B5EF4-FFF2-40B4-BE49-F238E27FC236}">
                <a16:creationId xmlns:a16="http://schemas.microsoft.com/office/drawing/2014/main" id="{E57410C5-4C09-0241-B829-B5B1AACF1427}"/>
              </a:ext>
            </a:extLst>
          </p:cNvPr>
          <p:cNvSpPr txBox="1"/>
          <p:nvPr/>
        </p:nvSpPr>
        <p:spPr>
          <a:xfrm>
            <a:off x="1441528" y="3232230"/>
            <a:ext cx="93089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Questions and Answers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EBB1D3E-AFC3-754E-A1F2-626952E95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095CEFDB-3F70-904A-BA0B-B8A6D23B7491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2C6758CC-B7E5-234D-97B7-550DA738E64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D5B5DFCE-0575-9A47-9B96-81A8A141E6F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</p:spTree>
    <p:extLst>
      <p:ext uri="{BB962C8B-B14F-4D97-AF65-F5344CB8AC3E}">
        <p14:creationId xmlns:p14="http://schemas.microsoft.com/office/powerpoint/2010/main" val="3198906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8FE8EAD3-2D7F-0846-8465-1E5EC531CB76}"/>
              </a:ext>
            </a:extLst>
          </p:cNvPr>
          <p:cNvSpPr/>
          <p:nvPr/>
        </p:nvSpPr>
        <p:spPr>
          <a:xfrm rot="10800000" flipH="1">
            <a:off x="-1" y="816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40BBED40-2928-B047-86D9-C914F64E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" y="-1072"/>
            <a:ext cx="12192000" cy="685800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3AF0C5-85E3-5442-BD93-F22B807C7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021" y="2252985"/>
            <a:ext cx="7131957" cy="23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05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BE2E93E6-D00B-F14D-A0D6-31322EC9D31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D85133A3-D3C6-7F4C-886E-6BEEF5BF5DD0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4" name="Google Shape;145;p7">
            <a:extLst>
              <a:ext uri="{FF2B5EF4-FFF2-40B4-BE49-F238E27FC236}">
                <a16:creationId xmlns:a16="http://schemas.microsoft.com/office/drawing/2014/main" id="{7E001436-5A3C-5746-9498-E58534FAD758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Our Solution 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50" name="Picture 2" descr="Opensource logo vector">
            <a:extLst>
              <a:ext uri="{FF2B5EF4-FFF2-40B4-BE49-F238E27FC236}">
                <a16:creationId xmlns:a16="http://schemas.microsoft.com/office/drawing/2014/main" id="{CF3F26F8-BF13-49B9-AD34-62C76A2E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31" y="3714287"/>
            <a:ext cx="24688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AEE3A2-7C66-4D28-8472-79BAEA4A2B22}"/>
              </a:ext>
            </a:extLst>
          </p:cNvPr>
          <p:cNvCxnSpPr/>
          <p:nvPr/>
        </p:nvCxnSpPr>
        <p:spPr>
          <a:xfrm>
            <a:off x="0" y="3549073"/>
            <a:ext cx="12192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DE8487-D761-47EA-943D-F4A88435B1C9}"/>
              </a:ext>
            </a:extLst>
          </p:cNvPr>
          <p:cNvCxnSpPr>
            <a:cxnSpLocks/>
            <a:stCxn id="14" idx="0"/>
            <a:endCxn id="11" idx="2"/>
          </p:cNvCxnSpPr>
          <p:nvPr/>
        </p:nvCxnSpPr>
        <p:spPr>
          <a:xfrm>
            <a:off x="6096000" y="860523"/>
            <a:ext cx="0" cy="557649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Fast Delivery Service Icon Logo Stock Vector - Illustration of competition,  line: 161981970">
            <a:extLst>
              <a:ext uri="{FF2B5EF4-FFF2-40B4-BE49-F238E27FC236}">
                <a16:creationId xmlns:a16="http://schemas.microsoft.com/office/drawing/2014/main" id="{9AF75E0C-8146-4073-9A4E-5D6BE6822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13946" r="12512" b="15040"/>
          <a:stretch/>
        </p:blipFill>
        <p:spPr bwMode="auto">
          <a:xfrm>
            <a:off x="8039372" y="3750154"/>
            <a:ext cx="2209257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2BE28B-58B8-4A12-A5CD-2233B78A5769}"/>
              </a:ext>
            </a:extLst>
          </p:cNvPr>
          <p:cNvSpPr txBox="1"/>
          <p:nvPr/>
        </p:nvSpPr>
        <p:spPr>
          <a:xfrm>
            <a:off x="6345380" y="5699588"/>
            <a:ext cx="615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3000"/>
            </a:pPr>
            <a:r>
              <a:rPr 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processing for real-time audio experimentation</a:t>
            </a:r>
          </a:p>
        </p:txBody>
      </p:sp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7267463E-8C5F-4A82-ACBE-9C045B97B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371" y="1033768"/>
            <a:ext cx="1371600" cy="1371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2CD155F-8E5B-45DA-BC3E-86FDE7CC2DAD}"/>
              </a:ext>
            </a:extLst>
          </p:cNvPr>
          <p:cNvSpPr txBox="1"/>
          <p:nvPr/>
        </p:nvSpPr>
        <p:spPr>
          <a:xfrm>
            <a:off x="-73892" y="2648955"/>
            <a:ext cx="6271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3000"/>
            </a:pPr>
            <a:r>
              <a:rPr 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general audio listening platform for hearing aid and audio research</a:t>
            </a:r>
          </a:p>
        </p:txBody>
      </p:sp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B3DC3E8E-271F-44D6-9D74-55B72FD1A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949" y="747311"/>
            <a:ext cx="2011680" cy="2011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7476965-52AE-4E71-A989-D072961CB0F0}"/>
              </a:ext>
            </a:extLst>
          </p:cNvPr>
          <p:cNvSpPr txBox="1"/>
          <p:nvPr/>
        </p:nvSpPr>
        <p:spPr>
          <a:xfrm>
            <a:off x="6001328" y="2659214"/>
            <a:ext cx="6285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3000"/>
            </a:pPr>
            <a:r>
              <a:rPr 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array-processing for real-time filtering and audio re-mixing</a:t>
            </a:r>
          </a:p>
        </p:txBody>
      </p:sp>
    </p:spTree>
    <p:extLst>
      <p:ext uri="{BB962C8B-B14F-4D97-AF65-F5344CB8AC3E}">
        <p14:creationId xmlns:p14="http://schemas.microsoft.com/office/powerpoint/2010/main" val="1086107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80F865E-A32C-498A-81BD-35B36FA6A7B6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1738021" y="3047258"/>
            <a:ext cx="4752" cy="878892"/>
          </a:xfrm>
          <a:prstGeom prst="straightConnector1">
            <a:avLst/>
          </a:prstGeom>
          <a:ln>
            <a:solidFill>
              <a:srgbClr val="E84B36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BE2E93E6-D00B-F14D-A0D6-31322EC9D31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D85133A3-D3C6-7F4C-886E-6BEEF5BF5DD0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4" name="Google Shape;145;p7">
            <a:extLst>
              <a:ext uri="{FF2B5EF4-FFF2-40B4-BE49-F238E27FC236}">
                <a16:creationId xmlns:a16="http://schemas.microsoft.com/office/drawing/2014/main" id="{7E001436-5A3C-5746-9498-E58534FAD758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The Cocktail Party Problem and Beamforming 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8" name="Picture 1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986DD8D-A5B5-4FD7-861D-36A078078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467" y="1072271"/>
            <a:ext cx="1463040" cy="146304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0351A43-46A7-468E-A969-CF6DD2EBD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890" y="1609539"/>
            <a:ext cx="1463040" cy="146304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7EA98CA-0EEA-4780-B26B-972C0B837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890" y="3926150"/>
            <a:ext cx="1463040" cy="146304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23F6C5C6-299C-462F-AE2D-639F0B5CC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25" y="1609539"/>
            <a:ext cx="1463040" cy="146304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1008ED42-031C-40AE-BD29-25B1221E3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253" y="3926150"/>
            <a:ext cx="1463040" cy="146304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CBBC4AA-FC9A-4936-B7E2-61525DA9F772}"/>
              </a:ext>
            </a:extLst>
          </p:cNvPr>
          <p:cNvCxnSpPr/>
          <p:nvPr/>
        </p:nvCxnSpPr>
        <p:spPr>
          <a:xfrm>
            <a:off x="6212987" y="2535311"/>
            <a:ext cx="0" cy="184272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EED20E1-FD3F-49F9-BEC5-F3B0D7BCD19B}"/>
              </a:ext>
            </a:extLst>
          </p:cNvPr>
          <p:cNvSpPr txBox="1"/>
          <p:nvPr/>
        </p:nvSpPr>
        <p:spPr>
          <a:xfrm>
            <a:off x="6199685" y="3261853"/>
            <a:ext cx="209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Intended</a:t>
            </a:r>
            <a:r>
              <a:rPr lang="en-US"/>
              <a:t> </a:t>
            </a:r>
          </a:p>
          <a:p>
            <a:r>
              <a:rPr lang="en-US" sz="1800"/>
              <a:t>Conversation</a:t>
            </a: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353B1DE-E3AD-45D7-BDB6-94837673FC11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0457410" y="3072579"/>
            <a:ext cx="0" cy="853571"/>
          </a:xfrm>
          <a:prstGeom prst="straightConnector1">
            <a:avLst/>
          </a:prstGeom>
          <a:ln>
            <a:solidFill>
              <a:srgbClr val="15264B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0C36521-92C3-4AF9-B289-557C662DF49B}"/>
              </a:ext>
            </a:extLst>
          </p:cNvPr>
          <p:cNvSpPr txBox="1"/>
          <p:nvPr/>
        </p:nvSpPr>
        <p:spPr>
          <a:xfrm>
            <a:off x="10534128" y="3194504"/>
            <a:ext cx="209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15264B"/>
                </a:solidFill>
              </a:rPr>
              <a:t>Intended</a:t>
            </a:r>
            <a:r>
              <a:rPr lang="en-US">
                <a:solidFill>
                  <a:srgbClr val="15264B"/>
                </a:solidFill>
              </a:rPr>
              <a:t> </a:t>
            </a:r>
          </a:p>
          <a:p>
            <a:r>
              <a:rPr lang="en-US" sz="1800">
                <a:solidFill>
                  <a:srgbClr val="15264B"/>
                </a:solidFill>
              </a:rPr>
              <a:t>Conversation</a:t>
            </a:r>
            <a:endParaRPr lang="en-US">
              <a:solidFill>
                <a:srgbClr val="15264B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683376-485D-4722-95D7-3CA7E4ADB504}"/>
              </a:ext>
            </a:extLst>
          </p:cNvPr>
          <p:cNvSpPr txBox="1"/>
          <p:nvPr/>
        </p:nvSpPr>
        <p:spPr>
          <a:xfrm>
            <a:off x="1814739" y="3169183"/>
            <a:ext cx="209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E84B36"/>
                </a:solidFill>
              </a:rPr>
              <a:t>Intended</a:t>
            </a:r>
            <a:r>
              <a:rPr lang="en-US">
                <a:solidFill>
                  <a:srgbClr val="E84B36"/>
                </a:solidFill>
              </a:rPr>
              <a:t> </a:t>
            </a:r>
          </a:p>
          <a:p>
            <a:r>
              <a:rPr lang="en-US" sz="1800">
                <a:solidFill>
                  <a:srgbClr val="E84B36"/>
                </a:solidFill>
              </a:rPr>
              <a:t>Conversation</a:t>
            </a:r>
            <a:endParaRPr lang="en-US">
              <a:solidFill>
                <a:srgbClr val="E84B36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79A63EA-9534-4BF2-B2FE-70D65BC67541}"/>
              </a:ext>
            </a:extLst>
          </p:cNvPr>
          <p:cNvCxnSpPr/>
          <p:nvPr/>
        </p:nvCxnSpPr>
        <p:spPr>
          <a:xfrm>
            <a:off x="2189018" y="2844800"/>
            <a:ext cx="3528595" cy="2105891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1A6AE7E-7606-465F-822E-612DFE5C663F}"/>
              </a:ext>
            </a:extLst>
          </p:cNvPr>
          <p:cNvCxnSpPr>
            <a:cxnSpLocks/>
          </p:cNvCxnSpPr>
          <p:nvPr/>
        </p:nvCxnSpPr>
        <p:spPr>
          <a:xfrm>
            <a:off x="2189018" y="5027196"/>
            <a:ext cx="3528595" cy="158865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FC64142-B3E1-4124-BB62-D4A7D7248F5F}"/>
              </a:ext>
            </a:extLst>
          </p:cNvPr>
          <p:cNvCxnSpPr>
            <a:cxnSpLocks/>
          </p:cNvCxnSpPr>
          <p:nvPr/>
        </p:nvCxnSpPr>
        <p:spPr>
          <a:xfrm flipH="1">
            <a:off x="7108356" y="2741972"/>
            <a:ext cx="2894627" cy="1999327"/>
          </a:xfrm>
          <a:prstGeom prst="straightConnector1">
            <a:avLst/>
          </a:prstGeom>
          <a:ln w="38100">
            <a:solidFill>
              <a:srgbClr val="1526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34DE8C1-89A3-4A57-AFB4-7934FD9403D5}"/>
              </a:ext>
            </a:extLst>
          </p:cNvPr>
          <p:cNvCxnSpPr>
            <a:cxnSpLocks/>
          </p:cNvCxnSpPr>
          <p:nvPr/>
        </p:nvCxnSpPr>
        <p:spPr>
          <a:xfrm flipH="1">
            <a:off x="7180653" y="5027196"/>
            <a:ext cx="2822329" cy="391362"/>
          </a:xfrm>
          <a:prstGeom prst="straightConnector1">
            <a:avLst/>
          </a:prstGeom>
          <a:ln w="38100">
            <a:solidFill>
              <a:srgbClr val="1526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41DE476-6AEB-4074-8D17-B8E128F1B73E}"/>
              </a:ext>
            </a:extLst>
          </p:cNvPr>
          <p:cNvSpPr txBox="1"/>
          <p:nvPr/>
        </p:nvSpPr>
        <p:spPr>
          <a:xfrm>
            <a:off x="7926843" y="4450060"/>
            <a:ext cx="209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15264B"/>
                </a:solidFill>
              </a:rPr>
              <a:t>Noise</a:t>
            </a:r>
            <a:endParaRPr lang="en-US">
              <a:solidFill>
                <a:srgbClr val="15264B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DA3452-DA33-4CE9-9BE8-1F740DA9D0D7}"/>
              </a:ext>
            </a:extLst>
          </p:cNvPr>
          <p:cNvSpPr txBox="1"/>
          <p:nvPr/>
        </p:nvSpPr>
        <p:spPr>
          <a:xfrm>
            <a:off x="3817058" y="4417794"/>
            <a:ext cx="209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0000"/>
                </a:solidFill>
              </a:rPr>
              <a:t>Noise</a:t>
            </a:r>
            <a:endParaRPr lang="en-US">
              <a:solidFill>
                <a:srgbClr val="C00000"/>
              </a:solidFill>
            </a:endParaRPr>
          </a:p>
        </p:txBody>
      </p:sp>
      <p:pic>
        <p:nvPicPr>
          <p:cNvPr id="57" name="Picture 56" descr="Shape&#10;&#10;Description automatically generated with low confidence">
            <a:extLst>
              <a:ext uri="{FF2B5EF4-FFF2-40B4-BE49-F238E27FC236}">
                <a16:creationId xmlns:a16="http://schemas.microsoft.com/office/drawing/2014/main" id="{2C661154-716B-426D-AE6E-A999E37FF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613" y="4407404"/>
            <a:ext cx="146304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05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78B6311E-BC39-234F-80E9-551F2FB4C69F}"/>
              </a:ext>
            </a:extLst>
          </p:cNvPr>
          <p:cNvSpPr txBox="1">
            <a:spLocks/>
          </p:cNvSpPr>
          <p:nvPr/>
        </p:nvSpPr>
        <p:spPr>
          <a:xfrm>
            <a:off x="376810" y="1334279"/>
            <a:ext cx="5442100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BE2E93E6-D00B-F14D-A0D6-31322EC9D31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D85133A3-D3C6-7F4C-886E-6BEEF5BF5DD0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4" name="Google Shape;145;p7">
            <a:extLst>
              <a:ext uri="{FF2B5EF4-FFF2-40B4-BE49-F238E27FC236}">
                <a16:creationId xmlns:a16="http://schemas.microsoft.com/office/drawing/2014/main" id="{7E001436-5A3C-5746-9498-E58534FAD758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Visual Aid</a:t>
            </a: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63B83B19-205F-4A25-B276-7D741865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67" y="1174041"/>
            <a:ext cx="8212666" cy="45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3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blackboard, night sky&#10;&#10;Description automatically generated">
            <a:extLst>
              <a:ext uri="{FF2B5EF4-FFF2-40B4-BE49-F238E27FC236}">
                <a16:creationId xmlns:a16="http://schemas.microsoft.com/office/drawing/2014/main" id="{2CE92976-3B2E-2342-B723-32D5B9663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145;p7">
            <a:extLst>
              <a:ext uri="{FF2B5EF4-FFF2-40B4-BE49-F238E27FC236}">
                <a16:creationId xmlns:a16="http://schemas.microsoft.com/office/drawing/2014/main" id="{E4168B91-BC2F-A74D-8610-CBF0810FCD65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28EBB5B6-548E-5041-9DD5-A97758B97CA0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The Design</a:t>
            </a:r>
            <a:endParaRPr>
              <a:latin typeface="+mn-lt"/>
            </a:endParaRPr>
          </a:p>
        </p:txBody>
      </p:sp>
      <p:sp>
        <p:nvSpPr>
          <p:cNvPr id="5" name="Google Shape;108;p2">
            <a:extLst>
              <a:ext uri="{FF2B5EF4-FFF2-40B4-BE49-F238E27FC236}">
                <a16:creationId xmlns:a16="http://schemas.microsoft.com/office/drawing/2014/main" id="{BC0E792A-B7ED-F644-A7C0-FE935365632E}"/>
              </a:ext>
            </a:extLst>
          </p:cNvPr>
          <p:cNvSpPr txBox="1"/>
          <p:nvPr/>
        </p:nvSpPr>
        <p:spPr>
          <a:xfrm>
            <a:off x="1441528" y="3232230"/>
            <a:ext cx="93089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CBAB924-48C1-114B-A2B1-EC5C10EB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71BD2D62-C8F6-E843-8B60-116211D7CA49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CC3F2F34-0DB8-1143-8A57-D1D0FFF2ABE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A071A21E-E58F-5D41-8772-F2E2F30FD96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</p:spTree>
    <p:extLst>
      <p:ext uri="{BB962C8B-B14F-4D97-AF65-F5344CB8AC3E}">
        <p14:creationId xmlns:p14="http://schemas.microsoft.com/office/powerpoint/2010/main" val="21571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78B6311E-BC39-234F-80E9-551F2FB4C69F}"/>
              </a:ext>
            </a:extLst>
          </p:cNvPr>
          <p:cNvSpPr txBox="1">
            <a:spLocks/>
          </p:cNvSpPr>
          <p:nvPr/>
        </p:nvSpPr>
        <p:spPr>
          <a:xfrm>
            <a:off x="376808" y="1139430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lvl="0" indent="-514350">
              <a:buClr>
                <a:srgbClr val="1B4284"/>
              </a:buClr>
              <a:buSzPct val="100000"/>
              <a:buFont typeface="+mj-lt"/>
              <a:buAutoNum type="arabicPeriod"/>
            </a:pPr>
            <a:r>
              <a:rPr lang="en-US" sz="21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The listener can distinctly hear each unique source one at a time in our demo using a mixing board, and independently adjust the level of several real-life sound sources.</a:t>
            </a:r>
          </a:p>
          <a:p>
            <a:pPr marL="514350" lvl="0" indent="-514350">
              <a:buClr>
                <a:srgbClr val="1B4284"/>
              </a:buClr>
              <a:buSzPct val="100000"/>
              <a:buFont typeface="+mj-lt"/>
              <a:buAutoNum type="arabicPeriod"/>
            </a:pPr>
            <a:endParaRPr lang="en-US" sz="2100" b="1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514350" lvl="0" indent="-514350">
              <a:buClr>
                <a:srgbClr val="1B4284"/>
              </a:buClr>
              <a:buSzPct val="100000"/>
              <a:buFont typeface="+mj-lt"/>
              <a:buAutoNum type="arabicPeriod"/>
            </a:pPr>
            <a:r>
              <a:rPr lang="en-US" sz="21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The total delay through our system should be no more than 10ms to avoid disorientation.</a:t>
            </a:r>
          </a:p>
          <a:p>
            <a:pPr marL="514350" lvl="0" indent="-514350">
              <a:buClr>
                <a:srgbClr val="1B4284"/>
              </a:buClr>
              <a:buSzPct val="100000"/>
              <a:buFont typeface="+mj-lt"/>
              <a:buAutoNum type="arabicPeriod"/>
            </a:pPr>
            <a:endParaRPr lang="en-US" sz="2100" b="1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514350" lvl="0" indent="-514350">
              <a:buClr>
                <a:srgbClr val="1B4284"/>
              </a:buClr>
              <a:buSzPct val="100000"/>
              <a:buFont typeface="+mj-lt"/>
              <a:buAutoNum type="arabicPeriod"/>
            </a:pPr>
            <a:r>
              <a:rPr lang="en-US" sz="2100" b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The binaural headphones must preserve spatial awareness and directionality of all sources.</a:t>
            </a:r>
          </a:p>
          <a:p>
            <a:pPr marL="457200" lvl="0" indent="-457200" algn="ctr">
              <a:buSzPts val="3000"/>
              <a:buFont typeface="Arial" panose="020B0604020202020204" pitchFamily="34" charset="0"/>
              <a:buChar char="•"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BE2E93E6-D00B-F14D-A0D6-31322EC9D31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D85133A3-D3C6-7F4C-886E-6BEEF5BF5DD0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0C6FF5B-A16D-B943-8158-9394C41712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4" name="Google Shape;145;p7">
            <a:extLst>
              <a:ext uri="{FF2B5EF4-FFF2-40B4-BE49-F238E27FC236}">
                <a16:creationId xmlns:a16="http://schemas.microsoft.com/office/drawing/2014/main" id="{7E001436-5A3C-5746-9498-E58534FAD758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A9194208-BB88-DA45-8C43-B250F5F3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08" y="201585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High Level Requirements 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4948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C57AC76-3DF0-4EE1-BDD0-DB5335F81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728" y="753043"/>
            <a:ext cx="5826543" cy="5669280"/>
          </a:xfrm>
          <a:prstGeom prst="rect">
            <a:avLst/>
          </a:prstGeom>
        </p:spPr>
      </p:pic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97141C35-034B-BD48-9DBA-A6DC36FAC02E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FDD5F4AF-58E3-E448-A74C-D4589F213CBF}"/>
              </a:ext>
            </a:extLst>
          </p:cNvPr>
          <p:cNvSpPr txBox="1"/>
          <p:nvPr/>
        </p:nvSpPr>
        <p:spPr>
          <a:xfrm>
            <a:off x="376808" y="6524381"/>
            <a:ext cx="642632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D354894F-4210-BB43-BDC6-416661DF59D1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0" name="Google Shape;145;p7">
            <a:extLst>
              <a:ext uri="{FF2B5EF4-FFF2-40B4-BE49-F238E27FC236}">
                <a16:creationId xmlns:a16="http://schemas.microsoft.com/office/drawing/2014/main" id="{4AFACD53-5077-234E-905A-D4B3CFE823D1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1832F9A-ADFA-F649-A8F1-4BD8703AA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A2F7F1E2-9263-0A49-A3FB-1F9BB33F0DAF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Block Diagram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36533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1070</Words>
  <Application>Microsoft Office PowerPoint</Application>
  <PresentationFormat>Widescreen</PresentationFormat>
  <Paragraphs>253</Paragraphs>
  <Slides>31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Helvetica Neue Light</vt:lpstr>
      <vt:lpstr>Arial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template. Please copy this document before making any edits</dc:title>
  <dc:creator>Nielsen, Joshua</dc:creator>
  <cp:lastModifiedBy>Ang, Wei Yang</cp:lastModifiedBy>
  <cp:revision>3</cp:revision>
  <dcterms:created xsi:type="dcterms:W3CDTF">2019-01-14T22:06:33Z</dcterms:created>
  <dcterms:modified xsi:type="dcterms:W3CDTF">2021-05-03T20:50:17Z</dcterms:modified>
</cp:coreProperties>
</file>