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5"/>
    <p:sldMasterId id="2147483663" r:id="rId6"/>
    <p:sldMasterId id="214748366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y="7772400" cx="13817600"/>
  <p:notesSz cx="6858000" cy="9144000"/>
  <p:embeddedFontLst>
    <p:embeddedFont>
      <p:font typeface="Arial Narrow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Larry Liu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6AA5C66-E2F8-49AD-ABBF-AF7678D65239}">
  <a:tblStyle styleId="{D6AA5C66-E2F8-49AD-ABBF-AF7678D652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ArialNarrow-bold.fntdata"/><Relationship Id="rId10" Type="http://schemas.openxmlformats.org/officeDocument/2006/relationships/slide" Target="slides/slide2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5.xml"/><Relationship Id="rId35" Type="http://schemas.openxmlformats.org/officeDocument/2006/relationships/font" Target="fonts/ArialNarrow-boldItalic.fntdata"/><Relationship Id="rId12" Type="http://schemas.openxmlformats.org/officeDocument/2006/relationships/slide" Target="slides/slide4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7-12-10T21:46:52.689">
    <p:pos x="6000" y="0"/>
    <p:text>finish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7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1429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09411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018823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528237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37649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47061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056473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565885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075298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F163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09411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018823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528237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37649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47061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056473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565885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075298" marR="0" rtl="0" algn="l">
              <a:spcBef>
                <a:spcPts val="0"/>
              </a:spcBef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09411" marR="0" rtl="0" algn="l">
              <a:spcBef>
                <a:spcPts val="0"/>
              </a:spcBef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018823" marR="0" rtl="0" algn="l">
              <a:spcBef>
                <a:spcPts val="0"/>
              </a:spcBef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528237" marR="0" rtl="0" algn="l">
              <a:spcBef>
                <a:spcPts val="0"/>
              </a:spcBef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37649" marR="0" rtl="0" algn="l">
              <a:spcBef>
                <a:spcPts val="0"/>
              </a:spcBef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47061" marR="0" rtl="0" algn="l">
              <a:spcBef>
                <a:spcPts val="0"/>
              </a:spcBef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056473" marR="0" rtl="0" algn="l">
              <a:spcBef>
                <a:spcPts val="0"/>
              </a:spcBef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565885" marR="0" rtl="0" algn="l">
              <a:spcBef>
                <a:spcPts val="0"/>
              </a:spcBef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075298" marR="0" rtl="0" algn="l">
              <a:spcBef>
                <a:spcPts val="0"/>
              </a:spcBef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CE_handoutmaster.eps" id="7" name="Shape 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7" y="8450729"/>
            <a:ext cx="6858000" cy="705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>
            <p:ph idx="12" type="sldNum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Non-volatile_memor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suriya</a:t>
            </a: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larry</a:t>
            </a:r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larry</a:t>
            </a:r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Suriya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Uses op-amp comparator similar to fsr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Able to set threshold based off of data tested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Voltage decreases linearly as it detects something closer and closer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OR’d with the light control word to override if something is within range</a:t>
            </a:r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suriya</a:t>
            </a:r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kevin</a:t>
            </a:r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kevin</a:t>
            </a:r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Suriya + kevin</a:t>
            </a:r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kevin</a:t>
            </a:r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Suriya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Accelerometer: Decided to mimic </a:t>
            </a:r>
            <a:r>
              <a:rPr lang="en-US"/>
              <a:t>functionality</a:t>
            </a:r>
            <a:r>
              <a:rPr lang="en-US"/>
              <a:t> by adding a turn-off to the pressure sensor and blinking lights from MCU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Mention: We took the tradeoff of having dimmer LEDs and keep the module working, better implementation would be to use a voltage regulator on the power delivery to RF Receiver</a:t>
            </a:r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Larry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Really appreciate all the guidance and feedback we’ve received throughout the semester as it’s been a great experience in this class.</a:t>
            </a:r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larry</a:t>
            </a:r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larry</a:t>
            </a:r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larry</a:t>
            </a:r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larry</a:t>
            </a:r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larry</a:t>
            </a:r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Suriya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Use and op amp as a comparator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When + node is greater than the - node, output is high</a:t>
            </a:r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suriya</a:t>
            </a:r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Larry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Mention sensitivity of digital input pins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avrdude-utility to download/upload/manipulate the ROM and EEPROM contents of AVR microcontrollers using the in-system programming technique (ISP)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Mention how shitty avrdude was to use: config, overkill amount of code, provided templates were unclear, much more difficult than simply programming via Arduino ISP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EEPROM: 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lectrically </a:t>
            </a:r>
            <a:r>
              <a:rPr b="1" i="1"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rasable </a:t>
            </a:r>
            <a:r>
              <a:rPr b="1" i="1"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rogrammable </a:t>
            </a:r>
            <a:r>
              <a:rPr b="1" i="1"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ead-</a:t>
            </a:r>
            <a:r>
              <a:rPr b="1" i="1"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nly </a:t>
            </a:r>
            <a:r>
              <a:rPr b="1" i="1"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emory and is a type of </a:t>
            </a:r>
            <a:r>
              <a:rPr lang="en-US" sz="1050" u="sng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"/>
              </a:rPr>
              <a:t>non-volatile memory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used in computers and other electronic devices to store relatively small amounts of data but allowing individual bytes to be erased and reprogrammed.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ver Slide w/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idx="1" type="body"/>
          </p:nvPr>
        </p:nvSpPr>
        <p:spPr>
          <a:xfrm>
            <a:off x="610626" y="619125"/>
            <a:ext cx="12736406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rgbClr val="13294B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610626" y="1570071"/>
            <a:ext cx="12736406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67"/>
              </a:spcBef>
              <a:buClr>
                <a:srgbClr val="E84A27"/>
              </a:buClr>
              <a:buSzPts val="2335"/>
              <a:buFont typeface="Arial"/>
              <a:buNone/>
              <a:defRPr b="0" i="0" sz="2335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3" type="body"/>
          </p:nvPr>
        </p:nvSpPr>
        <p:spPr>
          <a:xfrm>
            <a:off x="610626" y="1860825"/>
            <a:ext cx="12736406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30"/>
              </a:spcBef>
              <a:buClr>
                <a:srgbClr val="E84A27"/>
              </a:buClr>
              <a:buSzPts val="1648"/>
              <a:buFont typeface="Arial"/>
              <a:buNone/>
              <a:defRPr b="0" i="0" sz="1648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989"/>
              </a:spcBef>
              <a:buClr>
                <a:srgbClr val="13294B"/>
              </a:buClr>
              <a:buSzPts val="4944"/>
              <a:buFont typeface="Arial"/>
              <a:buNone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73" name="Shape 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rgbClr val="E84A27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E84A2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13294B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with Text and Media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40"/>
              </a:spcBef>
              <a:buClr>
                <a:srgbClr val="7F7F7F"/>
              </a:buClr>
              <a:buSzPts val="2198"/>
              <a:buFont typeface="Arial"/>
              <a:buNone/>
              <a:defRPr b="0" i="1" sz="219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989"/>
              </a:spcBef>
              <a:buClr>
                <a:srgbClr val="13294B"/>
              </a:buClr>
              <a:buSzPts val="4944"/>
              <a:buFont typeface="Arial"/>
              <a:buNone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79" name="Shape 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idx="3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rgbClr val="E84A27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E84A2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de-by-side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989"/>
              </a:spcBef>
              <a:buClr>
                <a:srgbClr val="13294B"/>
              </a:buClr>
              <a:buSzPts val="4944"/>
              <a:buFont typeface="Arial"/>
              <a:buNone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84" name="Shape 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idx="2" type="body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989"/>
              </a:spcBef>
              <a:buClr>
                <a:srgbClr val="13294B"/>
              </a:buClr>
              <a:buSzPts val="4944"/>
              <a:buFont typeface="Arial"/>
              <a:buNone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3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rgbClr val="E84A27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E84A2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13294B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Media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ster_bluesidebar.eps" id="89" name="Shape 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idx="1" type="body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40"/>
              </a:spcBef>
              <a:buClr>
                <a:srgbClr val="7F7F7F"/>
              </a:buClr>
              <a:buSzPts val="2198"/>
              <a:buFont typeface="Arial"/>
              <a:buNone/>
              <a:defRPr b="0" i="1" sz="219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rgbClr val="E84A27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E84A2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2834640"/>
            <a:ext cx="13817599" cy="2038696"/>
          </a:xfrm>
          <a:prstGeom prst="rect">
            <a:avLst/>
          </a:prstGeom>
          <a:solidFill>
            <a:srgbClr val="E84A27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2747" u="none" cap="none" strike="noStrike">
              <a:solidFill>
                <a:srgbClr val="E84A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989"/>
              </a:spcBef>
              <a:buClr>
                <a:schemeClr val="lt1"/>
              </a:buClr>
              <a:buSzPts val="4944"/>
              <a:buFont typeface="Arial"/>
              <a:buNone/>
              <a:defRPr b="0" i="1" sz="494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96" name="Shape 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834640"/>
            <a:ext cx="139572" cy="203911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idx="2" type="body"/>
          </p:nvPr>
        </p:nvSpPr>
        <p:spPr>
          <a:xfrm>
            <a:off x="610626" y="2977956"/>
            <a:ext cx="1263124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chemeClr val="lt1"/>
              </a:buClr>
              <a:buSzPts val="6594"/>
              <a:buFont typeface="Arial"/>
              <a:buNone/>
              <a:defRPr b="1" i="0" sz="6594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rgbClr val="13294B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989"/>
              </a:spcBef>
              <a:buClr>
                <a:srgbClr val="13294B"/>
              </a:buClr>
              <a:buSzPts val="4944"/>
              <a:buFont typeface="Arial"/>
              <a:buNone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30" name="Shape 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2834640"/>
            <a:ext cx="13817599" cy="2038696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274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10626" y="2977956"/>
            <a:ext cx="1263124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chemeClr val="lt1"/>
              </a:buClr>
              <a:buSzPts val="6594"/>
              <a:buFont typeface="Arial"/>
              <a:buNone/>
              <a:defRPr b="1" i="0" sz="6594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989"/>
              </a:spcBef>
              <a:buClr>
                <a:schemeClr val="lt1"/>
              </a:buClr>
              <a:buSzPts val="4944"/>
              <a:buFont typeface="Arial"/>
              <a:buNone/>
              <a:defRPr b="0" i="1" sz="4944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36" name="Shape 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834640"/>
            <a:ext cx="139572" cy="203911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0846" lvl="0" marL="524790" marR="0" rtl="0" algn="l">
              <a:spcBef>
                <a:spcPts val="989"/>
              </a:spcBef>
              <a:buClr>
                <a:srgbClr val="13294B"/>
              </a:buClr>
              <a:buSzPts val="4944"/>
              <a:buFont typeface="Noto Sans Symbols"/>
              <a:buChar char="▪"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rgbClr val="13294B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39" lvl="2" marL="1749304" marR="0" rtl="0" algn="l">
              <a:spcBef>
                <a:spcPts val="742"/>
              </a:spcBef>
              <a:buClr>
                <a:srgbClr val="13294B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7964" lvl="3" marL="2449024" marR="0" rtl="0" algn="l">
              <a:spcBef>
                <a:spcPts val="604"/>
              </a:spcBef>
              <a:buClr>
                <a:srgbClr val="13294B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7964" lvl="4" marL="3148744" marR="0" rtl="0" algn="l">
              <a:spcBef>
                <a:spcPts val="604"/>
              </a:spcBef>
              <a:buClr>
                <a:srgbClr val="13294B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40" name="Shape 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rgbClr val="13294B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13294B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with Text and Medi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40"/>
              </a:spcBef>
              <a:buClr>
                <a:srgbClr val="7F7F7F"/>
              </a:buClr>
              <a:buSzPts val="2198"/>
              <a:buFont typeface="Arial"/>
              <a:buNone/>
              <a:defRPr b="0" i="1" sz="219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989"/>
              </a:spcBef>
              <a:buClr>
                <a:srgbClr val="13294B"/>
              </a:buClr>
              <a:buSzPts val="4944"/>
              <a:buFont typeface="Arial"/>
              <a:buNone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46" name="Shape 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idx="3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rgbClr val="13294B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de-by-side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989"/>
              </a:spcBef>
              <a:buClr>
                <a:srgbClr val="13294B"/>
              </a:buClr>
              <a:buSzPts val="4944"/>
              <a:buFont typeface="Arial"/>
              <a:buNone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51" name="Shape 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>
            <p:ph idx="2" type="body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989"/>
              </a:spcBef>
              <a:buClr>
                <a:srgbClr val="13294B"/>
              </a:buClr>
              <a:buSzPts val="4944"/>
              <a:buFont typeface="Arial"/>
              <a:buNone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rgbClr val="13294B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13294B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Media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ster_bluesidebar.eps"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idx="1" type="body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40"/>
              </a:spcBef>
              <a:buClr>
                <a:srgbClr val="7F7F7F"/>
              </a:buClr>
              <a:buSzPts val="2198"/>
              <a:buFont typeface="Arial"/>
              <a:buNone/>
              <a:defRPr b="0" i="1" sz="219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rgbClr val="142958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Bulle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0846" lvl="0" marL="524790" marR="0" rtl="0" algn="l">
              <a:spcBef>
                <a:spcPts val="989"/>
              </a:spcBef>
              <a:buClr>
                <a:srgbClr val="13294B"/>
              </a:buClr>
              <a:buSzPts val="4944"/>
              <a:buFont typeface="Noto Sans Symbols"/>
              <a:buChar char="▪"/>
              <a:defRPr b="0" i="0" sz="4944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67007" lvl="1" marL="1137047" marR="0" rtl="0" algn="l">
              <a:spcBef>
                <a:spcPts val="851"/>
              </a:spcBef>
              <a:buClr>
                <a:srgbClr val="13294B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39" lvl="2" marL="1749304" marR="0" rtl="0" algn="l">
              <a:spcBef>
                <a:spcPts val="742"/>
              </a:spcBef>
              <a:buClr>
                <a:srgbClr val="13294B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7964" lvl="3" marL="2449024" marR="0" rtl="0" algn="l">
              <a:spcBef>
                <a:spcPts val="604"/>
              </a:spcBef>
              <a:buClr>
                <a:srgbClr val="13294B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7964" lvl="4" marL="3148744" marR="0" rtl="0" algn="l">
              <a:spcBef>
                <a:spcPts val="604"/>
              </a:spcBef>
              <a:buClr>
                <a:srgbClr val="13294B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master_bluesidebar.eps" id="68" name="Shape 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idx="2" type="body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319"/>
              </a:spcBef>
              <a:buClr>
                <a:srgbClr val="E84A27"/>
              </a:buClr>
              <a:buSzPts val="6594"/>
              <a:buFont typeface="Arial"/>
              <a:buNone/>
              <a:defRPr b="1" i="0" sz="6594" u="none" cap="none" strike="noStrike">
                <a:solidFill>
                  <a:srgbClr val="E84A2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167007" lvl="1" marL="1137047" marR="0" rtl="0" algn="l">
              <a:spcBef>
                <a:spcPts val="851"/>
              </a:spcBef>
              <a:buClr>
                <a:schemeClr val="dk1"/>
              </a:buClr>
              <a:buSzPts val="4257"/>
              <a:buFont typeface="Arial"/>
              <a:buChar char="–"/>
              <a:defRPr b="0" i="0" sz="4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39" lvl="2" marL="1749304" marR="0" rtl="0" algn="l">
              <a:spcBef>
                <a:spcPts val="742"/>
              </a:spcBef>
              <a:buClr>
                <a:schemeClr val="dk1"/>
              </a:buClr>
              <a:buSzPts val="3709"/>
              <a:buFont typeface="Arial"/>
              <a:buChar char="•"/>
              <a:defRPr b="0" i="0" sz="37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57964" lvl="3" marL="244902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–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57964" lvl="4" marL="3148744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»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7964" lvl="5" marL="3848465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7964" lvl="6" marL="4548187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7964" lvl="7" marL="524790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7964" lvl="8" marL="5947628" marR="0" rtl="0" algn="l">
              <a:spcBef>
                <a:spcPts val="604"/>
              </a:spcBef>
              <a:buClr>
                <a:schemeClr val="dk1"/>
              </a:buClr>
              <a:buSzPts val="3022"/>
              <a:buFont typeface="Arial"/>
              <a:buChar char="•"/>
              <a:defRPr b="0" i="0" sz="30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rgbClr val="13294B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jp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2938" y="2695073"/>
            <a:ext cx="13807440" cy="2352030"/>
            <a:chOff x="-1069" y="2880073"/>
            <a:chExt cx="10056262" cy="1676400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1">
              <a:alphaModFix/>
            </a:blip>
            <a:srcRect b="0" l="0" r="0"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Shape 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5111271"/>
            <a:ext cx="13807436" cy="2673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ter_bluesidebar.eps" id="16" name="Shape 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526096"/>
            <a:ext cx="139572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-US" sz="1800">
                <a:solidFill>
                  <a:schemeClr val="tx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" y="6738134"/>
            <a:ext cx="13807440" cy="102818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2229668" y="7102049"/>
            <a:ext cx="552152" cy="345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i="0" lang="en-US" sz="1648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-US" sz="1800">
                <a:solidFill>
                  <a:schemeClr val="tx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" y="6738134"/>
            <a:ext cx="13807440" cy="102818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2229668" y="7102049"/>
            <a:ext cx="552152" cy="345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i="0" lang="en-US" sz="1648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</a:p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-US" sz="1800">
                <a:solidFill>
                  <a:schemeClr val="tx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upload.wikimedia.org/wikipedia/commons/9/90/Solar_cell.png" TargetMode="External"/><Relationship Id="rId10" Type="http://schemas.openxmlformats.org/officeDocument/2006/relationships/hyperlink" Target="https://cdn4.iconfinder.com/data/icons/small-n-flat/24/calendar-512.png" TargetMode="External"/><Relationship Id="rId13" Type="http://schemas.openxmlformats.org/officeDocument/2006/relationships/hyperlink" Target="https://motorbikewriter.com/content/uploads/2014/08/image143.jpg" TargetMode="External"/><Relationship Id="rId12" Type="http://schemas.openxmlformats.org/officeDocument/2006/relationships/hyperlink" Target="http://robohub.org/wp-content/uploads/2016/03/lidar-sweep-crowdfunding.jpg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bikenewz.com/wp-content/uploads/2016/06/0145.png" TargetMode="External"/><Relationship Id="rId4" Type="http://schemas.openxmlformats.org/officeDocument/2006/relationships/hyperlink" Target="http://jonvilma.com/images/road-4.jpg" TargetMode="External"/><Relationship Id="rId9" Type="http://schemas.openxmlformats.org/officeDocument/2006/relationships/hyperlink" Target="https://upload.wikimedia.org/wikipedia/commons/thumb/2/2a/ITunes_12.2_logo.png/600px-ITunes_12.2_logo.png" TargetMode="External"/><Relationship Id="rId15" Type="http://schemas.openxmlformats.org/officeDocument/2006/relationships/hyperlink" Target="https://trek.scene7.com/is/image/TrekBicycleProducts/1475000_2018_A_1_Domane_SLR?wid=1360&amp;hei=1020&amp;fmt=jpg,rgb&amp;qlt=40,1&amp;iccEmbed=0&amp;cache=on,on" TargetMode="External"/><Relationship Id="rId14" Type="http://schemas.openxmlformats.org/officeDocument/2006/relationships/hyperlink" Target="https://ae01.alicdn.com/kf/HTB1mRZBLpXXXXafXXXXq6xXFXXX0/Car-styling-2PCS-14-SMD-LED-Arrow-Panels-Light-Car-Side-Mirror-Turn-Signal-Indicator-Light.jpg_640x640.jpg" TargetMode="External"/><Relationship Id="rId5" Type="http://schemas.openxmlformats.org/officeDocument/2006/relationships/hyperlink" Target="http://sariolcycling.com/wp-content/uploads/2016/02/Bicycle-had-signals.jpg" TargetMode="External"/><Relationship Id="rId6" Type="http://schemas.openxmlformats.org/officeDocument/2006/relationships/hyperlink" Target="https://www.apple.com/v/ios/siri/h/images/meta/og_siri.png?201711170835" TargetMode="External"/><Relationship Id="rId7" Type="http://schemas.openxmlformats.org/officeDocument/2006/relationships/hyperlink" Target="https://tctechcrunch2011.files.wordpress.com/2016/06/ok-google.png?w=700&amp;h=356" TargetMode="External"/><Relationship Id="rId8" Type="http://schemas.openxmlformats.org/officeDocument/2006/relationships/hyperlink" Target="https://conceptdraw.com/a460c4/p12/preview/640/pict--phone-call-ivr-phones---vector-stencils-library.png--diagram-flowchart-example.pn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hyperlink" Target="https://photos.app.goo.gl/1QMGyvTmsyoDxWWG3" TargetMode="External"/><Relationship Id="rId5" Type="http://schemas.openxmlformats.org/officeDocument/2006/relationships/hyperlink" Target="https://photos.app.goo.gl/jc5RWJiYidhp2C0U2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-50" y="2554675"/>
            <a:ext cx="13817700" cy="251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-50" y="0"/>
            <a:ext cx="13817700" cy="5140200"/>
          </a:xfrm>
          <a:prstGeom prst="rect">
            <a:avLst/>
          </a:prstGeom>
          <a:gradFill>
            <a:gsLst>
              <a:gs pos="0">
                <a:srgbClr val="DFE9FB"/>
              </a:gs>
              <a:gs pos="100000">
                <a:srgbClr val="6E9BE7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10675" y="511175"/>
            <a:ext cx="127365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13294B"/>
              </a:buClr>
              <a:buSzPts val="6594"/>
              <a:buFont typeface="Arial"/>
              <a:buNone/>
            </a:pPr>
            <a:r>
              <a:rPr lang="en-US" sz="7200">
                <a:latin typeface="Arial"/>
                <a:ea typeface="Arial"/>
                <a:cs typeface="Arial"/>
                <a:sym typeface="Arial"/>
              </a:rPr>
              <a:t>Wireless Signaling System</a:t>
            </a:r>
          </a:p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540550" y="5614126"/>
            <a:ext cx="127365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48272" lvl="0" marL="0" marR="0" rtl="0" algn="l">
              <a:spcBef>
                <a:spcPts val="0"/>
              </a:spcBef>
              <a:buClr>
                <a:srgbClr val="E84A27"/>
              </a:buClr>
              <a:buSzPts val="2335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Kevin Tian, </a:t>
            </a:r>
            <a:r>
              <a:rPr lang="en-US">
                <a:solidFill>
                  <a:srgbClr val="FFFFFF"/>
                </a:solidFill>
              </a:rPr>
              <a:t>Larry Liu, Suriya Kodeswaran </a:t>
            </a:r>
          </a:p>
          <a:p>
            <a:pPr indent="-148272" lvl="0" marL="0" marR="0" rtl="0" algn="l">
              <a:spcBef>
                <a:spcPts val="0"/>
              </a:spcBef>
              <a:buClr>
                <a:srgbClr val="E84A27"/>
              </a:buClr>
              <a:buSzPts val="2335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ktian2, </a:t>
            </a:r>
            <a:r>
              <a:rPr lang="en-US">
                <a:solidFill>
                  <a:srgbClr val="FFFFFF"/>
                </a:solidFill>
              </a:rPr>
              <a:t>l</a:t>
            </a:r>
            <a:r>
              <a:rPr lang="en-US">
                <a:solidFill>
                  <a:srgbClr val="FFFFFF"/>
                </a:solidFill>
              </a:rPr>
              <a:t>liu65, kodeswa2</a:t>
            </a:r>
          </a:p>
          <a:p>
            <a:pPr indent="-148272" lvl="0" marL="0" marR="0" rtl="0" algn="l">
              <a:spcBef>
                <a:spcPts val="0"/>
              </a:spcBef>
              <a:buClr>
                <a:srgbClr val="E84A27"/>
              </a:buClr>
              <a:buSzPts val="2335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Team 38</a:t>
            </a:r>
          </a:p>
        </p:txBody>
      </p:sp>
      <p:sp>
        <p:nvSpPr>
          <p:cNvPr id="107" name="Shape 107"/>
          <p:cNvSpPr txBox="1"/>
          <p:nvPr>
            <p:ph idx="3" type="body"/>
          </p:nvPr>
        </p:nvSpPr>
        <p:spPr>
          <a:xfrm>
            <a:off x="718575" y="1891650"/>
            <a:ext cx="127365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04648" lvl="0" marL="0" marR="0" rtl="0" algn="l">
              <a:spcBef>
                <a:spcPts val="0"/>
              </a:spcBef>
              <a:buClr>
                <a:srgbClr val="E84A27"/>
              </a:buClr>
              <a:buSzPts val="1648"/>
              <a:buFont typeface="Arial"/>
              <a:buNone/>
            </a:pPr>
            <a:r>
              <a:rPr b="1" lang="en-US" sz="3600"/>
              <a:t>ECE 445 Fall 2018 </a:t>
            </a: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175" y="2775575"/>
            <a:ext cx="2154650" cy="2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825" y="2746723"/>
            <a:ext cx="2872874" cy="215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0931" y="2748600"/>
            <a:ext cx="2760669" cy="21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558250" y="2967425"/>
            <a:ext cx="12701100" cy="3723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Software logic for one sensor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Simulates blinking and timed turn-off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P = 0 → pressure sensor not pushed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P = 1 → pressure sensor pushed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610626" y="635274"/>
            <a:ext cx="12631200" cy="726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8719" lvl="0" marL="0" rtl="0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State Diagram</a:t>
            </a:r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6975" y="291000"/>
            <a:ext cx="7460623" cy="627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2" type="body"/>
          </p:nvPr>
        </p:nvSpPr>
        <p:spPr>
          <a:xfrm>
            <a:off x="593200" y="511900"/>
            <a:ext cx="128205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Design: 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RF Transmitter</a:t>
            </a:r>
          </a:p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8210950" y="1510000"/>
            <a:ext cx="5396700" cy="4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b="1" lang="en-US" sz="3600">
                <a:solidFill>
                  <a:schemeClr val="dk2"/>
                </a:solidFill>
              </a:rPr>
              <a:t>Design</a:t>
            </a:r>
            <a:r>
              <a:rPr b="1" lang="en-US" sz="3600">
                <a:solidFill>
                  <a:schemeClr val="dk2"/>
                </a:solidFill>
              </a:rPr>
              <a:t>: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Utilized a 4-bit encoder to translate individual bit information received from digital pin outputs of MCU. 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Encoder relayed information to the data in pin of our transmitter.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RF Link Transmitter wirelessly transmitted data to the receiver at 434 MHz.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950" y="1597750"/>
            <a:ext cx="5963175" cy="507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2" type="body"/>
          </p:nvPr>
        </p:nvSpPr>
        <p:spPr>
          <a:xfrm>
            <a:off x="593200" y="511900"/>
            <a:ext cx="128205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Design: 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RF Receiver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9465750" y="1510000"/>
            <a:ext cx="4143600" cy="4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b="1" lang="en-US" sz="3600">
                <a:solidFill>
                  <a:schemeClr val="dk2"/>
                </a:solidFill>
              </a:rPr>
              <a:t>Design</a:t>
            </a:r>
            <a:r>
              <a:rPr b="1" lang="en-US" sz="3600">
                <a:solidFill>
                  <a:schemeClr val="dk2"/>
                </a:solidFill>
              </a:rPr>
              <a:t>: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Wirelessly transferred data arriving at RF Link receiver is routed to a decoder.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Decoded output bits are combined with Ultrasonic Sensor output to determine the state of the helmet LEDs.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00" y="1747675"/>
            <a:ext cx="8637126" cy="480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2" type="body"/>
          </p:nvPr>
        </p:nvSpPr>
        <p:spPr>
          <a:xfrm>
            <a:off x="593200" y="511900"/>
            <a:ext cx="128205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Design: 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Ultrasonic Range Finder  </a:t>
            </a:r>
          </a:p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8941925" y="1510000"/>
            <a:ext cx="4744800" cy="4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b="1" lang="en-US" sz="3600">
                <a:solidFill>
                  <a:schemeClr val="dk2"/>
                </a:solidFill>
              </a:rPr>
              <a:t>Design</a:t>
            </a:r>
            <a:r>
              <a:rPr b="1" lang="en-US" sz="3600">
                <a:solidFill>
                  <a:schemeClr val="dk2"/>
                </a:solidFill>
              </a:rPr>
              <a:t>: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Analog voltage routed to threshold switch circuit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Has a minimum detection distance of 6 inches (15.2 cm). Max: 254 inches or 21 ft.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Large detection cone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Calculated the distance from: (V</a:t>
            </a:r>
            <a:r>
              <a:rPr baseline="-25000" lang="en-US" sz="2400"/>
              <a:t>cc</a:t>
            </a:r>
            <a:r>
              <a:rPr lang="en-US" sz="2400"/>
              <a:t>/512) / in. to determine voltage thresholds. 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00" y="1956300"/>
            <a:ext cx="8348725" cy="358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2" type="body"/>
          </p:nvPr>
        </p:nvSpPr>
        <p:spPr>
          <a:xfrm>
            <a:off x="593200" y="511900"/>
            <a:ext cx="126312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Design: 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Data Plots: Ultrasonic Sensor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725" y="1618400"/>
            <a:ext cx="7734126" cy="499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27" name="Shape 227"/>
          <p:cNvSpPr/>
          <p:nvPr/>
        </p:nvSpPr>
        <p:spPr>
          <a:xfrm>
            <a:off x="6990200" y="4013225"/>
            <a:ext cx="347700" cy="3273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2" type="body"/>
          </p:nvPr>
        </p:nvSpPr>
        <p:spPr>
          <a:xfrm>
            <a:off x="593200" y="511900"/>
            <a:ext cx="128205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Design: 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LEDs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9465750" y="1510000"/>
            <a:ext cx="4143600" cy="4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b="1" lang="en-US" sz="3600">
                <a:solidFill>
                  <a:schemeClr val="dk2"/>
                </a:solidFill>
              </a:rPr>
              <a:t>Design: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Simple circuit utilizing transistor to help supply power.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Logical output of OR gates send signals to transistor for turning on or off corresponding LEDs 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00" y="1707850"/>
            <a:ext cx="8610760" cy="47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2" type="body"/>
          </p:nvPr>
        </p:nvSpPr>
        <p:spPr>
          <a:xfrm>
            <a:off x="593200" y="511900"/>
            <a:ext cx="128205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Design: 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 Consumption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593200" y="1510000"/>
            <a:ext cx="11506500" cy="4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b="1" lang="en-US" sz="3600">
                <a:solidFill>
                  <a:schemeClr val="dk2"/>
                </a:solidFill>
              </a:rPr>
              <a:t>Front Component</a:t>
            </a:r>
            <a:r>
              <a:rPr b="1" lang="en-US" sz="3600">
                <a:solidFill>
                  <a:schemeClr val="dk2"/>
                </a:solidFill>
              </a:rPr>
              <a:t>: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Battery Pack: 4.8V - Three 1.6V AA batteries (11.25 Wh)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MCU (0.96 mW), RF Transmitter (38.4 mW)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11.25 Wh / (0.96 mW + 38.4 mW) = 285.8 hours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b="1" lang="en-US" sz="3600">
                <a:solidFill>
                  <a:schemeClr val="dk2"/>
                </a:solidFill>
              </a:rPr>
              <a:t>Rear Component: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Battery Pack: 4.8V - Three 1.6V AA batteries (11.25 Wh)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18 LED’s (18*80 mW), Ultrasonic Sensor (9.6 mW), RF Receiver (38.4 mW)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11.25 Wh / (18*80 mW + 9.6mW + 38.4 mW) = 192.1 hours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99625" y="1731625"/>
            <a:ext cx="12701100" cy="30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50" name="Shape 250"/>
          <p:cNvSpPr txBox="1"/>
          <p:nvPr>
            <p:ph idx="2" type="body"/>
          </p:nvPr>
        </p:nvSpPr>
        <p:spPr>
          <a:xfrm>
            <a:off x="593200" y="511900"/>
            <a:ext cx="126312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R&amp;V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graphicFrame>
        <p:nvGraphicFramePr>
          <p:cNvPr id="253" name="Shape 253"/>
          <p:cNvGraphicFramePr/>
          <p:nvPr/>
        </p:nvGraphicFramePr>
        <p:xfrm>
          <a:off x="833825" y="1594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{D6AA5C66-E2F8-49AD-ABBF-AF7678D65239}</a:tableStyleId>
              </a:tblPr>
              <a:tblGrid>
                <a:gridCol w="6534525"/>
                <a:gridCol w="6032375"/>
              </a:tblGrid>
              <a:tr h="5949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</a:rPr>
                        <a:t>Requirements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400">
                          <a:solidFill>
                            <a:schemeClr val="dk2"/>
                          </a:solidFill>
                        </a:rPr>
                        <a:t>Verifications</a:t>
                      </a:r>
                    </a:p>
                  </a:txBody>
                  <a:tcPr marT="91425" marB="91425" marR="91425" marL="91425"/>
                </a:tc>
              </a:tr>
              <a:tr h="682625"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US"/>
                        <a:t>Variable Force Threshold Switch</a:t>
                      </a:r>
                      <a:r>
                        <a:rPr lang="en-US"/>
                        <a:t> - 4 lb force detected by pressure sensors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✓ Op-Amp outputs HIGH or LOW depending on the pressure detected</a:t>
                      </a:r>
                    </a:p>
                  </a:txBody>
                  <a:tcPr marT="91425" marB="91425" marR="91425" marL="91425"/>
                </a:tc>
              </a:tr>
              <a:tr h="445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i="1" lang="en-US"/>
                        <a:t>Accelerometer</a:t>
                      </a:r>
                      <a:r>
                        <a:rPr lang="en-US"/>
                        <a:t> - Accelerometer correlates ± 4g as a turn (only intended for switching off LEDs after turn is completed) - replaced w/ a 2nd pressure s. press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🅇 Accelerometer clock speed was incompatible with our MCU frequency</a:t>
                      </a:r>
                    </a:p>
                  </a:txBody>
                  <a:tcPr marT="91425" marB="91425" marR="91425" marL="91425"/>
                </a:tc>
              </a:tr>
              <a:tr h="445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i="1" lang="en-US"/>
                        <a:t>Ultrasonic Sensor </a:t>
                      </a:r>
                      <a:r>
                        <a:rPr lang="en-US"/>
                        <a:t>- Detects objects under 120 in. away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 LEDs turn on in object is detected in range</a:t>
                      </a:r>
                    </a:p>
                  </a:txBody>
                  <a:tcPr marT="91425" marB="91425" marR="91425" marL="91425"/>
                </a:tc>
              </a:tr>
              <a:tr h="682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i="1" lang="en-US"/>
                        <a:t>Microcontroller</a:t>
                      </a:r>
                      <a:r>
                        <a:rPr lang="en-US"/>
                        <a:t> - Read data from input sensors and translate it to be transmitted across RF Transmitter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 Input pins and output pins had correct values as seen on an oscilloscope</a:t>
                      </a:r>
                    </a:p>
                  </a:txBody>
                  <a:tcPr marT="91425" marB="91425" marR="91425" marL="91425"/>
                </a:tc>
              </a:tr>
              <a:tr h="682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i="1" lang="en-US"/>
                        <a:t>RF </a:t>
                      </a:r>
                      <a:r>
                        <a:rPr i="1" lang="en-US">
                          <a:solidFill>
                            <a:schemeClr val="dk1"/>
                          </a:solidFill>
                        </a:rPr>
                        <a:t>Transmitter</a:t>
                      </a:r>
                      <a:r>
                        <a:rPr i="1" lang="en-US"/>
                        <a:t>/Receiver</a:t>
                      </a:r>
                      <a:r>
                        <a:rPr lang="en-US"/>
                        <a:t> - Control words are consistently sent and caught between the pair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 Receiver is verified to have the same data as the output pins on the MCU, indicating successful transmission</a:t>
                      </a:r>
                    </a:p>
                  </a:txBody>
                  <a:tcPr marT="91425" marB="91425" marR="91425" marL="91425"/>
                </a:tc>
              </a:tr>
              <a:tr h="445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i="1" lang="en-US"/>
                        <a:t>Power Supply</a:t>
                      </a:r>
                      <a:r>
                        <a:rPr lang="en-US"/>
                        <a:t> - Deliver sufficient voltage to power all components and enough wattage to keep it powered for a significant amount of time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 Consistently provides 4.8V of V</a:t>
                      </a:r>
                      <a:r>
                        <a:rPr baseline="-25000" lang="en-US">
                          <a:solidFill>
                            <a:schemeClr val="dk1"/>
                          </a:solidFill>
                        </a:rPr>
                        <a:t>CC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to both front and rear modules</a:t>
                      </a:r>
                    </a:p>
                  </a:txBody>
                  <a:tcPr marT="91425" marB="91425" marR="91425" marL="91425"/>
                </a:tc>
              </a:tr>
              <a:tr h="682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buNone/>
                      </a:pPr>
                      <a:r>
                        <a:rPr i="1" lang="en-US"/>
                        <a:t>LEDs</a:t>
                      </a:r>
                      <a:r>
                        <a:rPr lang="en-US"/>
                        <a:t> - Should respond to inputs from pressure sensors and ultrasonic sensor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✓ Pushing a pressure sensor causes its respective lights to turn on. Ultrasonic sensor detection causes both sets of lights to turn on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10625" y="1761300"/>
            <a:ext cx="12701100" cy="49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b="1" lang="en-US" sz="2400">
                <a:solidFill>
                  <a:srgbClr val="38761D"/>
                </a:solidFill>
              </a:rPr>
              <a:t>Strengths:</a:t>
            </a:r>
          </a:p>
          <a:p>
            <a:pPr indent="-381000" lvl="0" marL="914400" rtl="0">
              <a:spcBef>
                <a:spcPts val="0"/>
              </a:spcBef>
              <a:buSzPts val="2400"/>
              <a:buFont typeface="Arial"/>
              <a:buAutoNum type="arabicPeriod"/>
            </a:pPr>
            <a:r>
              <a:rPr lang="en-US" sz="2400"/>
              <a:t>Modularization</a:t>
            </a:r>
          </a:p>
          <a:p>
            <a:pPr indent="-381000" lvl="0" marL="914400" rtl="0">
              <a:spcBef>
                <a:spcPts val="0"/>
              </a:spcBef>
              <a:buSzPts val="2400"/>
              <a:buFont typeface="Arial"/>
              <a:buAutoNum type="arabicPeriod"/>
            </a:pPr>
            <a:r>
              <a:rPr lang="en-US" sz="2400"/>
              <a:t>Utilized sensors with low power consumption</a:t>
            </a:r>
          </a:p>
          <a:p>
            <a:pPr indent="-381000" lvl="0" marL="914400" rtl="0">
              <a:spcBef>
                <a:spcPts val="0"/>
              </a:spcBef>
              <a:buSzPts val="2400"/>
              <a:buFont typeface="Arial"/>
              <a:buAutoNum type="arabicPeriod"/>
            </a:pPr>
            <a:r>
              <a:rPr lang="en-US" sz="2400"/>
              <a:t>Minimized circuits as a foundation for building additional features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br>
              <a:rPr lang="en-US" sz="2400"/>
            </a:br>
            <a:r>
              <a:rPr b="1" lang="en-US" sz="2400">
                <a:solidFill>
                  <a:srgbClr val="CC0000"/>
                </a:solidFill>
              </a:rPr>
              <a:t>Weaknesses:</a:t>
            </a:r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Range of transmitter signal can be unreliable at times</a:t>
            </a:r>
          </a:p>
          <a:p>
            <a:pPr indent="-381000" lvl="1" marL="13716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Should buy a better quality sensor to prevent </a:t>
            </a:r>
            <a:br>
              <a:rPr lang="en-US" sz="2400"/>
            </a:br>
            <a:r>
              <a:rPr lang="en-US" sz="2400"/>
              <a:t>tuning of [transmitter → receiver] reception</a:t>
            </a:r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Were unable to integrate accelerometer for disabling lights</a:t>
            </a:r>
          </a:p>
          <a:p>
            <a:pPr indent="-381000" lvl="1" marL="13716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Challenge: operated a different clock frequency than our ATmega328p</a:t>
            </a:r>
          </a:p>
          <a:p>
            <a:pPr indent="-381000" lvl="0" marL="914400" rtl="0">
              <a:spcBef>
                <a:spcPts val="0"/>
              </a:spcBef>
              <a:buSzPts val="2400"/>
              <a:buFont typeface="Arial"/>
              <a:buAutoNum type="arabicPeriod"/>
            </a:pPr>
            <a:r>
              <a:rPr lang="en-US" sz="2400"/>
              <a:t>LEDs were not as visible during day - provide greater voltage source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13944" lvl="0" marL="0" marR="0" rtl="0" algn="l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259" name="Shape 259"/>
          <p:cNvSpPr txBox="1"/>
          <p:nvPr>
            <p:ph idx="2" type="body"/>
          </p:nvPr>
        </p:nvSpPr>
        <p:spPr>
          <a:xfrm>
            <a:off x="593200" y="511900"/>
            <a:ext cx="126312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Strengths &amp; Weaknesses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10625" y="1761300"/>
            <a:ext cx="12701100" cy="4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i="1" lang="en-US" sz="2400"/>
              <a:t>MCU Programming</a:t>
            </a: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Switched from </a:t>
            </a:r>
            <a:r>
              <a:rPr i="1" lang="en-US" sz="2400">
                <a:solidFill>
                  <a:schemeClr val="dk1"/>
                </a:solidFill>
              </a:rPr>
              <a:t>TI CC2640F128RGZR </a:t>
            </a:r>
            <a:r>
              <a:rPr lang="en-US" sz="2400">
                <a:solidFill>
                  <a:schemeClr val="dk1"/>
                </a:solidFill>
              </a:rPr>
              <a:t>to </a:t>
            </a:r>
            <a:r>
              <a:rPr i="1" lang="en-US" sz="2400">
                <a:solidFill>
                  <a:schemeClr val="dk1"/>
                </a:solidFill>
              </a:rPr>
              <a:t>ATMega328p</a:t>
            </a:r>
            <a:r>
              <a:rPr lang="en-US" sz="2400">
                <a:solidFill>
                  <a:schemeClr val="dk1"/>
                </a:solidFill>
              </a:rPr>
              <a:t> - time challenge </a:t>
            </a: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Required addition of separate transmitter and encoder to circuit</a:t>
            </a: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Clock failures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i="1" lang="en-US" sz="2400">
                <a:solidFill>
                  <a:schemeClr val="dk1"/>
                </a:solidFill>
              </a:rPr>
              <a:t>Accelerometer</a:t>
            </a: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Source code has different power source and clock frequency</a:t>
            </a: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Requires bootloader and significant more software testing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i="1" lang="en-US" sz="2400">
                <a:solidFill>
                  <a:schemeClr val="dk1"/>
                </a:solidFill>
              </a:rPr>
              <a:t>Power Source</a:t>
            </a: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RF Link Receiver inoperable above 5.1 V, yet brighter LEDs need higher voltage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i="1" lang="en-US" sz="2400">
                <a:solidFill>
                  <a:schemeClr val="dk1"/>
                </a:solidFill>
              </a:rPr>
              <a:t>PCB</a:t>
            </a: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⅗ of PCBs delivered from PCBWAY were broken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13944" lvl="0" marL="0" marR="0" rtl="0" algn="l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267" name="Shape 267"/>
          <p:cNvSpPr txBox="1"/>
          <p:nvPr>
            <p:ph idx="2" type="body"/>
          </p:nvPr>
        </p:nvSpPr>
        <p:spPr>
          <a:xfrm>
            <a:off x="593200" y="511900"/>
            <a:ext cx="126312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Challenges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4270150" y="928275"/>
            <a:ext cx="61839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13294B"/>
              </a:buClr>
              <a:buSzPts val="6594"/>
              <a:buFont typeface="Arial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Thank You!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1926100" y="3032825"/>
            <a:ext cx="9965400" cy="19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04648" lvl="0" marL="0" marR="0" rtl="0" algn="ctr">
              <a:spcBef>
                <a:spcPts val="0"/>
              </a:spcBef>
              <a:buClr>
                <a:srgbClr val="E84A27"/>
              </a:buClr>
              <a:buSzPts val="1648"/>
              <a:buFont typeface="Arial"/>
              <a:buNone/>
            </a:pPr>
            <a:r>
              <a:rPr b="1" lang="en-US" sz="3000">
                <a:solidFill>
                  <a:srgbClr val="F16322"/>
                </a:solidFill>
              </a:rPr>
              <a:t>To:</a:t>
            </a:r>
          </a:p>
          <a:p>
            <a:pPr indent="-104648" lvl="0" marL="0" marR="0" rtl="0" algn="ctr">
              <a:spcBef>
                <a:spcPts val="0"/>
              </a:spcBef>
              <a:buClr>
                <a:srgbClr val="E84A27"/>
              </a:buClr>
              <a:buSzPts val="1648"/>
              <a:buFont typeface="Arial"/>
              <a:buNone/>
            </a:pPr>
            <a:r>
              <a:rPr b="1" lang="en-US" sz="3000">
                <a:solidFill>
                  <a:srgbClr val="F16322"/>
                </a:solidFill>
              </a:rPr>
              <a:t>TA Xinrui Zhu, </a:t>
            </a:r>
          </a:p>
          <a:p>
            <a:pPr indent="-104648" lvl="0" marL="0" marR="0" rtl="0" algn="ctr">
              <a:spcBef>
                <a:spcPts val="0"/>
              </a:spcBef>
              <a:buClr>
                <a:srgbClr val="E84A27"/>
              </a:buClr>
              <a:buSzPts val="1648"/>
              <a:buFont typeface="Arial"/>
              <a:buNone/>
            </a:pPr>
            <a:r>
              <a:rPr b="1" lang="en-US" sz="3000">
                <a:solidFill>
                  <a:srgbClr val="F16322"/>
                </a:solidFill>
              </a:rPr>
              <a:t>Professor Can Bayram, </a:t>
            </a:r>
          </a:p>
          <a:p>
            <a:pPr indent="-104648" lvl="0" marL="0" marR="0" rtl="0" algn="ctr">
              <a:spcBef>
                <a:spcPts val="0"/>
              </a:spcBef>
              <a:buClr>
                <a:srgbClr val="E84A27"/>
              </a:buClr>
              <a:buSzPts val="1648"/>
              <a:buFont typeface="Arial"/>
              <a:buNone/>
            </a:pPr>
            <a:r>
              <a:rPr b="1" lang="en-US" sz="3000">
                <a:solidFill>
                  <a:srgbClr val="F16322"/>
                </a:solidFill>
              </a:rPr>
              <a:t>all of the ECE 445 Course Staff!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593200" y="1565050"/>
            <a:ext cx="129402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Arial"/>
              <a:buChar char="▪"/>
            </a:pPr>
            <a:r>
              <a:rPr lang="en-US" sz="2400"/>
              <a:t>Charge helmet LEDs via micro-USB or solar cells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Integrate 2</a:t>
            </a:r>
            <a:r>
              <a:rPr baseline="30000" lang="en-US" sz="2400"/>
              <a:t>nd</a:t>
            </a:r>
            <a:r>
              <a:rPr lang="en-US" sz="2400"/>
              <a:t> MCU into helmet circuit to perform more advanced signal processing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Upgrade to low-cost LIDAR to detect surrounding objects more accurately 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Streamlined LEDs, utilize strip for better clarity and compactness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Generate subtle helmet vibrations when detecting vehicle approaching at rapid speed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Yellow hazard lights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Develop a smart-app that connects to helmet via Bluetooth</a:t>
            </a: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Opens another broad class of connected features</a:t>
            </a: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Integrate “Hey Siri” + “Ok Google” features</a:t>
            </a:r>
          </a:p>
          <a:p>
            <a: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Measure bike time/routes, take phone calls, music, etc.</a:t>
            </a: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buSzPts val="2400"/>
              <a:buChar char="–"/>
            </a:pPr>
            <a:r>
              <a:rPr lang="en-US" sz="2400"/>
              <a:t>Cloud updates to helmet software: Server → Mobile phone → Helmet circuit</a:t>
            </a:r>
          </a:p>
        </p:txBody>
      </p:sp>
      <p:sp>
        <p:nvSpPr>
          <p:cNvPr id="275" name="Shape 275"/>
          <p:cNvSpPr txBox="1"/>
          <p:nvPr>
            <p:ph idx="2" type="body"/>
          </p:nvPr>
        </p:nvSpPr>
        <p:spPr>
          <a:xfrm>
            <a:off x="593200" y="511900"/>
            <a:ext cx="126312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Future Work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0725" y="3898375"/>
            <a:ext cx="1901145" cy="9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9150" y="3880760"/>
            <a:ext cx="1962614" cy="9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5294" y="5109762"/>
            <a:ext cx="594886" cy="59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40275" y="5109787"/>
            <a:ext cx="594874" cy="5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30325" y="5109787"/>
            <a:ext cx="594875" cy="5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30323" y="907723"/>
            <a:ext cx="1115911" cy="9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175600" y="728950"/>
            <a:ext cx="1357800" cy="126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593200" y="1565050"/>
            <a:ext cx="34980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/>
              <a:t>Presentation Images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Reflector lights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4"/>
              </a:rPr>
              <a:t>Road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5"/>
              </a:rPr>
              <a:t>Hand signaling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6"/>
              </a:rPr>
              <a:t>Siri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7"/>
              </a:rPr>
              <a:t>OK Google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8"/>
              </a:rPr>
              <a:t>Phone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9"/>
              </a:rPr>
              <a:t>iTunes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10"/>
              </a:rPr>
              <a:t>Calendar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11"/>
              </a:rPr>
              <a:t>Solar cells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12"/>
              </a:rPr>
              <a:t>LIDAR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13"/>
              </a:rPr>
              <a:t>helmet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14"/>
              </a:rPr>
              <a:t>Car LED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</a:pPr>
            <a:r>
              <a:rPr lang="en-US" sz="1400" u="sng">
                <a:solidFill>
                  <a:schemeClr val="hlink"/>
                </a:solidFill>
                <a:hlinkClick r:id="rId15"/>
              </a:rPr>
              <a:t>Road bicycle</a:t>
            </a:r>
          </a:p>
        </p:txBody>
      </p:sp>
      <p:sp>
        <p:nvSpPr>
          <p:cNvPr id="290" name="Shape 290"/>
          <p:cNvSpPr txBox="1"/>
          <p:nvPr>
            <p:ph idx="2" type="body"/>
          </p:nvPr>
        </p:nvSpPr>
        <p:spPr>
          <a:xfrm>
            <a:off x="593200" y="511900"/>
            <a:ext cx="126312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References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4563425" y="1565050"/>
            <a:ext cx="87249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/>
              <a:t>Citations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dk1"/>
                </a:solidFill>
              </a:rPr>
              <a:t>“IEEE IEEE Code of Ethics.” IEEE - IEEE Code of Ethics www.ieee.org/about/corporate/governance/p7-8.html. Accessed 20 Sept. 2017.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dk1"/>
                </a:solidFill>
              </a:rPr>
              <a:t>Force Sensing Resistor Integration Guide and Evaluation Parts Catalog. Interlink Electronics. https://www.sparkfun.com/datasheets/Sensors/Pressure/fsrguide.pdf. Accessed on 10/1/2017.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dk1"/>
                </a:solidFill>
              </a:rPr>
              <a:t>RF Receiver. Wireless Hi Sensitivity Receiver Module (RF ASK). https://cdn.sparkfun.com/datasheets/Wireless/General/RWS-371-6_433.92MHz_ASK_RF_Receiver_Module_Data_Sheet.pdf. Accessed on 09/20/2017.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chemeClr val="dk1"/>
                </a:solidFill>
              </a:rPr>
              <a:t>LV-MaxSonar -EZ Series Datasheet. High Performance Sonar Range Finder. https://www.maxbotix.com/documents/LV-MaxSonar-EZ_Datasheet.pdf. Accessed on 09/25/2017.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3884950" y="2605500"/>
            <a:ext cx="6047700" cy="11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13294B"/>
              </a:buClr>
              <a:buSzPts val="6594"/>
              <a:buFont typeface="Arial"/>
              <a:buNone/>
            </a:pPr>
            <a:r>
              <a:rPr lang="en-US" sz="7200">
                <a:latin typeface="Verdana"/>
                <a:ea typeface="Verdana"/>
                <a:cs typeface="Verdana"/>
                <a:sym typeface="Verdana"/>
              </a:rPr>
              <a:t>Thank You!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593200" y="3285595"/>
            <a:ext cx="12631200" cy="1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chemeClr val="lt1"/>
              </a:buClr>
              <a:buSzPts val="6594"/>
              <a:buFont typeface="Arial"/>
              <a:buNone/>
            </a:pPr>
            <a:r>
              <a:rPr lang="en-US"/>
              <a:t>Questions? 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10625" y="1761300"/>
            <a:ext cx="12701100" cy="47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lang="en-US" sz="2400"/>
              <a:t>Our goal for this past semester has been to design a simple, affordable system </a:t>
            </a:r>
            <a:br>
              <a:rPr lang="en-US" sz="2400"/>
            </a:br>
            <a:r>
              <a:rPr lang="en-US" sz="2400"/>
              <a:t>for improving the safety of cyclists and for all of those that share the road. 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sz="2400"/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lang="en-US" sz="2400"/>
              <a:t>We accomplish this through a wirelessly connected system of 2 modules: </a:t>
            </a:r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“</a:t>
            </a:r>
            <a:r>
              <a:rPr i="1" lang="en-US" sz="2400"/>
              <a:t>brain of the bike</a:t>
            </a:r>
            <a:r>
              <a:rPr lang="en-US" sz="2400"/>
              <a:t>”: </a:t>
            </a:r>
            <a:br>
              <a:rPr lang="en-US" sz="2400"/>
            </a:br>
            <a:r>
              <a:rPr lang="en-US" sz="2400"/>
              <a:t>	pressure sensors, microcontroller circuits attached to the front of the bicycle. </a:t>
            </a:r>
          </a:p>
          <a:p>
            <a:pPr indent="-381000" lvl="0" marL="914400" rtl="0">
              <a:spcBef>
                <a:spcPts val="0"/>
              </a:spcBef>
              <a:buSzPts val="2400"/>
              <a:buFont typeface="Arial"/>
              <a:buAutoNum type="arabicPeriod"/>
            </a:pPr>
            <a:r>
              <a:rPr lang="en-US" sz="2400"/>
              <a:t>External Interface: </a:t>
            </a:r>
            <a:br>
              <a:rPr lang="en-US" sz="2400"/>
            </a:br>
            <a:r>
              <a:rPr lang="en-US" sz="2400"/>
              <a:t>	ultrasonic sensor and LED circuits mounted/integrated into the cyclist helmet. </a:t>
            </a:r>
          </a:p>
        </p:txBody>
      </p:sp>
      <p:sp>
        <p:nvSpPr>
          <p:cNvPr id="125" name="Shape 125"/>
          <p:cNvSpPr txBox="1"/>
          <p:nvPr>
            <p:ph idx="2" type="body"/>
          </p:nvPr>
        </p:nvSpPr>
        <p:spPr>
          <a:xfrm>
            <a:off x="593200" y="511900"/>
            <a:ext cx="126312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Introduction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10625" y="1761300"/>
            <a:ext cx="12701100" cy="49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lang="en-US" sz="2400"/>
              <a:t>Some problems we aim to solve in numerous road accidents that </a:t>
            </a:r>
            <a:br>
              <a:rPr lang="en-US" sz="2400"/>
            </a:br>
            <a:r>
              <a:rPr lang="en-US" sz="2400"/>
              <a:t>occur across the U.S. occur as a result of: 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br>
              <a:rPr lang="en-US" sz="2400"/>
            </a:br>
            <a:r>
              <a:rPr lang="en-US" sz="2400"/>
              <a:t>1) Vehicle drivers having low visibility of other cyclists (especially at night)</a:t>
            </a:r>
            <a:br>
              <a:rPr lang="en-US" sz="2400"/>
            </a:br>
            <a:r>
              <a:rPr lang="en-US" sz="2400"/>
              <a:t>		- Reflector lights and blinkers are not enough</a:t>
            </a:r>
            <a:br>
              <a:rPr lang="en-US" sz="2400"/>
            </a:br>
            <a:r>
              <a:rPr lang="en-US" sz="2400"/>
              <a:t>2) Miscommunication from unclear bicycle signaling</a:t>
            </a:r>
            <a:br>
              <a:rPr lang="en-US" sz="2400"/>
            </a:br>
            <a:r>
              <a:rPr lang="en-US" sz="2400"/>
              <a:t>		- Common methods for signaling turns involves hand signaling</a:t>
            </a:r>
            <a:br>
              <a:rPr lang="en-US" sz="2400"/>
            </a:br>
            <a:r>
              <a:rPr lang="en-US" sz="2400"/>
              <a:t>3) Lack of awareness by cyclist of incoming moving vehicles and </a:t>
            </a:r>
          </a:p>
          <a:p>
            <a:pPr indent="-313944" lvl="0" marL="91440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lang="en-US" sz="2400"/>
              <a:t>other cyclists</a:t>
            </a:r>
          </a:p>
          <a:p>
            <a:pPr indent="-313944" lvl="0" marL="0" marR="0" rtl="0" algn="l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593200" y="511900"/>
            <a:ext cx="126312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Objective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850" y="1761298"/>
            <a:ext cx="2730576" cy="217377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53850" y="4539148"/>
            <a:ext cx="2730585" cy="180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4462" y="4792938"/>
            <a:ext cx="4375125" cy="173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400" y="104787"/>
            <a:ext cx="4837674" cy="645022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>
            <p:ph idx="1" type="body"/>
          </p:nvPr>
        </p:nvSpPr>
        <p:spPr>
          <a:xfrm>
            <a:off x="5629150" y="195600"/>
            <a:ext cx="7938300" cy="57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b="1" lang="en-US" sz="3600">
                <a:solidFill>
                  <a:schemeClr val="dk2"/>
                </a:solidFill>
              </a:rPr>
              <a:t>Basic Functionalities: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When a pressure sensor is pressed, the corresponding helmet’s turn LEDs will start </a:t>
            </a:r>
            <a:br>
              <a:rPr lang="en-US" sz="2400"/>
            </a:br>
            <a:r>
              <a:rPr lang="en-US" sz="2400"/>
              <a:t>blinking to signal the desired turn. 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Ultrasonic sensor flashes rear LEDs </a:t>
            </a:r>
            <a:br>
              <a:rPr lang="en-US" sz="2400"/>
            </a:br>
            <a:r>
              <a:rPr lang="en-US" sz="2400"/>
              <a:t>on detection of an incoming object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b="1" sz="3600">
              <a:solidFill>
                <a:schemeClr val="dk2"/>
              </a:solidFill>
            </a:endParaRP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b="1" sz="3600">
              <a:solidFill>
                <a:schemeClr val="dk2"/>
              </a:solidFill>
            </a:endParaRP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b="1" lang="en-US" sz="3600">
                <a:solidFill>
                  <a:schemeClr val="dk2"/>
                </a:solidFill>
              </a:rPr>
              <a:t>Demo Links: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sz="1200"/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Wireless transmission of signals from pressure sensors of front circuit to corresponding sets of LEDs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sz="2400"/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Ultrasonic sensor detecting approaching objects behind it</a:t>
            </a: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47" name="Shape 147"/>
          <p:cNvSpPr txBox="1"/>
          <p:nvPr/>
        </p:nvSpPr>
        <p:spPr>
          <a:xfrm>
            <a:off x="459575" y="195600"/>
            <a:ext cx="2172900" cy="5949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US">
                <a:solidFill>
                  <a:srgbClr val="FFFFFF"/>
                </a:solidFill>
              </a:rPr>
              <a:t>Photo Credit: </a:t>
            </a:r>
            <a:br>
              <a:rPr b="1" lang="en-US">
                <a:solidFill>
                  <a:srgbClr val="FFFFFF"/>
                </a:solidFill>
              </a:rPr>
            </a:br>
            <a:r>
              <a:rPr b="1" lang="en-US">
                <a:solidFill>
                  <a:srgbClr val="FFFFFF"/>
                </a:solidFill>
              </a:rPr>
              <a:t>Professor Can Bayram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2" type="body"/>
          </p:nvPr>
        </p:nvSpPr>
        <p:spPr>
          <a:xfrm>
            <a:off x="593200" y="511900"/>
            <a:ext cx="126312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Design: 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Block Diagram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713" y="1646950"/>
            <a:ext cx="7598174" cy="499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2" type="body"/>
          </p:nvPr>
        </p:nvSpPr>
        <p:spPr>
          <a:xfrm>
            <a:off x="593200" y="511900"/>
            <a:ext cx="128205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Design: 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FSR Threshold Switch </a:t>
            </a:r>
          </a:p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75" y="1829950"/>
            <a:ext cx="7253023" cy="438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idx="1" type="body"/>
          </p:nvPr>
        </p:nvSpPr>
        <p:spPr>
          <a:xfrm>
            <a:off x="8210950" y="1510000"/>
            <a:ext cx="5548500" cy="4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b="1" lang="en-US" sz="3600">
                <a:solidFill>
                  <a:schemeClr val="dk2"/>
                </a:solidFill>
              </a:rPr>
              <a:t>Design: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Op Amp regulates pressure sensor input → output result.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Measured voltage drop across resistors when sensors are pressed. 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Used VDR to compute necessary threshold for Op Amp to output high.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Transistor switches signal low.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2" type="body"/>
          </p:nvPr>
        </p:nvSpPr>
        <p:spPr>
          <a:xfrm>
            <a:off x="593200" y="511900"/>
            <a:ext cx="126312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Design: 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Data Plots: Pressure Sensors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400" y="1662400"/>
            <a:ext cx="7820800" cy="48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73" name="Shape 173"/>
          <p:cNvSpPr/>
          <p:nvPr/>
        </p:nvSpPr>
        <p:spPr>
          <a:xfrm>
            <a:off x="8951925" y="4544250"/>
            <a:ext cx="347700" cy="3273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2" type="body"/>
          </p:nvPr>
        </p:nvSpPr>
        <p:spPr>
          <a:xfrm>
            <a:off x="593200" y="511900"/>
            <a:ext cx="128205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Design: 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ATmega328p</a:t>
            </a:r>
          </a:p>
          <a:p>
            <a:pPr indent="-418719" lvl="0" marL="0" marR="0" rtl="0" algn="l">
              <a:spcBef>
                <a:spcPts val="0"/>
              </a:spcBef>
              <a:buClr>
                <a:srgbClr val="E84A27"/>
              </a:buClr>
              <a:buSzPts val="6594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328625" y="7124700"/>
            <a:ext cx="431700" cy="277500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12930251" y="7177552"/>
            <a:ext cx="829200" cy="594900"/>
          </a:xfrm>
          <a:prstGeom prst="rect">
            <a:avLst/>
          </a:prstGeom>
        </p:spPr>
        <p:txBody>
          <a:bodyPr anchorCtr="0" anchor="t" bIns="126650" lIns="126650" rIns="126650" wrap="square" tIns="126650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19465" t="0"/>
          <a:stretch/>
        </p:blipFill>
        <p:spPr>
          <a:xfrm>
            <a:off x="593200" y="1674575"/>
            <a:ext cx="7057377" cy="49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>
            <p:ph idx="1" type="body"/>
          </p:nvPr>
        </p:nvSpPr>
        <p:spPr>
          <a:xfrm>
            <a:off x="8210950" y="1510000"/>
            <a:ext cx="5548500" cy="4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rPr b="1" lang="en-US" sz="3600">
                <a:solidFill>
                  <a:schemeClr val="dk2"/>
                </a:solidFill>
              </a:rPr>
              <a:t>Design</a:t>
            </a:r>
            <a:r>
              <a:rPr b="1" lang="en-US" sz="3600">
                <a:solidFill>
                  <a:schemeClr val="dk2"/>
                </a:solidFill>
              </a:rPr>
              <a:t>:</a:t>
            </a:r>
          </a:p>
          <a:p>
            <a:pPr indent="-313944" lvl="0" marL="0" rtl="0">
              <a:spcBef>
                <a:spcPts val="0"/>
              </a:spcBef>
              <a:buClr>
                <a:srgbClr val="13294B"/>
              </a:buClr>
              <a:buSzPts val="4944"/>
              <a:buFont typeface="Noto Sans Symbols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32 KB Flash Memory, 32 pins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Active high inputs utilized digital pins 6 and 3.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MCU logical outputs were delivered out on digital pins 5 and 4.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Operated at 4.8 V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Operates using external clock at a frequency of 16 MHz.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▪"/>
            </a:pPr>
            <a:r>
              <a:rPr lang="en-US" sz="2400"/>
              <a:t>Programmed via AVRDUDE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s - Orang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