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6858000" cy="9144000"/>
  <p:embeddedFontLst>
    <p:embeddedFont>
      <p:font typeface="Arial Narrow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F1E2EEE-F6B3-41FB-8A99-23389F341725}">
  <a:tblStyle styleId="{5F1E2EEE-F6B3-41FB-8A99-23389F3417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ArialNarrow-bold.fntdata"/><Relationship Id="rId21" Type="http://schemas.openxmlformats.org/officeDocument/2006/relationships/slide" Target="slides/slide15.xml"/><Relationship Id="rId43" Type="http://schemas.openxmlformats.org/officeDocument/2006/relationships/font" Target="fonts/ArialNarrow-regular.fntdata"/><Relationship Id="rId24" Type="http://schemas.openxmlformats.org/officeDocument/2006/relationships/slide" Target="slides/slide18.xml"/><Relationship Id="rId46" Type="http://schemas.openxmlformats.org/officeDocument/2006/relationships/font" Target="fonts/ArialNarrow-boldItalic.fntdata"/><Relationship Id="rId23" Type="http://schemas.openxmlformats.org/officeDocument/2006/relationships/slide" Target="slides/slide17.xml"/><Relationship Id="rId45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b42f85d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3b42f85d2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b42f85d2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3b42f85d2e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ee321d4e1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ee321d4e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ee321d4e1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ee321d4e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eea47d9b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eea47d9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eea47d9b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1eea47d9b8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eea47bf1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1eea47bf1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c6ddf8e8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3c6ddf8e8b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3c6ddf8e8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3c6ddf8e8b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3c3511cdef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23c3511cde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c3511cde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3c3511cdef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c6ddf8e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3c6ddf8e8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3c6ddf8e8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3c6ddf8e8b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3c3511cde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23c3511cdef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/ Text">
  <p:cSld name="Cover Slide w/ 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body"/>
          </p:nvPr>
        </p:nvSpPr>
        <p:spPr>
          <a:xfrm>
            <a:off x="538789" y="546287"/>
            <a:ext cx="11238004" cy="655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b="1" i="0" sz="4236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2272" lvl="1" marL="914400" marR="0" rtl="0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b="0" i="0" sz="27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9857" lvl="2" marL="13716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1853" lvl="3" marL="1828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1853" lvl="4" marL="22860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1853" lvl="5" marL="27432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1853" lvl="6" marL="32004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1853" lvl="7" marL="36576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1853" lvl="8" marL="4114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538789" y="1385357"/>
            <a:ext cx="11238004" cy="288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84A27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2272" lvl="1" marL="914400" marR="0" rtl="0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b="0" i="0" sz="27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9857" lvl="2" marL="13716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1853" lvl="3" marL="1828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1853" lvl="4" marL="22860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1853" lvl="5" marL="27432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1853" lvl="6" marL="32004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1853" lvl="7" marL="36576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1853" lvl="8" marL="4114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3" type="body"/>
          </p:nvPr>
        </p:nvSpPr>
        <p:spPr>
          <a:xfrm>
            <a:off x="538789" y="1641905"/>
            <a:ext cx="11238004" cy="266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2"/>
              </a:spcBef>
              <a:spcAft>
                <a:spcPts val="0"/>
              </a:spcAft>
              <a:buClr>
                <a:srgbClr val="E84A27"/>
              </a:buClr>
              <a:buSzPts val="1059"/>
              <a:buFont typeface="Arial"/>
              <a:buNone/>
              <a:defRPr b="0" i="0" sz="1059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2272" lvl="1" marL="914400" marR="0" rtl="0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b="0" i="0" sz="27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9857" lvl="2" marL="13716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1853" lvl="3" marL="1828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1853" lvl="4" marL="22860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1853" lvl="5" marL="27432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1853" lvl="6" marL="32004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1853" lvl="7" marL="36576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1853" lvl="8" marL="4114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0276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  <a:defRPr b="0" i="0" sz="3176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2272" lvl="1" marL="914400" marR="0" rtl="0" algn="l">
              <a:spcBef>
                <a:spcPts val="547"/>
              </a:spcBef>
              <a:spcAft>
                <a:spcPts val="0"/>
              </a:spcAft>
              <a:buClr>
                <a:srgbClr val="13294B"/>
              </a:buClr>
              <a:buSzPts val="2735"/>
              <a:buFont typeface="Arial"/>
              <a:buChar char="–"/>
              <a:defRPr b="0" i="0" sz="2735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79857" lvl="2" marL="13716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1853" lvl="3" marL="1828800" marR="0" rtl="0" algn="l">
              <a:spcBef>
                <a:spcPts val="388"/>
              </a:spcBef>
              <a:spcAft>
                <a:spcPts val="0"/>
              </a:spcAft>
              <a:buClr>
                <a:srgbClr val="13294B"/>
              </a:buClr>
              <a:buSzPts val="1941"/>
              <a:buFont typeface="Arial"/>
              <a:buChar char="–"/>
              <a:defRPr b="0" i="0" sz="1941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1853" lvl="4" marL="2286000" marR="0" rtl="0" algn="l">
              <a:spcBef>
                <a:spcPts val="388"/>
              </a:spcBef>
              <a:spcAft>
                <a:spcPts val="0"/>
              </a:spcAft>
              <a:buClr>
                <a:srgbClr val="13294B"/>
              </a:buClr>
              <a:buSzPts val="1941"/>
              <a:buFont typeface="Arial"/>
              <a:buChar char="»"/>
              <a:defRPr b="0" i="0" sz="1941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1853" lvl="5" marL="27432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1853" lvl="6" marL="32004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1853" lvl="7" marL="36576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1853" lvl="8" marL="4114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b="1" i="0" sz="4236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2272" lvl="1" marL="914400" marR="0" rtl="0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b="0" i="0" sz="27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9857" lvl="2" marL="13716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1853" lvl="3" marL="1828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1853" lvl="4" marL="22860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1853" lvl="5" marL="27432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1853" lvl="6" marL="32004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1853" lvl="7" marL="36576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1853" lvl="8" marL="4114800" marR="0" rtl="0" algn="l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b="0" i="0" sz="19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image" Target="../media/image5.jpg"/><Relationship Id="rId3" Type="http://schemas.openxmlformats.org/officeDocument/2006/relationships/image" Target="../media/image10.jpg"/><Relationship Id="rId4" Type="http://schemas.openxmlformats.org/officeDocument/2006/relationships/image" Target="../media/image2.jpg"/><Relationship Id="rId5" Type="http://schemas.openxmlformats.org/officeDocument/2006/relationships/image" Target="../media/image20.jp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1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jpg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2594" y="2378005"/>
            <a:ext cx="12194593" cy="2075321"/>
            <a:chOff x="-1069" y="2880073"/>
            <a:chExt cx="10056262" cy="16764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">
              <a:alphaModFix/>
            </a:blip>
            <a:srcRect b="0" l="0" r="0"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" y="4509947"/>
            <a:ext cx="12191997" cy="2359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11558" y="4878179"/>
            <a:ext cx="12180442" cy="1991073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Calibri"/>
              <a:buNone/>
            </a:pPr>
            <a:r>
              <a:t/>
            </a:r>
            <a:endParaRPr b="0" i="0" sz="176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156" y="5028003"/>
            <a:ext cx="3922969" cy="132319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328917"/>
            <a:ext cx="12192000" cy="529083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Calibri"/>
              <a:buNone/>
            </a:pPr>
            <a:r>
              <a:t/>
            </a:r>
            <a:endParaRPr b="0" i="0" sz="176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">
            <a:alphaModFix/>
          </a:blip>
          <a:srcRect b="75362" l="0" r="0" t="0"/>
          <a:stretch/>
        </p:blipFill>
        <p:spPr>
          <a:xfrm>
            <a:off x="-1" y="6196209"/>
            <a:ext cx="12192001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1920" y="6488214"/>
            <a:ext cx="1712038" cy="17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63560" l="0" r="92703" t="0"/>
          <a:stretch/>
        </p:blipFill>
        <p:spPr>
          <a:xfrm>
            <a:off x="440851" y="6387832"/>
            <a:ext cx="324770" cy="37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8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oPg8B4VVBSqu-Jw5-6pLT_e3yMGaEcE8/view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evelo.com/blogs/ebike-laws/illinois#:~:text=" TargetMode="External"/><Relationship Id="rId4" Type="http://schemas.openxmlformats.org/officeDocument/2006/relationships/hyperlink" Target="https://ww1.microchip.com/downloads/en/devicedoc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QsDn6V-hn1f-4s_qvUe5FWvJZ1pKwLf9/view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38789" y="546287"/>
            <a:ext cx="11238004" cy="655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Electric Bike with Regenerative Braking</a:t>
            </a:r>
            <a:endParaRPr/>
          </a:p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538789" y="1385357"/>
            <a:ext cx="11238004" cy="288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500"/>
              <a:buNone/>
            </a:pPr>
            <a:r>
              <a:rPr lang="en-US"/>
              <a:t>Team 38</a:t>
            </a:r>
            <a:endParaRPr/>
          </a:p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538789" y="1641905"/>
            <a:ext cx="11238004" cy="266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059"/>
              <a:buNone/>
            </a:pPr>
            <a:r>
              <a:rPr lang="en-US"/>
              <a:t>Chloe, Jace, Lucas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Block Diagram Comparison</a:t>
            </a:r>
            <a:endParaRPr/>
          </a:p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350" y="1441074"/>
            <a:ext cx="5505525" cy="41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025" y="1383250"/>
            <a:ext cx="5455925" cy="41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496475" y="5599450"/>
            <a:ext cx="47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Original Block Diagram</a:t>
            </a:r>
            <a:endParaRPr b="1"/>
          </a:p>
        </p:txBody>
      </p:sp>
      <p:sp>
        <p:nvSpPr>
          <p:cNvPr id="102" name="Google Shape;102;p14"/>
          <p:cNvSpPr txBox="1"/>
          <p:nvPr/>
        </p:nvSpPr>
        <p:spP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Final</a:t>
            </a:r>
            <a:r>
              <a:rPr b="1" lang="en-US"/>
              <a:t> Block Diagram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Power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29.4V-21V to 24V ± 2.5V for motor controller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29.4V ± 1.0V to recharge battery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5V ± 1.0V to regen switch</a:t>
            </a:r>
            <a:endParaRPr/>
          </a:p>
          <a:p>
            <a:pPr indent="-341897" lvl="0" marL="337071" rtl="0" algn="l">
              <a:spcBef>
                <a:spcPts val="62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Motor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Current measurements within ± 5% accuracy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Responds proportionally to throttle input</a:t>
            </a:r>
            <a:endParaRPr/>
          </a:p>
        </p:txBody>
      </p:sp>
      <p:sp>
        <p:nvSpPr>
          <p:cNvPr id="108" name="Google Shape;108;p15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Subsystem Requirements</a:t>
            </a:r>
            <a:endParaRPr/>
          </a:p>
        </p:txBody>
      </p:sp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Control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Microcontroller responds to switch signal within 1s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Supplies 5V digital enable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Displays current measurement on LCD</a:t>
            </a:r>
            <a:endParaRPr/>
          </a:p>
        </p:txBody>
      </p:sp>
      <p:sp>
        <p:nvSpPr>
          <p:cNvPr id="115" name="Google Shape;115;p16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Subsystem Requirements</a:t>
            </a:r>
            <a:endParaRPr/>
          </a:p>
        </p:txBody>
      </p:sp>
      <p:sp>
        <p:nvSpPr>
          <p:cNvPr id="116" name="Google Shape;116;p16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5395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Project Build</a:t>
            </a:r>
            <a:endParaRPr/>
          </a:p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b="0" l="0" r="0" t="24454"/>
          <a:stretch/>
        </p:blipFill>
        <p:spPr>
          <a:xfrm>
            <a:off x="788325" y="1732675"/>
            <a:ext cx="4092449" cy="412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920" y="1778325"/>
            <a:ext cx="6698651" cy="37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idx="2" type="body"/>
          </p:nvPr>
        </p:nvSpPr>
        <p:spPr>
          <a:xfrm>
            <a:off x="381770" y="2647956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Testing and Results</a:t>
            </a:r>
            <a:endParaRPr/>
          </a:p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Linear Regulator</a:t>
            </a:r>
            <a:endParaRPr/>
          </a:p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138" name="Google Shape;138;p19"/>
          <p:cNvGraphicFramePr/>
          <p:nvPr/>
        </p:nvGraphicFramePr>
        <p:xfrm>
          <a:off x="176250" y="2467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{5F1E2EEE-F6B3-41FB-8A99-23389F341725}</a:tableStyleId>
              </a:tblPr>
              <a:tblGrid>
                <a:gridCol w="1983825"/>
                <a:gridCol w="2629325"/>
                <a:gridCol w="21491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Input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Average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Peak-to-Peak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5.076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5.108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5.097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5.097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5.087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b="9996" l="-1245" r="0" t="23275"/>
          <a:stretch/>
        </p:blipFill>
        <p:spPr>
          <a:xfrm>
            <a:off x="7204550" y="1441075"/>
            <a:ext cx="4700675" cy="413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477312" y="1421227"/>
            <a:ext cx="112068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635"/>
              </a:spcBef>
              <a:spcAft>
                <a:spcPts val="0"/>
              </a:spcAft>
              <a:buSzPts val="2700"/>
              <a:buChar char="▪"/>
            </a:pPr>
            <a:r>
              <a:rPr lang="en-US" sz="2700"/>
              <a:t>Tested battery charger to get good baseline for how well our boost circuit needed to perform.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▪"/>
            </a:pPr>
            <a:r>
              <a:rPr lang="en-US" sz="2700"/>
              <a:t>Average </a:t>
            </a:r>
            <a:r>
              <a:rPr lang="en-US" sz="2700"/>
              <a:t>Output</a:t>
            </a:r>
            <a:r>
              <a:rPr lang="en-US" sz="2700"/>
              <a:t>: 29.25 V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▪"/>
            </a:pPr>
            <a:r>
              <a:rPr lang="en-US" sz="2700"/>
              <a:t>Peak-to-Peak : 2.5 V</a:t>
            </a:r>
            <a:endParaRPr sz="2700"/>
          </a:p>
        </p:txBody>
      </p:sp>
      <p:sp>
        <p:nvSpPr>
          <p:cNvPr id="145" name="Google Shape;145;p20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Battery Charger</a:t>
            </a:r>
            <a:endParaRPr/>
          </a:p>
        </p:txBody>
      </p:sp>
      <p:sp>
        <p:nvSpPr>
          <p:cNvPr id="146" name="Google Shape;146;p20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Boost Output V1</a:t>
            </a:r>
            <a:endParaRPr/>
          </a:p>
        </p:txBody>
      </p:sp>
      <p:graphicFrame>
        <p:nvGraphicFramePr>
          <p:cNvPr id="152" name="Google Shape;152;p21"/>
          <p:cNvGraphicFramePr/>
          <p:nvPr/>
        </p:nvGraphicFramePr>
        <p:xfrm>
          <a:off x="952500" y="152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{5F1E2EEE-F6B3-41FB-8A99-23389F341725}</a:tableStyleId>
              </a:tblPr>
              <a:tblGrid>
                <a:gridCol w="3429000"/>
                <a:gridCol w="3429000"/>
                <a:gridCol w="342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Input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Average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Peak-to-Peak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12.5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29.79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29.80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17.5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29.80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29.80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153" name="Google Shape;153;p21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Boost Output V1</a:t>
            </a: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550" y="1308000"/>
            <a:ext cx="8307300" cy="43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Boost Output V2</a:t>
            </a:r>
            <a:endParaRPr/>
          </a:p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167" name="Google Shape;167;p23"/>
          <p:cNvGraphicFramePr/>
          <p:nvPr/>
        </p:nvGraphicFramePr>
        <p:xfrm>
          <a:off x="295900" y="168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{5F1E2EEE-F6B3-41FB-8A99-23389F341725}</a:tableStyleId>
              </a:tblPr>
              <a:tblGrid>
                <a:gridCol w="1956175"/>
                <a:gridCol w="1956175"/>
                <a:gridCol w="1956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Input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Average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Peak-to-Peak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9.1186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22.795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23.201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1.14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26.192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0.87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29.600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0.87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29.604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0.87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29.604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0.94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29.600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29.604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024" y="985950"/>
            <a:ext cx="5313102" cy="433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idx="2" type="body"/>
          </p:nvPr>
        </p:nvSpPr>
        <p:spPr>
          <a:xfrm>
            <a:off x="381770" y="2647956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Boost Output V2</a:t>
            </a:r>
            <a:endParaRPr/>
          </a:p>
        </p:txBody>
      </p:sp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0" y="1431801"/>
            <a:ext cx="8059224" cy="41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538777" y="1441075"/>
            <a:ext cx="62646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2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Enable</a:t>
            </a:r>
            <a:endParaRPr/>
          </a:p>
          <a:p>
            <a:pPr indent="-304071" lvl="1" marL="730324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–"/>
            </a:pPr>
            <a:r>
              <a:rPr lang="en-US"/>
              <a:t>seen in boost output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output increases when switch pressed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supply voltage when switch off</a:t>
            </a:r>
            <a:endParaRPr/>
          </a:p>
        </p:txBody>
      </p:sp>
      <p:sp>
        <p:nvSpPr>
          <p:cNvPr id="181" name="Google Shape;181;p25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Microcontroller</a:t>
            </a:r>
            <a:endParaRPr/>
          </a:p>
        </p:txBody>
      </p:sp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descr="A picture containing text, circuit, electronics&#10;&#10;Description automatically generated" id="183" name="Google Shape;18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1518" y="293804"/>
            <a:ext cx="3903902" cy="520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6592375" y="5654025"/>
            <a:ext cx="53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Commonly Used Testing Setup for Microcontroller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538782" y="1441075"/>
            <a:ext cx="51063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Switching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gate signals for protection circuit</a:t>
            </a:r>
            <a:endParaRPr/>
          </a:p>
          <a:p>
            <a:pPr indent="-224716" lvl="2" marL="1123576" rtl="0" algn="l">
              <a:spcBef>
                <a:spcPts val="620"/>
              </a:spcBef>
              <a:spcAft>
                <a:spcPts val="0"/>
              </a:spcAft>
              <a:buSzPts val="2382"/>
              <a:buChar char="•"/>
            </a:pPr>
            <a:r>
              <a:rPr lang="en-US"/>
              <a:t>one for forward</a:t>
            </a:r>
            <a:endParaRPr/>
          </a:p>
          <a:p>
            <a:pPr indent="-224716" lvl="2" marL="1123576" rtl="0" algn="l">
              <a:spcBef>
                <a:spcPts val="620"/>
              </a:spcBef>
              <a:spcAft>
                <a:spcPts val="0"/>
              </a:spcAft>
              <a:buSzPts val="2382"/>
              <a:buChar char="•"/>
            </a:pPr>
            <a:r>
              <a:rPr lang="en-US"/>
              <a:t>one for regen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10ms delay between low and high switches</a:t>
            </a:r>
            <a:endParaRPr/>
          </a:p>
        </p:txBody>
      </p:sp>
      <p:sp>
        <p:nvSpPr>
          <p:cNvPr id="190" name="Google Shape;190;p26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Microcontroller</a:t>
            </a:r>
            <a:endParaRPr/>
          </a:p>
        </p:txBody>
      </p:sp>
      <p:sp>
        <p:nvSpPr>
          <p:cNvPr id="191" name="Google Shape;191;p26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3">
            <a:alphaModFix/>
          </a:blip>
          <a:srcRect b="31115" l="0" r="0" t="0"/>
          <a:stretch/>
        </p:blipFill>
        <p:spPr>
          <a:xfrm>
            <a:off x="6105125" y="647500"/>
            <a:ext cx="5143500" cy="47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/>
          <p:nvPr/>
        </p:nvSpPr>
        <p:spPr>
          <a:xfrm>
            <a:off x="7405175" y="1441075"/>
            <a:ext cx="1969800" cy="1896900"/>
          </a:xfrm>
          <a:prstGeom prst="ellipse">
            <a:avLst/>
          </a:prstGeom>
          <a:noFill/>
          <a:ln cap="flat" cmpd="sng" w="38100">
            <a:solidFill>
              <a:srgbClr val="E84A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538775" y="1441075"/>
            <a:ext cx="59454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LCD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constant and varying waveforms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calculated amp hours vs observed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ex: 0.1V square wave, 0.05V offset, 0.2Hz</a:t>
            </a:r>
            <a:endParaRPr/>
          </a:p>
        </p:txBody>
      </p:sp>
      <p:sp>
        <p:nvSpPr>
          <p:cNvPr id="199" name="Google Shape;199;p27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Microcontroller</a:t>
            </a:r>
            <a:endParaRPr/>
          </a:p>
        </p:txBody>
      </p:sp>
      <p:sp>
        <p:nvSpPr>
          <p:cNvPr id="200" name="Google Shape;200;p27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201" name="Google Shape;201;p27"/>
          <p:cNvGraphicFramePr/>
          <p:nvPr/>
        </p:nvGraphicFramePr>
        <p:xfrm>
          <a:off x="410775" y="4426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{5F1E2EEE-F6B3-41FB-8A99-23389F341725}</a:tableStyleId>
              </a:tblPr>
              <a:tblGrid>
                <a:gridCol w="2182650"/>
                <a:gridCol w="2182650"/>
                <a:gridCol w="21826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 seconds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 minute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Observed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(Ah)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4.10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Calculated </a:t>
                      </a:r>
                      <a:r>
                        <a:rPr lang="en-US">
                          <a:solidFill>
                            <a:schemeClr val="dk1"/>
                          </a:solidFill>
                        </a:rPr>
                        <a:t>(Ah)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4.17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Error (%)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1.68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2" name="Google Shape;202;p27" title="70390164493__EDB59A04-B78C-475C-A86D-5368EF4D381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325" y="291852"/>
            <a:ext cx="5307750" cy="39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idx="2" type="body"/>
          </p:nvPr>
        </p:nvSpPr>
        <p:spPr>
          <a:xfrm>
            <a:off x="381770" y="2647956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Project Reflections</a:t>
            </a:r>
            <a:endParaRPr/>
          </a:p>
        </p:txBody>
      </p:sp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2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Project works as an electric bike</a:t>
            </a:r>
            <a:endParaRPr/>
          </a:p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Regeneration was accomplished</a:t>
            </a:r>
            <a:endParaRPr/>
          </a:p>
          <a:p>
            <a:pPr indent="-341897" lvl="0" marL="337071" rtl="0" algn="l">
              <a:spcBef>
                <a:spcPts val="62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Boost Output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Boost output is steady and </a:t>
            </a:r>
            <a:r>
              <a:rPr lang="en-US"/>
              <a:t>consistent from 14-24v 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Boosting only occurs when the switch is on</a:t>
            </a:r>
            <a:r>
              <a:rPr lang="en-US"/>
              <a:t>  </a:t>
            </a:r>
            <a:endParaRPr/>
          </a:p>
        </p:txBody>
      </p:sp>
      <p:sp>
        <p:nvSpPr>
          <p:cNvPr id="214" name="Google Shape;214;p29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Successes</a:t>
            </a:r>
            <a:endParaRPr/>
          </a:p>
        </p:txBody>
      </p:sp>
      <p:sp>
        <p:nvSpPr>
          <p:cNvPr id="215" name="Google Shape;215;p29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538775" y="1441075"/>
            <a:ext cx="5938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Microcontroller Function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The microcontroller was properly powered by a linear regulator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Performed all desired functions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Displayed power regenerated in amp hours (Ah) </a:t>
            </a:r>
            <a:endParaRPr/>
          </a:p>
          <a:p>
            <a:pPr indent="-224716" lvl="2" marL="1123576" rtl="0" algn="l">
              <a:spcBef>
                <a:spcPts val="620"/>
              </a:spcBef>
              <a:spcAft>
                <a:spcPts val="0"/>
              </a:spcAft>
              <a:buSzPts val="2382"/>
              <a:buChar char="•"/>
            </a:pPr>
            <a:r>
              <a:rPr lang="en-US"/>
              <a:t>shunt and current sense</a:t>
            </a:r>
            <a:endParaRPr/>
          </a:p>
        </p:txBody>
      </p:sp>
      <p:sp>
        <p:nvSpPr>
          <p:cNvPr id="221" name="Google Shape;221;p30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Successes</a:t>
            </a:r>
            <a:endParaRPr/>
          </a:p>
        </p:txBody>
      </p:sp>
      <p:sp>
        <p:nvSpPr>
          <p:cNvPr id="222" name="Google Shape;222;p30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b="0" l="10109" r="16258" t="28459"/>
          <a:stretch/>
        </p:blipFill>
        <p:spPr>
          <a:xfrm>
            <a:off x="6566825" y="988475"/>
            <a:ext cx="5396350" cy="47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538775" y="1441075"/>
            <a:ext cx="60537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Power project experience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No significant group member experience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Buck/boost design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Changed in final design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Limited products available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Little experience with switching converters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Power diverter design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Power MOSFETs proved difficult </a:t>
            </a:r>
            <a:endParaRPr/>
          </a:p>
        </p:txBody>
      </p:sp>
      <p:sp>
        <p:nvSpPr>
          <p:cNvPr id="229" name="Google Shape;229;p31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100" y="618124"/>
            <a:ext cx="6123926" cy="28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6694525" y="3568200"/>
            <a:ext cx="467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Non-isolated half-bridge bidirectional DC/DC converter </a:t>
            </a:r>
            <a:r>
              <a:rPr lang="en-US" sz="1800"/>
              <a:t>(</a:t>
            </a:r>
            <a:r>
              <a:rPr lang="en-US" sz="1800">
                <a:solidFill>
                  <a:schemeClr val="dk1"/>
                </a:solidFill>
              </a:rPr>
              <a:t>A. Sharma et al.)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idx="1" type="body"/>
          </p:nvPr>
        </p:nvSpPr>
        <p:spPr>
          <a:xfrm>
            <a:off x="538775" y="1441075"/>
            <a:ext cx="58749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Full Integration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Proper power </a:t>
            </a:r>
            <a:r>
              <a:rPr lang="en-US"/>
              <a:t>diverter needed for complete integration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MOSFET driven protection board leaked current during testing</a:t>
            </a:r>
            <a:endParaRPr/>
          </a:p>
          <a:p>
            <a:pPr indent="-224716" lvl="2" marL="1123576" rtl="0" algn="l">
              <a:spcBef>
                <a:spcPts val="0"/>
              </a:spcBef>
              <a:spcAft>
                <a:spcPts val="0"/>
              </a:spcAft>
              <a:buSzPts val="2382"/>
              <a:buChar char="•"/>
            </a:pPr>
            <a:r>
              <a:rPr lang="en-US"/>
              <a:t>Diode caused undesired effects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Relays</a:t>
            </a:r>
            <a:endParaRPr/>
          </a:p>
          <a:p>
            <a:pPr indent="-224716" lvl="2" marL="1123576" rtl="0" algn="l">
              <a:spcBef>
                <a:spcPts val="0"/>
              </a:spcBef>
              <a:spcAft>
                <a:spcPts val="0"/>
              </a:spcAft>
              <a:buSzPts val="2382"/>
              <a:buChar char="•"/>
            </a:pPr>
            <a:r>
              <a:rPr lang="en-US"/>
              <a:t>more suitable option for this type of circuit</a:t>
            </a:r>
            <a:endParaRPr/>
          </a:p>
        </p:txBody>
      </p:sp>
      <p:sp>
        <p:nvSpPr>
          <p:cNvPr id="238" name="Google Shape;238;p32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Failures and Explanations</a:t>
            </a:r>
            <a:endParaRPr/>
          </a:p>
        </p:txBody>
      </p:sp>
      <p:sp>
        <p:nvSpPr>
          <p:cNvPr id="239" name="Google Shape;239;p32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 rotWithShape="1">
          <a:blip r:embed="rId3">
            <a:alphaModFix/>
          </a:blip>
          <a:srcRect b="0" l="48607" r="0" t="0"/>
          <a:stretch/>
        </p:blipFill>
        <p:spPr>
          <a:xfrm>
            <a:off x="7675475" y="1052300"/>
            <a:ext cx="3534000" cy="42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538775" y="1441075"/>
            <a:ext cx="79692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Boost Output Behavior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Swapped capacitors on second PCB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Lower output voltages for inputs 5-13V</a:t>
            </a:r>
            <a:endParaRPr/>
          </a:p>
        </p:txBody>
      </p:sp>
      <p:sp>
        <p:nvSpPr>
          <p:cNvPr id="246" name="Google Shape;246;p33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Failures and Explanations</a:t>
            </a:r>
            <a:endParaRPr/>
          </a:p>
        </p:txBody>
      </p:sp>
      <p:sp>
        <p:nvSpPr>
          <p:cNvPr id="247" name="Google Shape;247;p33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aphicFrame>
        <p:nvGraphicFramePr>
          <p:cNvPr id="248" name="Google Shape;248;p33"/>
          <p:cNvGraphicFramePr/>
          <p:nvPr/>
        </p:nvGraphicFramePr>
        <p:xfrm>
          <a:off x="3054425" y="322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{5F1E2EEE-F6B3-41FB-8A99-23389F341725}</a:tableStyleId>
              </a:tblPr>
              <a:tblGrid>
                <a:gridCol w="1956175"/>
                <a:gridCol w="1956175"/>
                <a:gridCol w="1956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Input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Average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Peak-to-Peak (V)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9.1186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22.795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0.60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23.201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1.14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26.192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0.87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249" name="Google Shape;249;p33"/>
          <p:cNvSpPr txBox="1"/>
          <p:nvPr/>
        </p:nvSpPr>
        <p:spPr>
          <a:xfrm>
            <a:off x="2416275" y="5317825"/>
            <a:ext cx="71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Boost Circuit V2 Behavior caused by Swapped Capacitors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" type="body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0276" lvl="0" marL="457200" rtl="0" algn="l">
              <a:spcBef>
                <a:spcPts val="635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Objective</a:t>
            </a:r>
            <a:endParaRPr/>
          </a:p>
          <a:p>
            <a:pPr indent="-402272" lvl="1" marL="914400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Motivations for project</a:t>
            </a:r>
            <a:endParaRPr/>
          </a:p>
          <a:p>
            <a:pPr indent="-430276" lvl="0" marL="457200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Design</a:t>
            </a:r>
            <a:endParaRPr/>
          </a:p>
          <a:p>
            <a:pPr indent="-402272" lvl="1" marL="914400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Modifications, requirements</a:t>
            </a:r>
            <a:endParaRPr/>
          </a:p>
          <a:p>
            <a:pPr indent="-430276" lvl="0" marL="457200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Testing and Results</a:t>
            </a:r>
            <a:endParaRPr/>
          </a:p>
          <a:p>
            <a:pPr indent="-430276" lvl="0" marL="457200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Reflection</a:t>
            </a:r>
            <a:endParaRPr/>
          </a:p>
          <a:p>
            <a:pPr indent="-430276" lvl="0" marL="457200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Ethics</a:t>
            </a:r>
            <a:endParaRPr/>
          </a:p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538775" y="1441075"/>
            <a:ext cx="7375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2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Protection Circuit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Original design failed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Would use combination relays and MOSFETs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Necessary for realization of full project</a:t>
            </a:r>
            <a:endParaRPr/>
          </a:p>
          <a:p>
            <a:pPr indent="-337072" lvl="0" marL="337072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Check layouts before PCB submission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Microcontroller layout in KiCad was incorrect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PCB needed rework as a result</a:t>
            </a:r>
            <a:endParaRPr/>
          </a:p>
        </p:txBody>
      </p:sp>
      <p:sp>
        <p:nvSpPr>
          <p:cNvPr id="255" name="Google Shape;255;p34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 b="29838" l="22614" r="34319" t="24453"/>
          <a:stretch/>
        </p:blipFill>
        <p:spPr>
          <a:xfrm>
            <a:off x="8150400" y="729400"/>
            <a:ext cx="3672084" cy="51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2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Detailed testing procedures</a:t>
            </a:r>
            <a:endParaRPr/>
          </a:p>
          <a:p>
            <a:pPr indent="-337072" lvl="0" marL="337072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Documentation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Take notes and pictures regularly</a:t>
            </a:r>
            <a:endParaRPr/>
          </a:p>
          <a:p>
            <a:pPr indent="-337072" lvl="0" marL="337072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Design with failure in mind</a:t>
            </a:r>
            <a:endParaRPr/>
          </a:p>
        </p:txBody>
      </p:sp>
      <p:sp>
        <p:nvSpPr>
          <p:cNvPr id="263" name="Google Shape;263;p35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264" name="Google Shape;264;p35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idx="1" type="body"/>
          </p:nvPr>
        </p:nvSpPr>
        <p:spPr>
          <a:xfrm>
            <a:off x="538775" y="1441075"/>
            <a:ext cx="63729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2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Protection Circuit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Finished project much more usable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Separate forward mode from regenerative mode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Result- working regenerative braking system with motor capability</a:t>
            </a:r>
            <a:endParaRPr/>
          </a:p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PCB Rework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Microcontroller pin layout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Test points</a:t>
            </a:r>
            <a:endParaRPr/>
          </a:p>
        </p:txBody>
      </p:sp>
      <p:sp>
        <p:nvSpPr>
          <p:cNvPr id="270" name="Google Shape;270;p36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271" name="Google Shape;271;p36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675" y="957825"/>
            <a:ext cx="5220773" cy="434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538776" y="1441075"/>
            <a:ext cx="50064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Battery Charge</a:t>
            </a:r>
            <a:endParaRPr/>
          </a:p>
          <a:p>
            <a:pPr indent="-280893" lvl="1" marL="730324" rtl="0" algn="l">
              <a:spcBef>
                <a:spcPts val="62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info on LCD</a:t>
            </a:r>
            <a:endParaRPr/>
          </a:p>
          <a:p>
            <a:pPr indent="-337071" lvl="0" marL="337071" rtl="0" algn="l">
              <a:spcBef>
                <a:spcPts val="62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Aesthetic Rework</a:t>
            </a:r>
            <a:endParaRPr/>
          </a:p>
          <a:p>
            <a:pPr indent="-280893" lvl="1" marL="730324" rtl="0" algn="l">
              <a:spcBef>
                <a:spcPts val="540"/>
              </a:spcBef>
              <a:spcAft>
                <a:spcPts val="0"/>
              </a:spcAft>
              <a:buSzPts val="2700"/>
              <a:buChar char="–"/>
            </a:pPr>
            <a:r>
              <a:rPr lang="en-US"/>
              <a:t>PCB enclosure</a:t>
            </a:r>
            <a:endParaRPr/>
          </a:p>
          <a:p>
            <a:pPr indent="-280893" lvl="1" marL="730324" rtl="0" algn="l">
              <a:spcBef>
                <a:spcPts val="540"/>
              </a:spcBef>
              <a:spcAft>
                <a:spcPts val="0"/>
              </a:spcAft>
              <a:buSzPts val="2700"/>
              <a:buChar char="–"/>
            </a:pPr>
            <a:r>
              <a:rPr lang="en-US"/>
              <a:t>Battery mount</a:t>
            </a:r>
            <a:endParaRPr/>
          </a:p>
          <a:p>
            <a:pPr indent="-280893" lvl="1" marL="730324" rtl="0" algn="l">
              <a:spcBef>
                <a:spcPts val="540"/>
              </a:spcBef>
              <a:spcAft>
                <a:spcPts val="0"/>
              </a:spcAft>
              <a:buSzPts val="2700"/>
              <a:buChar char="–"/>
            </a:pPr>
            <a:r>
              <a:rPr lang="en-US"/>
              <a:t>Higher quality bike</a:t>
            </a:r>
            <a:endParaRPr/>
          </a:p>
          <a:p>
            <a:pPr indent="-224716" lvl="2" marL="1123576" rtl="0" algn="l">
              <a:spcBef>
                <a:spcPts val="460"/>
              </a:spcBef>
              <a:spcAft>
                <a:spcPts val="0"/>
              </a:spcAft>
              <a:buSzPts val="2382"/>
              <a:buChar char="•"/>
            </a:pPr>
            <a:r>
              <a:rPr lang="en-US" sz="2382"/>
              <a:t>Better user experience while riding</a:t>
            </a:r>
            <a:endParaRPr/>
          </a:p>
        </p:txBody>
      </p:sp>
      <p:sp>
        <p:nvSpPr>
          <p:cNvPr id="278" name="Google Shape;278;p37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279" name="Google Shape;279;p37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80" name="Google Shape;280;p37"/>
          <p:cNvPicPr preferRelativeResize="0"/>
          <p:nvPr/>
        </p:nvPicPr>
        <p:blipFill rotWithShape="1">
          <a:blip r:embed="rId3">
            <a:alphaModFix/>
          </a:blip>
          <a:srcRect b="0" l="7927" r="14953" t="0"/>
          <a:stretch/>
        </p:blipFill>
        <p:spPr>
          <a:xfrm>
            <a:off x="5352700" y="1020300"/>
            <a:ext cx="6331401" cy="454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00"/>
              <a:buChar char="▪"/>
            </a:pPr>
            <a:r>
              <a:rPr lang="en-US"/>
              <a:t>Lithium ion battery protections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Overcurrent, overvoltage, short circuit</a:t>
            </a:r>
            <a:endParaRPr/>
          </a:p>
          <a:p>
            <a:pPr indent="-280893" lvl="1" marL="730324" rtl="0" algn="l">
              <a:spcBef>
                <a:spcPts val="0"/>
              </a:spcBef>
              <a:spcAft>
                <a:spcPts val="0"/>
              </a:spcAft>
              <a:buSzPts val="2735"/>
              <a:buChar char="–"/>
            </a:pPr>
            <a:r>
              <a:rPr lang="en-US"/>
              <a:t>Must not be damaged during assembly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High voltage training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Stopping power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Top speed limitations</a:t>
            </a:r>
            <a:endParaRPr/>
          </a:p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User error</a:t>
            </a:r>
            <a:endParaRPr/>
          </a:p>
        </p:txBody>
      </p:sp>
      <p:sp>
        <p:nvSpPr>
          <p:cNvPr id="286" name="Google Shape;286;p38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Ethical Considerations</a:t>
            </a:r>
            <a:endParaRPr/>
          </a:p>
        </p:txBody>
      </p:sp>
      <p:sp>
        <p:nvSpPr>
          <p:cNvPr id="287" name="Google Shape;287;p3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/>
          <p:nvPr>
            <p:ph idx="1" type="body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	“Over 450 electric bikes compared! What does an ebike cost?,”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eBikesHQ.com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25-Oct-2022. [Online]. Available: https://ebikeshq.com/cost-of-an-ebike/. [Accessed: 		08-Feb-2023].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	M. Toll, “The truth: How far can an electric bicycle really go on a single charge?,”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Electrek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19-Mar-2022. [Online]. Available: 				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https://electrek.co/2020/06/12/how-far-can-an-electric-bicycle-really-go-on-a-charge/. [Accessed: 08-Feb-2023].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	“Do bike brake pads get old?,”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Cycling Vitality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07-Aug-2022. [Online]. Available: https://cyclingvitality.com/do-bike-brake-pads-get-old. [Accessed: 08-Feb-2023].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	“IEEE code of Ethics,”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IEEE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https://www.ieee.org/about/corporate/governance/p7-8.html. [Accessed: 08-Feb-2023].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	“Preventing fire and/or explosion injury from small and wearable lithium battery powered devices,” 20-Jun-2019. [Online]. Available: 							https://www.osha.gov/sites/default/files/publications/shib011819.pdf. [Accessed: 09-Feb-2023].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	“Illinois State Electric Bike Laws,”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EVELO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30-Aug-2022. [Online]. Available: </a:t>
            </a:r>
            <a:r>
              <a:rPr lang="en-US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https://evelo.com/blogs/ebike-laws/illinois#:~:text=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Class%201%3A%20eBikes%20equip		ped%20with,the%20speed%20of%2020%20mph. [Accessed: 21-Feb-2023].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	“Universidad politécnica salesiana sede cuenca - ups,” Jun-2021. [Online]. Available: https://dspace.ups.edu.ec/bitstream/123456789/20506/1/UPS-CT009183.pdf. 			[Accessed: 22-Feb-2023].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[8] 	D. Torres and P. Heath, “Regenerative braking of BLDC Motors - Microchip Technology.” [Online]. Available: </a:t>
            </a:r>
            <a:r>
              <a:rPr lang="en-US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https://ww1.microchip.com/downloads/en/devicedoc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/regenerative%20braking%20of%20bldc%20motors.pdf. [Accessed: 22-Feb-2023]. </a:t>
            </a:r>
            <a:endParaRPr/>
          </a:p>
        </p:txBody>
      </p:sp>
      <p:sp>
        <p:nvSpPr>
          <p:cNvPr id="293" name="Google Shape;293;p39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idx="1" type="body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[9]	A. Sharma, R. Mishra, A. K. Yadav, and A. Phukan, “Bidirectional DC-DC converter for 	incorporating regenerative braking in e-bikes,”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International Conference on 			Electrical, Electronics, Communication, Computer, and Optimization Techniques 	(ICEECCOT)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2018.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[10]     “ISL81801 Datasheet,” </a:t>
            </a: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Renesas Electronics Corporation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https://www.renesas.com/us/en/document/dst/isl81801-datasheet. [Accessed: 24-Feb-2023].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[11] 	“Atmega8a Data sheet summary - microchip technology.” [Online]. Available: https://ww1.microchip.com/downloads/en/DeviceDoc/Microchip%208bit%20mcu			%20AVR%20ATmega8A%20data%20sheet%20summary%2040001991A.pdf. [Accessed: 24-Mar-2023].</a:t>
            </a:r>
            <a:endParaRPr/>
          </a:p>
        </p:txBody>
      </p:sp>
      <p:sp>
        <p:nvSpPr>
          <p:cNvPr id="300" name="Google Shape;300;p40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01" name="Google Shape;301;p40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Electric bikes- excellent method of green transportation</a:t>
            </a:r>
            <a:endParaRPr/>
          </a:p>
          <a:p>
            <a:pPr indent="-341897" lvl="0" marL="337072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U</a:t>
            </a:r>
            <a:r>
              <a:rPr lang="en-US"/>
              <a:t>seful</a:t>
            </a:r>
            <a:r>
              <a:rPr lang="en-US"/>
              <a:t> for navigating cities and urban </a:t>
            </a:r>
            <a:r>
              <a:rPr lang="en-US"/>
              <a:t>environments </a:t>
            </a:r>
            <a:endParaRPr/>
          </a:p>
          <a:p>
            <a:pPr indent="-337072" lvl="0" marL="337072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Problems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Limited by range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Brake wear and maintenance</a:t>
            </a:r>
            <a:endParaRPr/>
          </a:p>
          <a:p>
            <a:pPr indent="-337072" lvl="0" marL="337072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Solution</a:t>
            </a:r>
            <a:endParaRPr/>
          </a:p>
          <a:p>
            <a:pPr indent="-280894" lvl="1" marL="730325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Char char="–"/>
            </a:pPr>
            <a:r>
              <a:rPr lang="en-US"/>
              <a:t>Regenerative braking</a:t>
            </a:r>
            <a:endParaRPr/>
          </a:p>
        </p:txBody>
      </p: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Objective</a:t>
            </a:r>
            <a:endParaRPr/>
          </a:p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5395" lvl="0" marL="337072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Video</a:t>
            </a:r>
            <a:endParaRPr/>
          </a:p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62" name="Google Shape;62;p9" title="IMG_016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4775" y="1201825"/>
            <a:ext cx="6510875" cy="48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381770" y="2647956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Design</a:t>
            </a:r>
            <a:endParaRPr/>
          </a:p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071" lvl="0" marL="337071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Regen braking utilized to some extent</a:t>
            </a:r>
            <a:endParaRPr/>
          </a:p>
          <a:p>
            <a:pPr indent="-341897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Flipping switch initiates regenerative braking</a:t>
            </a:r>
            <a:endParaRPr/>
          </a:p>
          <a:p>
            <a:pPr indent="-341897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10 mph top speed</a:t>
            </a:r>
            <a:endParaRPr/>
          </a:p>
          <a:p>
            <a:pPr indent="-341897" lvl="0" marL="337071" rtl="0" algn="l">
              <a:spcBef>
                <a:spcPts val="0"/>
              </a:spcBef>
              <a:spcAft>
                <a:spcPts val="0"/>
              </a:spcAft>
              <a:buSzPts val="3176"/>
              <a:buChar char="▪"/>
            </a:pPr>
            <a:r>
              <a:rPr lang="en-US"/>
              <a:t>Emergency shutoff</a:t>
            </a:r>
            <a:endParaRPr/>
          </a:p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High Level Requirements</a:t>
            </a:r>
            <a:endParaRPr/>
          </a:p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" type="body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37071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2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Original Design</a:t>
            </a:r>
            <a:endParaRPr/>
          </a:p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83" name="Google Shape;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50" y="1358825"/>
            <a:ext cx="5772675" cy="473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175" y="1851375"/>
            <a:ext cx="5687975" cy="338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538781" y="1441075"/>
            <a:ext cx="52521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521" lvl="0" marL="337071" rtl="0" algn="l">
              <a:spcBef>
                <a:spcPts val="62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Battery</a:t>
            </a:r>
            <a:endParaRPr sz="1800"/>
          </a:p>
          <a:p>
            <a:pPr indent="-221521" lvl="1" marL="730324" rtl="0" algn="l">
              <a:spcBef>
                <a:spcPts val="62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24V</a:t>
            </a:r>
            <a:endParaRPr sz="1800"/>
          </a:p>
          <a:p>
            <a:pPr indent="-249695" lvl="0" marL="337071" rtl="0" algn="l">
              <a:spcBef>
                <a:spcPts val="62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Motor Controller</a:t>
            </a:r>
            <a:endParaRPr sz="1800"/>
          </a:p>
          <a:p>
            <a:pPr indent="-221521" lvl="1" marL="730324" rtl="0" algn="l">
              <a:spcBef>
                <a:spcPts val="62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Handles motor activation when not </a:t>
            </a:r>
            <a:r>
              <a:rPr lang="en-US" sz="1800"/>
              <a:t>regenerative</a:t>
            </a:r>
            <a:r>
              <a:rPr lang="en-US" sz="1800"/>
              <a:t> braking</a:t>
            </a:r>
            <a:endParaRPr sz="1800"/>
          </a:p>
          <a:p>
            <a:pPr indent="-249695" lvl="0" marL="337071" rtl="0" algn="l">
              <a:spcBef>
                <a:spcPts val="62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Boost</a:t>
            </a:r>
            <a:endParaRPr sz="1800"/>
          </a:p>
          <a:p>
            <a:pPr indent="-221521" lvl="1" marL="730324" rtl="0" algn="l">
              <a:spcBef>
                <a:spcPts val="62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Replaces buck/boost</a:t>
            </a:r>
            <a:endParaRPr sz="1800"/>
          </a:p>
          <a:p>
            <a:pPr indent="-249695" lvl="0" marL="337071" rtl="0" algn="l">
              <a:spcBef>
                <a:spcPts val="62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Motor</a:t>
            </a:r>
            <a:endParaRPr sz="1800"/>
          </a:p>
          <a:p>
            <a:pPr indent="-221521" lvl="1" marL="730324" rtl="0" algn="l">
              <a:spcBef>
                <a:spcPts val="62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Brushed DC</a:t>
            </a:r>
            <a:endParaRPr sz="1800"/>
          </a:p>
          <a:p>
            <a:pPr indent="-249695" lvl="0" marL="337071" rtl="0" algn="l">
              <a:spcBef>
                <a:spcPts val="62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Power diverter </a:t>
            </a:r>
            <a:endParaRPr sz="1800"/>
          </a:p>
          <a:p>
            <a:pPr indent="-221521" lvl="1" marL="730324" rtl="0" algn="l">
              <a:spcBef>
                <a:spcPts val="62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Power diverter used to ensure that only one </a:t>
            </a:r>
            <a:r>
              <a:rPr lang="en-US" sz="1800"/>
              <a:t>circuit</a:t>
            </a:r>
            <a:r>
              <a:rPr lang="en-US" sz="1800"/>
              <a:t> is </a:t>
            </a:r>
            <a:r>
              <a:rPr lang="en-US" sz="1800"/>
              <a:t>active</a:t>
            </a:r>
            <a:r>
              <a:rPr lang="en-US" sz="1800"/>
              <a:t> at a time </a:t>
            </a:r>
            <a:endParaRPr sz="1800"/>
          </a:p>
        </p:txBody>
      </p:sp>
      <p:sp>
        <p:nvSpPr>
          <p:cNvPr id="90" name="Google Shape;90;p13"/>
          <p:cNvSpPr txBox="1"/>
          <p:nvPr>
            <p:ph idx="2" type="body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Changes to Design</a:t>
            </a:r>
            <a:endParaRPr/>
          </a:p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000" y="1133550"/>
            <a:ext cx="5505525" cy="442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over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 Slides - Blue Tex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