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comments+xml" PartName="/ppt/comments/comment1.xml"/>
  <Override ContentType="application/vnd.openxmlformats-officedocument.presentationml.comments+xml" PartName="/ppt/comments/comment2.xml"/>
  <Override ContentType="application/vnd.openxmlformats-officedocument.presentationml.comments+xml" PartName="/ppt/comments/comment5.xml"/>
  <Override ContentType="application/vnd.openxmlformats-officedocument.presentationml.comments+xml" PartName="/ppt/comments/comment6.xml"/>
  <Override ContentType="application/vnd.openxmlformats-officedocument.presentationml.comments+xml" PartName="/ppt/comments/comment7.xml"/>
  <Override ContentType="application/vnd.openxmlformats-officedocument.presentationml.comments+xml" PartName="/ppt/comments/comment4.xml"/>
  <Override ContentType="application/vnd.openxmlformats-officedocument.presentationml.comments+xml" PartName="/ppt/comments/comment3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commentAuthors+xml" PartName="/ppt/commentAuthors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autoCompressPictures="0" strictFirstAndLastChars="0" saveSubsetFonts="1">
  <p:sldMasterIdLst>
    <p:sldMasterId id="2147483659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  <p:sldId id="281" r:id="rId32"/>
    <p:sldId id="282" r:id="rId33"/>
    <p:sldId id="283" r:id="rId34"/>
  </p:sldIdLst>
  <p:sldSz cy="6858000" cx="12192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mAuthor clrIdx="0" id="0" initials="" lastIdx="9" name="Justin Couvignou"/>
  <p:cmAuthor clrIdx="1" id="1" initials="" lastIdx="3" name="Phillip Zhou"/>
</p:cmAuthorLst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/>
</file>

<file path=ppt/tableStyles.xml><?xml version="1.0" encoding="utf-8"?>
<a:tblStyleLst xmlns:a="http://schemas.openxmlformats.org/drawingml/2006/main" xmlns:r="http://schemas.openxmlformats.org/officeDocument/2006/relationships" def="{C22533A7-9956-4229-9F76-32BDAB6D827C}">
  <a:tblStyle styleId="{C22533A7-9956-4229-9F76-32BDAB6D827C}" styleName="Table_0"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V>
        </a:tcBdr>
      </a:tcStyle>
    </a:wholeTbl>
    <a:band1H>
      <a:tcTxStyle b="off" i="off"/>
    </a:band1H>
    <a:band2H>
      <a:tcTxStyle b="off" i="off"/>
    </a:band2H>
    <a:band1V>
      <a:tcTxStyle b="off" i="off"/>
    </a:band1V>
    <a:band2V>
      <a:tcTxStyle b="off" i="off"/>
    </a:band2V>
    <a:lastCol>
      <a:tcTxStyle b="off" i="off"/>
    </a:lastCol>
    <a:firstCol>
      <a:tcTxStyle b="off" i="off"/>
    </a:firstCol>
    <a:lastRow>
      <a:tcTxStyle b="off" i="off"/>
    </a:lastRow>
    <a:seCell>
      <a:tcTxStyle b="off" i="off"/>
    </a:seCell>
    <a:swCell>
      <a:tcTxStyle b="off" i="off"/>
    </a:swCell>
    <a:firstRow>
      <a:tcTxStyle b="off" i="off"/>
    </a:firstRow>
    <a:neCell>
      <a:tcTxStyle b="off" i="off"/>
    </a:neCell>
    <a:nwCell>
      <a:tcTxStyle b="off" i="off"/>
    </a:nwCell>
  </a:tblStyle>
</a:tblStyleLst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4.xml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24" Type="http://schemas.openxmlformats.org/officeDocument/2006/relationships/slide" Target="slides/slide18.xml"/><Relationship Id="rId23" Type="http://schemas.openxmlformats.org/officeDocument/2006/relationships/slide" Target="slides/slide17.xml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tableStyles" Target="tableStyles.xml"/><Relationship Id="rId4" Type="http://schemas.openxmlformats.org/officeDocument/2006/relationships/commentAuthors" Target="commentAuthors.xml"/><Relationship Id="rId9" Type="http://schemas.openxmlformats.org/officeDocument/2006/relationships/slide" Target="slides/slide3.xml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28" Type="http://schemas.openxmlformats.org/officeDocument/2006/relationships/slide" Target="slides/slide22.xml"/><Relationship Id="rId27" Type="http://schemas.openxmlformats.org/officeDocument/2006/relationships/slide" Target="slides/slide21.xml"/><Relationship Id="rId5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29" Type="http://schemas.openxmlformats.org/officeDocument/2006/relationships/slide" Target="slides/slide23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1" Type="http://schemas.openxmlformats.org/officeDocument/2006/relationships/slide" Target="slides/slide25.xml"/><Relationship Id="rId30" Type="http://schemas.openxmlformats.org/officeDocument/2006/relationships/slide" Target="slides/slide24.xml"/><Relationship Id="rId11" Type="http://schemas.openxmlformats.org/officeDocument/2006/relationships/slide" Target="slides/slide5.xml"/><Relationship Id="rId33" Type="http://schemas.openxmlformats.org/officeDocument/2006/relationships/slide" Target="slides/slide27.xml"/><Relationship Id="rId10" Type="http://schemas.openxmlformats.org/officeDocument/2006/relationships/slide" Target="slides/slide4.xml"/><Relationship Id="rId32" Type="http://schemas.openxmlformats.org/officeDocument/2006/relationships/slide" Target="slides/slide26.xml"/><Relationship Id="rId13" Type="http://schemas.openxmlformats.org/officeDocument/2006/relationships/slide" Target="slides/slide7.xml"/><Relationship Id="rId12" Type="http://schemas.openxmlformats.org/officeDocument/2006/relationships/slide" Target="slides/slide6.xml"/><Relationship Id="rId34" Type="http://schemas.openxmlformats.org/officeDocument/2006/relationships/slide" Target="slides/slide28.xml"/><Relationship Id="rId15" Type="http://schemas.openxmlformats.org/officeDocument/2006/relationships/slide" Target="slides/slide9.xml"/><Relationship Id="rId14" Type="http://schemas.openxmlformats.org/officeDocument/2006/relationships/slide" Target="slides/slide8.xml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comments/comment1.xml><?xml version="1.0" encoding="utf-8"?>
<p:cm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m authorId="0" idx="1" dt="2019-12-08T19:30:40.564">
    <p:pos x="960" y="1215"/>
    <p:text>Assignments:
Intro- jc
UI - PZ
Power - SS
Comms - PZ
Loading - JC
Sensors - SS
Mechanical - JC
Motor - JC
Hardware - PZ
Issues (NEW) - JC/PZ
Future Work  combined
Conclusions - combined</p:text>
  </p:cm>
  <p:cm authorId="0" idx="2" dt="2019-12-08T19:30:22.358">
    <p:pos x="960" y="1215"/>
    <p:text>_Marked as resolved_</p:text>
  </p:cm>
  <p:cm authorId="0" idx="3" dt="2019-12-08T19:30:40.564">
    <p:pos x="960" y="1215"/>
    <p:text>_Re-opened_</p:text>
  </p:cm>
</p:cmLst>
</file>

<file path=ppt/comments/comment2.xml><?xml version="1.0" encoding="utf-8"?>
<p:cm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m authorId="0" idx="4" dt="2019-12-08T19:16:42.163">
    <p:pos x="691" y="180"/>
    <p:text>I need this infront of my motor slides for antecedent. Can go through it quickly before showing the video (Actually makes describing this slide easier and quicker)</p:text>
  </p:cm>
</p:cmLst>
</file>

<file path=ppt/comments/comment3.xml><?xml version="1.0" encoding="utf-8"?>
<p:cm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m authorId="0" idx="5" dt="2019-12-06T20:21:36.053">
    <p:pos x="691" y="180"/>
    <p:text>Lets show this first, then make the project explain how it works.</p:text>
  </p:cm>
  <p:cm authorId="0" idx="6" dt="2019-12-06T20:21:36.053">
    <p:pos x="691" y="180"/>
    <p:text>project = presentation*</p:text>
  </p:cm>
</p:cmLst>
</file>

<file path=ppt/comments/comment4.xml><?xml version="1.0" encoding="utf-8"?>
<p:cm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m authorId="0" idx="7" dt="2019-12-08T19:19:04.042">
    <p:pos x="691" y="180"/>
    <p:text>now that all relevant submodules have been presented, we can discuss loading process with more context.</p:text>
  </p:cm>
</p:cmLst>
</file>

<file path=ppt/comments/comment5.xml><?xml version="1.0" encoding="utf-8"?>
<p:cm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m authorId="0" idx="8" dt="2019-12-06T17:31:13.405">
    <p:pos x="691" y="180"/>
    <p:text>Moved all the specific hardware descriptions at the end, but this one, the next (Human interfacing), and slide 24 (custom NRF) could be moved up to help describe the loading/operation of the device above.</p:text>
  </p:cm>
</p:cmLst>
</file>

<file path=ppt/comments/comment6.xml><?xml version="1.0" encoding="utf-8"?>
<p:cm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m authorId="1" idx="1" dt="2019-12-07T22:42:47.871">
    <p:pos x="691" y="1162"/>
    <p:text>ease of use issue and minimal input elaborate, brief description of how pill ready pill dispense, automatic dispense occur</p:text>
  </p:cm>
  <p:cm authorId="0" idx="9" dt="2019-12-08T17:47:34.452">
    <p:pos x="691" y="180"/>
    <p:text>Moved UI and encoding up here. After describing how the loading process works (Slides 6-18) can transition by saying "Once pills are loaded..." or "Using the data in the memory on the previous slide, this is what is displayed when they are dispensed."</p:text>
  </p:cm>
</p:cmLst>
</file>

<file path=ppt/comments/comment7.xml><?xml version="1.0" encoding="utf-8"?>
<p:cm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m authorId="1" idx="2" dt="2019-12-08T20:49:45.487">
    <p:pos x="691" y="180"/>
    <p:text>Unnecessary slide? Only really important info is size to emphasize portability</p:text>
  </p:cm>
  <p:cm authorId="1" idx="3" dt="2019-12-08T20:49:45.487">
    <p:pos x="691" y="180"/>
    <p:text>Combine with nrf build slide to make this slide about reducing the pcb size for portability</p:text>
  </p:cm>
</p:cmLst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herohealth.com/our-product?utm_source=google%20merchant&amp;utm_medium=banner&amp;utm_campaign=google%20merchant%2C%20google%20search&amp;gclid=EAIaIQobChMI0s622tv75QIVUfDACh0hkQMYEAYYASABEgLB6PD_BwE" TargetMode="Externa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General Feedback: Make it more like a </a:t>
            </a:r>
            <a:r>
              <a:rPr lang="en-US"/>
              <a:t>business</a:t>
            </a:r>
            <a:r>
              <a:rPr lang="en-US"/>
              <a:t> presentation, i.e., basic facts, concise bullet points, and high-level design features (features &gt; specs). Smaller bullets can be used for high-level engineering FAQ’s, numbers, and R&amp;V results.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!!ASSIGNMENTS IS RANDOM ORDER!!</a:t>
            </a:r>
            <a:endParaRPr/>
          </a:p>
        </p:txBody>
      </p:sp>
      <p:sp>
        <p:nvSpPr>
          <p:cNvPr id="103" name="Google Shape;103;p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6bfcf8bb2c_0_10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" name="Google Shape;187;g6bfcf8bb2c_0_103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Want to describe these first as its a good transition from </a:t>
            </a:r>
            <a:r>
              <a:rPr lang="en-US"/>
              <a:t>briefly</a:t>
            </a:r>
            <a:r>
              <a:rPr lang="en-US"/>
              <a:t> discussing the AHU then PD. [SS]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product safety, multiple pd for 1 ahu - PZ</a:t>
            </a:r>
            <a:endParaRPr/>
          </a:p>
        </p:txBody>
      </p:sp>
      <p:sp>
        <p:nvSpPr>
          <p:cNvPr id="188" name="Google Shape;188;g6bfcf8bb2c_0_103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g7aaf7caa57_0_1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7" name="Google Shape;197;g7aaf7caa57_0_13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PZ</a:t>
            </a:r>
            <a:endParaRPr/>
          </a:p>
        </p:txBody>
      </p:sp>
      <p:sp>
        <p:nvSpPr>
          <p:cNvPr id="198" name="Google Shape;198;g7aaf7caa57_0_13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g6c2781504a_4_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6" name="Google Shape;206;g6c2781504a_4_9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ASCII 7 bit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/>
              <a:t>PZ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/>
              <a:t>Kristina Notes: Move up to communications</a:t>
            </a:r>
            <a:endParaRPr/>
          </a:p>
        </p:txBody>
      </p:sp>
      <p:sp>
        <p:nvSpPr>
          <p:cNvPr id="207" name="Google Shape;207;g6c2781504a_4_9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14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6c2781504a_4_2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16" name="Google Shape;216;g6c2781504a_4_27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17" name="Google Shape;217;g6c2781504a_4_27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24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g6c2781504a_4_15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6" name="Google Shape;226;g6c2781504a_4_15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7" name="Google Shape;227;g6c2781504a_4_154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32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g6c2781504a_4_14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4" name="Google Shape;234;g6c2781504a_4_147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SS</a:t>
            </a:r>
            <a:endParaRPr/>
          </a:p>
        </p:txBody>
      </p:sp>
      <p:sp>
        <p:nvSpPr>
          <p:cNvPr id="235" name="Google Shape;235;g6c2781504a_4_147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42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g7aa577499b_0_7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4" name="Google Shape;244;g7aa577499b_0_79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5" name="Google Shape;245;g7aa577499b_0_79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53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g7aa577499b_0_9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5" name="Google Shape;255;g7aa577499b_0_97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6" name="Google Shape;256;g7aa577499b_0_97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64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g6c2781504a_18_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6" name="Google Shape;266;g6c2781504a_18_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7" name="Google Shape;267;g6c2781504a_18_2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74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g7aa577499b_0_11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6" name="Google Shape;276;g7aa577499b_0_11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7" name="Google Shape;277;g7aa577499b_0_114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10" name="Google Shape;110;p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u="sng">
                <a:solidFill>
                  <a:schemeClr val="hlink"/>
                </a:solidFill>
                <a:hlinkClick r:id="rId2"/>
              </a:rPr>
              <a:t>https://herohealth.com/our-product?utm_source=google%20merchant&amp;utm_medium=banner&amp;utm_campaign=google%20merchant%2C%20google%20search&amp;gclid=EAIaIQobChMI0s622tv75QIVUfDACh0hkQMYEAYYASABEgLB6PD_BwE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Add Motivation to problem.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Bullet point the problem statements </a:t>
            </a:r>
            <a:endParaRPr/>
          </a:p>
        </p:txBody>
      </p:sp>
      <p:sp>
        <p:nvSpPr>
          <p:cNvPr id="111" name="Google Shape;111;p2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82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g6c2781504a_4_1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4" name="Google Shape;284;g6c2781504a_4_1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/>
              <a:t>PZ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/>
              <a:t>Kristina Notes: Discuss ease of use and minimal input required from user. </a:t>
            </a:r>
            <a:endParaRPr/>
          </a:p>
        </p:txBody>
      </p:sp>
      <p:sp>
        <p:nvSpPr>
          <p:cNvPr id="285" name="Google Shape;285;g6c2781504a_4_18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92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g7aa577499b_0_12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4" name="Google Shape;294;g7aa577499b_0_12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[SS]</a:t>
            </a:r>
            <a:endParaRPr/>
          </a:p>
        </p:txBody>
      </p:sp>
      <p:sp>
        <p:nvSpPr>
          <p:cNvPr id="295" name="Google Shape;295;g7aa577499b_0_121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0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g7aa577499b_0_12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3" name="Google Shape;303;g7aa577499b_0_12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4" name="Google Shape;304;g7aa577499b_0_128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1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g7aa577499b_0_13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3" name="Google Shape;313;g7aa577499b_0_136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4" name="Google Shape;314;g7aa577499b_0_136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22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g7aaf7caa57_0_4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4" name="Google Shape;324;g7aaf7caa57_0_43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/>
              <a:t>PZ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/>
              <a:t>Kristina Notes: Put with Block Diagram. </a:t>
            </a:r>
            <a:endParaRPr/>
          </a:p>
        </p:txBody>
      </p:sp>
      <p:sp>
        <p:nvSpPr>
          <p:cNvPr id="325" name="Google Shape;325;g7aaf7caa57_0_43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32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g7ab74f838a_0_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4" name="Google Shape;334;g7ab74f838a_0_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Issues slides (NEW)</a:t>
            </a:r>
            <a:endParaRPr/>
          </a:p>
        </p:txBody>
      </p:sp>
      <p:sp>
        <p:nvSpPr>
          <p:cNvPr id="335" name="Google Shape;335;g7ab74f838a_0_0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40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g7aa577499b_0_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2" name="Google Shape;342;g7aa577499b_0_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All three of us should talk on this slide.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Kristina Notes: Bullet Points w/ checkmars/X &amp; potential solutions</a:t>
            </a:r>
            <a:endParaRPr/>
          </a:p>
        </p:txBody>
      </p:sp>
      <p:sp>
        <p:nvSpPr>
          <p:cNvPr id="343" name="Google Shape;343;g7aa577499b_0_8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48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p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Justin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KN: Cut down. </a:t>
            </a:r>
            <a:endParaRPr/>
          </a:p>
        </p:txBody>
      </p:sp>
      <p:sp>
        <p:nvSpPr>
          <p:cNvPr id="350" name="Google Shape;350;p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55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g6bfcf8bb2c_0_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7" name="Google Shape;357;g6bfcf8bb2c_0_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8" name="Google Shape;358;g6bfcf8bb2c_0_0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JC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Mention Cost, use cases, applications, and how it solves the problems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-Give one minute pitch info here - see piazza post for the basic template</a:t>
            </a:r>
            <a:endParaRPr/>
          </a:p>
        </p:txBody>
      </p:sp>
      <p:sp>
        <p:nvSpPr>
          <p:cNvPr id="120" name="Google Shape;120;p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g6bfcf8bb2c_0_1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" name="Google Shape;128;g6bfcf8bb2c_0_1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Bullet point, shorten.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Mention similarities to AHU, expand on portability. </a:t>
            </a:r>
            <a:endParaRPr/>
          </a:p>
        </p:txBody>
      </p:sp>
      <p:sp>
        <p:nvSpPr>
          <p:cNvPr id="129" name="Google Shape;129;g6bfcf8bb2c_0_12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g6bfcf8bb2c_0_2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8" name="Google Shape;138;g6bfcf8bb2c_0_2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Add pic of new design. 12/4 - Justin</a:t>
            </a:r>
            <a:endParaRPr/>
          </a:p>
        </p:txBody>
      </p:sp>
      <p:sp>
        <p:nvSpPr>
          <p:cNvPr id="139" name="Google Shape;139;g6bfcf8bb2c_0_28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g7aaf7caa57_0_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8" name="Google Shape;148;g7aaf7caa57_0_7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9" name="Google Shape;149;g7aaf7caa57_0_7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g7aaf7caa57_0_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6" name="Google Shape;156;g7aaf7caa57_0_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7" name="Google Shape;157;g7aaf7caa57_0_0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Briefly mention UI and Power, bulk should be on Motor &amp; Comms</a:t>
            </a:r>
            <a:endParaRPr/>
          </a:p>
        </p:txBody>
      </p:sp>
      <p:sp>
        <p:nvSpPr>
          <p:cNvPr id="165" name="Google Shape;165;p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g6bfcf8bb2c_0_17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8" name="Google Shape;178;g6bfcf8bb2c_0_173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/>
              <a:t>Want to describe these first as its a good transition from briefly discussing the AHU then PD.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9" name="Google Shape;179;g6bfcf8bb2c_0_173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" showMasterSp="0" type="title">
  <p:cSld name="TITLE">
    <p:spTree>
      <p:nvGrpSpPr>
        <p:cNvPr id="18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2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" name="Google Shape;20;p2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" name="Google Shape;21;p2"/>
          <p:cNvSpPr txBox="1"/>
          <p:nvPr>
            <p:ph type="ctrTitle"/>
          </p:nvPr>
        </p:nvSpPr>
        <p:spPr>
          <a:xfrm>
            <a:off x="1097280" y="758952"/>
            <a:ext cx="10058400" cy="356616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8000"/>
              <a:buFont typeface="Calibri"/>
              <a:buNone/>
              <a:defRPr sz="8000">
                <a:solidFill>
                  <a:srgbClr val="262626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" name="Google Shape;22;p2"/>
          <p:cNvSpPr txBox="1"/>
          <p:nvPr>
            <p:ph idx="1" type="subTitle"/>
          </p:nvPr>
        </p:nvSpPr>
        <p:spPr>
          <a:xfrm>
            <a:off x="1100051" y="4455620"/>
            <a:ext cx="100584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400"/>
              <a:buNone/>
              <a:defRPr sz="2400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ctr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2000"/>
              <a:buNone/>
              <a:defRPr sz="2000"/>
            </a:lvl9pPr>
          </a:lstStyle>
          <a:p/>
        </p:txBody>
      </p:sp>
      <p:sp>
        <p:nvSpPr>
          <p:cNvPr id="23" name="Google Shape;23;p2"/>
          <p:cNvSpPr txBox="1"/>
          <p:nvPr>
            <p:ph idx="10" type="dt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" name="Google Shape;24;p2"/>
          <p:cNvSpPr txBox="1"/>
          <p:nvPr>
            <p:ph idx="11" type="ftr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" name="Google Shape;25;p2"/>
          <p:cNvSpPr txBox="1"/>
          <p:nvPr>
            <p:ph idx="12" type="sldNum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26" name="Google Shape;26;p2"/>
          <p:cNvCxnSpPr/>
          <p:nvPr/>
        </p:nvCxnSpPr>
        <p:spPr>
          <a:xfrm>
            <a:off x="1207658" y="4343400"/>
            <a:ext cx="9875520" cy="0"/>
          </a:xfrm>
          <a:prstGeom prst="straightConnector1">
            <a:avLst/>
          </a:prstGeom>
          <a:noFill/>
          <a:ln cap="flat" cmpd="sng" w="9525">
            <a:solidFill>
              <a:srgbClr val="7F7F7F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Vertical Text" type="vertTx">
  <p:cSld name="VERTICAL_TEXT"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1"/>
          <p:cNvSpPr txBox="1"/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9" name="Google Shape;89;p11"/>
          <p:cNvSpPr txBox="1"/>
          <p:nvPr>
            <p:ph idx="1" type="body"/>
          </p:nvPr>
        </p:nvSpPr>
        <p:spPr>
          <a:xfrm rot="5400000">
            <a:off x="4114800" y="-1171786"/>
            <a:ext cx="4023360" cy="10058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45700" spcFirstLastPara="1" rIns="45700" wrap="square" tIns="0">
            <a:noAutofit/>
          </a:bodyPr>
          <a:lstStyle>
            <a:lvl1pPr indent="-342900" lvl="0" marL="4572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Char char=" "/>
              <a:defRPr/>
            </a:lvl1pPr>
            <a:lvl2pPr indent="-342900" lvl="1" marL="9144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1800"/>
              <a:buChar char="◦"/>
              <a:defRPr/>
            </a:lvl2pPr>
            <a:lvl3pPr indent="-3429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3pPr>
            <a:lvl4pPr indent="-3429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4pPr>
            <a:lvl5pPr indent="-3429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5pPr>
            <a:lvl6pPr indent="-3429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6pPr>
            <a:lvl7pPr indent="-3429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7pPr>
            <a:lvl8pPr indent="-3429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8pPr>
            <a:lvl9pPr indent="-342900" lvl="8" marL="41148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◦"/>
              <a:defRPr/>
            </a:lvl9pPr>
          </a:lstStyle>
          <a:p/>
        </p:txBody>
      </p:sp>
      <p:sp>
        <p:nvSpPr>
          <p:cNvPr id="90" name="Google Shape;90;p11"/>
          <p:cNvSpPr txBox="1"/>
          <p:nvPr>
            <p:ph idx="10" type="dt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1" name="Google Shape;91;p11"/>
          <p:cNvSpPr txBox="1"/>
          <p:nvPr>
            <p:ph idx="11" type="ftr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2" name="Google Shape;92;p11"/>
          <p:cNvSpPr txBox="1"/>
          <p:nvPr>
            <p:ph idx="12" type="sldNum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Vertical Title and Text" showMasterSp="0" type="vertTitleAndTx">
  <p:cSld name="VERTICAL_TITLE_AND_VERTICAL_TEXT"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2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5" name="Google Shape;95;p12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6" name="Google Shape;96;p12"/>
          <p:cNvSpPr txBox="1"/>
          <p:nvPr>
            <p:ph type="title"/>
          </p:nvPr>
        </p:nvSpPr>
        <p:spPr>
          <a:xfrm rot="5400000">
            <a:off x="7160640" y="1979039"/>
            <a:ext cx="5757421" cy="26289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7" name="Google Shape;97;p12"/>
          <p:cNvSpPr txBox="1"/>
          <p:nvPr>
            <p:ph idx="1" type="body"/>
          </p:nvPr>
        </p:nvSpPr>
        <p:spPr>
          <a:xfrm rot="5400000">
            <a:off x="1826639" y="-573661"/>
            <a:ext cx="5757422" cy="77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45700" spcFirstLastPara="1" rIns="45700" wrap="square" tIns="0">
            <a:noAutofit/>
          </a:bodyPr>
          <a:lstStyle>
            <a:lvl1pPr indent="-342900" lvl="0" marL="4572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Char char=" "/>
              <a:defRPr/>
            </a:lvl1pPr>
            <a:lvl2pPr indent="-342900" lvl="1" marL="9144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1800"/>
              <a:buChar char="◦"/>
              <a:defRPr/>
            </a:lvl2pPr>
            <a:lvl3pPr indent="-3429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3pPr>
            <a:lvl4pPr indent="-3429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4pPr>
            <a:lvl5pPr indent="-3429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5pPr>
            <a:lvl6pPr indent="-3429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6pPr>
            <a:lvl7pPr indent="-3429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7pPr>
            <a:lvl8pPr indent="-3429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8pPr>
            <a:lvl9pPr indent="-342900" lvl="8" marL="41148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◦"/>
              <a:defRPr/>
            </a:lvl9pPr>
          </a:lstStyle>
          <a:p/>
        </p:txBody>
      </p:sp>
      <p:sp>
        <p:nvSpPr>
          <p:cNvPr id="98" name="Google Shape;98;p12"/>
          <p:cNvSpPr txBox="1"/>
          <p:nvPr>
            <p:ph idx="10" type="dt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9" name="Google Shape;99;p12"/>
          <p:cNvSpPr txBox="1"/>
          <p:nvPr>
            <p:ph idx="11" type="ftr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0" name="Google Shape;100;p12"/>
          <p:cNvSpPr txBox="1"/>
          <p:nvPr>
            <p:ph idx="12" type="sldNum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Content" type="obj">
  <p:cSld name="OBJECT"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3"/>
          <p:cNvSpPr txBox="1"/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48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" name="Google Shape;29;p3"/>
          <p:cNvSpPr txBox="1"/>
          <p:nvPr>
            <p:ph idx="1" type="body"/>
          </p:nvPr>
        </p:nvSpPr>
        <p:spPr>
          <a:xfrm>
            <a:off x="1097277" y="1845725"/>
            <a:ext cx="6729600" cy="40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Autofit/>
          </a:bodyPr>
          <a:lstStyle>
            <a:lvl1pPr indent="-342900" lvl="0" marL="457200" algn="l">
              <a:lnSpc>
                <a:spcPct val="80000"/>
              </a:lnSpc>
              <a:spcBef>
                <a:spcPts val="1200"/>
              </a:spcBef>
              <a:spcAft>
                <a:spcPts val="0"/>
              </a:spcAft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1800"/>
              <a:buChar char="◦"/>
              <a:defRPr/>
            </a:lvl2pPr>
            <a:lvl3pPr indent="-342900" lvl="2" marL="1371600" algn="l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SzPts val="1800"/>
              <a:buChar char="▪"/>
              <a:defRPr sz="1800"/>
            </a:lvl3pPr>
            <a:lvl4pPr indent="-342900" lvl="3" marL="18288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1800"/>
              <a:buChar char="◦"/>
              <a:defRPr/>
            </a:lvl4pPr>
            <a:lvl5pPr indent="-3429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5pPr>
            <a:lvl6pPr indent="-3429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6pPr>
            <a:lvl7pPr indent="-3429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7pPr>
            <a:lvl8pPr indent="-3429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8pPr>
            <a:lvl9pPr indent="-342900" lvl="8" marL="41148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◦"/>
              <a:defRPr/>
            </a:lvl9pPr>
          </a:lstStyle>
          <a:p/>
        </p:txBody>
      </p:sp>
      <p:sp>
        <p:nvSpPr>
          <p:cNvPr id="30" name="Google Shape;30;p3"/>
          <p:cNvSpPr txBox="1"/>
          <p:nvPr>
            <p:ph idx="10" type="dt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" name="Google Shape;31;p3"/>
          <p:cNvSpPr txBox="1"/>
          <p:nvPr>
            <p:ph idx="11" type="ftr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" name="Google Shape;32;p3"/>
          <p:cNvSpPr txBox="1"/>
          <p:nvPr>
            <p:ph idx="12" type="sldNum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wo Content" type="twoObj">
  <p:cSld name="TWO_OBJECTS"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4"/>
          <p:cNvSpPr txBox="1"/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4"/>
          <p:cNvSpPr txBox="1"/>
          <p:nvPr>
            <p:ph idx="1" type="body"/>
          </p:nvPr>
        </p:nvSpPr>
        <p:spPr>
          <a:xfrm>
            <a:off x="1097279" y="1845734"/>
            <a:ext cx="4937760" cy="402336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Autofit/>
          </a:bodyPr>
          <a:lstStyle>
            <a:lvl1pPr indent="-342900" lvl="0" marL="4572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Char char=" "/>
              <a:defRPr/>
            </a:lvl1pPr>
            <a:lvl2pPr indent="-342900" lvl="1" marL="9144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1800"/>
              <a:buChar char="◦"/>
              <a:defRPr/>
            </a:lvl2pPr>
            <a:lvl3pPr indent="-3429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3pPr>
            <a:lvl4pPr indent="-3429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4pPr>
            <a:lvl5pPr indent="-3429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5pPr>
            <a:lvl6pPr indent="-3429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6pPr>
            <a:lvl7pPr indent="-3429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7pPr>
            <a:lvl8pPr indent="-3429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8pPr>
            <a:lvl9pPr indent="-342900" lvl="8" marL="41148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◦"/>
              <a:defRPr/>
            </a:lvl9pPr>
          </a:lstStyle>
          <a:p/>
        </p:txBody>
      </p:sp>
      <p:sp>
        <p:nvSpPr>
          <p:cNvPr id="36" name="Google Shape;36;p4"/>
          <p:cNvSpPr txBox="1"/>
          <p:nvPr>
            <p:ph idx="2" type="body"/>
          </p:nvPr>
        </p:nvSpPr>
        <p:spPr>
          <a:xfrm>
            <a:off x="6217920" y="1845735"/>
            <a:ext cx="4937760" cy="402336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Autofit/>
          </a:bodyPr>
          <a:lstStyle>
            <a:lvl1pPr indent="-342900" lvl="0" marL="4572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Char char=" "/>
              <a:defRPr/>
            </a:lvl1pPr>
            <a:lvl2pPr indent="-342900" lvl="1" marL="9144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1800"/>
              <a:buChar char="◦"/>
              <a:defRPr/>
            </a:lvl2pPr>
            <a:lvl3pPr indent="-3429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3pPr>
            <a:lvl4pPr indent="-3429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4pPr>
            <a:lvl5pPr indent="-3429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5pPr>
            <a:lvl6pPr indent="-3429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6pPr>
            <a:lvl7pPr indent="-3429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7pPr>
            <a:lvl8pPr indent="-3429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8pPr>
            <a:lvl9pPr indent="-342900" lvl="8" marL="41148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◦"/>
              <a:defRPr/>
            </a:lvl9pPr>
          </a:lstStyle>
          <a:p/>
        </p:txBody>
      </p:sp>
      <p:sp>
        <p:nvSpPr>
          <p:cNvPr id="37" name="Google Shape;37;p4"/>
          <p:cNvSpPr txBox="1"/>
          <p:nvPr>
            <p:ph idx="10" type="dt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" name="Google Shape;38;p4"/>
          <p:cNvSpPr txBox="1"/>
          <p:nvPr>
            <p:ph idx="11" type="ftr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" name="Google Shape;39;p4"/>
          <p:cNvSpPr txBox="1"/>
          <p:nvPr>
            <p:ph idx="12" type="sldNum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Header" showMasterSp="0" type="secHead">
  <p:cSld name="SECTION_HEADER">
    <p:bg>
      <p:bgPr>
        <a:solidFill>
          <a:schemeClr val="lt1"/>
        </a:solidFill>
      </p:bgPr>
    </p:bg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5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" name="Google Shape;42;p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" name="Google Shape;43;p5"/>
          <p:cNvSpPr txBox="1"/>
          <p:nvPr>
            <p:ph type="title"/>
          </p:nvPr>
        </p:nvSpPr>
        <p:spPr>
          <a:xfrm>
            <a:off x="1097280" y="758952"/>
            <a:ext cx="10058400" cy="356616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8000"/>
              <a:buFont typeface="Calibri"/>
              <a:buNone/>
              <a:defRPr b="0" sz="8000">
                <a:solidFill>
                  <a:srgbClr val="262626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4" name="Google Shape;44;p5"/>
          <p:cNvSpPr txBox="1"/>
          <p:nvPr>
            <p:ph idx="1" type="body"/>
          </p:nvPr>
        </p:nvSpPr>
        <p:spPr>
          <a:xfrm>
            <a:off x="1097280" y="4453128"/>
            <a:ext cx="100584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400"/>
              <a:buNone/>
              <a:defRPr sz="2400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45" name="Google Shape;45;p5"/>
          <p:cNvSpPr txBox="1"/>
          <p:nvPr>
            <p:ph idx="10" type="dt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6" name="Google Shape;46;p5"/>
          <p:cNvSpPr txBox="1"/>
          <p:nvPr>
            <p:ph idx="11" type="ftr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" name="Google Shape;47;p5"/>
          <p:cNvSpPr txBox="1"/>
          <p:nvPr>
            <p:ph idx="12" type="sldNum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48" name="Google Shape;48;p5"/>
          <p:cNvCxnSpPr/>
          <p:nvPr/>
        </p:nvCxnSpPr>
        <p:spPr>
          <a:xfrm>
            <a:off x="1207658" y="4343400"/>
            <a:ext cx="9875520" cy="0"/>
          </a:xfrm>
          <a:prstGeom prst="straightConnector1">
            <a:avLst/>
          </a:prstGeom>
          <a:noFill/>
          <a:ln cap="flat" cmpd="sng" w="9525">
            <a:solidFill>
              <a:srgbClr val="7F7F7F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omparison" type="twoTxTwoObj">
  <p:cSld name="TWO_OBJECTS_WITH_TEXT"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6"/>
          <p:cNvSpPr txBox="1"/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" name="Google Shape;51;p6"/>
          <p:cNvSpPr txBox="1"/>
          <p:nvPr>
            <p:ph idx="1" type="body"/>
          </p:nvPr>
        </p:nvSpPr>
        <p:spPr>
          <a:xfrm>
            <a:off x="1097280" y="1846052"/>
            <a:ext cx="4937760" cy="73628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000"/>
              <a:buNone/>
              <a:defRPr b="0" sz="2000" cap="none">
                <a:solidFill>
                  <a:schemeClr val="dk2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600"/>
              <a:buNone/>
              <a:defRPr b="1" sz="1600"/>
            </a:lvl9pPr>
          </a:lstStyle>
          <a:p/>
        </p:txBody>
      </p:sp>
      <p:sp>
        <p:nvSpPr>
          <p:cNvPr id="52" name="Google Shape;52;p6"/>
          <p:cNvSpPr txBox="1"/>
          <p:nvPr>
            <p:ph idx="2" type="body"/>
          </p:nvPr>
        </p:nvSpPr>
        <p:spPr>
          <a:xfrm>
            <a:off x="1097280" y="2582334"/>
            <a:ext cx="4937760" cy="3378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Autofit/>
          </a:bodyPr>
          <a:lstStyle>
            <a:lvl1pPr indent="-342900" lvl="0" marL="4572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Char char=" "/>
              <a:defRPr/>
            </a:lvl1pPr>
            <a:lvl2pPr indent="-342900" lvl="1" marL="9144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1800"/>
              <a:buChar char="◦"/>
              <a:defRPr/>
            </a:lvl2pPr>
            <a:lvl3pPr indent="-3429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3pPr>
            <a:lvl4pPr indent="-3429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4pPr>
            <a:lvl5pPr indent="-3429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5pPr>
            <a:lvl6pPr indent="-3429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6pPr>
            <a:lvl7pPr indent="-3429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7pPr>
            <a:lvl8pPr indent="-3429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8pPr>
            <a:lvl9pPr indent="-342900" lvl="8" marL="41148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◦"/>
              <a:defRPr/>
            </a:lvl9pPr>
          </a:lstStyle>
          <a:p/>
        </p:txBody>
      </p:sp>
      <p:sp>
        <p:nvSpPr>
          <p:cNvPr id="53" name="Google Shape;53;p6"/>
          <p:cNvSpPr txBox="1"/>
          <p:nvPr>
            <p:ph idx="3" type="body"/>
          </p:nvPr>
        </p:nvSpPr>
        <p:spPr>
          <a:xfrm>
            <a:off x="6217920" y="1846052"/>
            <a:ext cx="4937760" cy="73628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000"/>
              <a:buNone/>
              <a:defRPr b="0" sz="2000" cap="none">
                <a:solidFill>
                  <a:schemeClr val="dk2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600"/>
              <a:buNone/>
              <a:defRPr b="1" sz="1600"/>
            </a:lvl9pPr>
          </a:lstStyle>
          <a:p/>
        </p:txBody>
      </p:sp>
      <p:sp>
        <p:nvSpPr>
          <p:cNvPr id="54" name="Google Shape;54;p6"/>
          <p:cNvSpPr txBox="1"/>
          <p:nvPr>
            <p:ph idx="4" type="body"/>
          </p:nvPr>
        </p:nvSpPr>
        <p:spPr>
          <a:xfrm>
            <a:off x="6217920" y="2582334"/>
            <a:ext cx="4937760" cy="3378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Autofit/>
          </a:bodyPr>
          <a:lstStyle>
            <a:lvl1pPr indent="-342900" lvl="0" marL="4572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Char char=" "/>
              <a:defRPr/>
            </a:lvl1pPr>
            <a:lvl2pPr indent="-342900" lvl="1" marL="9144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1800"/>
              <a:buChar char="◦"/>
              <a:defRPr/>
            </a:lvl2pPr>
            <a:lvl3pPr indent="-3429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3pPr>
            <a:lvl4pPr indent="-3429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4pPr>
            <a:lvl5pPr indent="-3429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5pPr>
            <a:lvl6pPr indent="-3429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6pPr>
            <a:lvl7pPr indent="-3429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7pPr>
            <a:lvl8pPr indent="-3429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8pPr>
            <a:lvl9pPr indent="-342900" lvl="8" marL="41148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◦"/>
              <a:defRPr/>
            </a:lvl9pPr>
          </a:lstStyle>
          <a:p/>
        </p:txBody>
      </p:sp>
      <p:sp>
        <p:nvSpPr>
          <p:cNvPr id="55" name="Google Shape;55;p6"/>
          <p:cNvSpPr txBox="1"/>
          <p:nvPr>
            <p:ph idx="10" type="dt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6"/>
          <p:cNvSpPr txBox="1"/>
          <p:nvPr>
            <p:ph idx="11" type="ftr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7" name="Google Shape;57;p6"/>
          <p:cNvSpPr txBox="1"/>
          <p:nvPr>
            <p:ph idx="12" type="sldNum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Only" type="titleOnly">
  <p:cSld name="TITLE_ONLY"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7"/>
          <p:cNvSpPr txBox="1"/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7"/>
          <p:cNvSpPr txBox="1"/>
          <p:nvPr>
            <p:ph idx="10" type="dt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1" name="Google Shape;61;p7"/>
          <p:cNvSpPr txBox="1"/>
          <p:nvPr>
            <p:ph idx="11" type="ftr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2" name="Google Shape;62;p7"/>
          <p:cNvSpPr txBox="1"/>
          <p:nvPr>
            <p:ph idx="12" type="sldNum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" showMasterSp="0" type="blank">
  <p:cSld name="BLANK"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8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5" name="Google Shape;65;p8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6" name="Google Shape;66;p8"/>
          <p:cNvSpPr txBox="1"/>
          <p:nvPr>
            <p:ph idx="10" type="dt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8"/>
          <p:cNvSpPr txBox="1"/>
          <p:nvPr>
            <p:ph idx="11" type="ftr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FFFFFF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8" name="Google Shape;68;p8"/>
          <p:cNvSpPr txBox="1"/>
          <p:nvPr>
            <p:ph idx="12" type="sldNum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ontent with Caption" showMasterSp="0" type="objTx">
  <p:cSld name="OBJECT_WITH_CAPTION_TEXT"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9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1" name="Google Shape;71;p9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2" name="Google Shape;72;p9"/>
          <p:cNvSpPr txBox="1"/>
          <p:nvPr>
            <p:ph type="title"/>
          </p:nvPr>
        </p:nvSpPr>
        <p:spPr>
          <a:xfrm>
            <a:off x="457200" y="594359"/>
            <a:ext cx="3200400" cy="22860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Calibri"/>
              <a:buNone/>
              <a:defRPr b="0" sz="3600">
                <a:solidFill>
                  <a:srgbClr val="FFFFFF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3" name="Google Shape;73;p9"/>
          <p:cNvSpPr txBox="1"/>
          <p:nvPr>
            <p:ph idx="1" type="body"/>
          </p:nvPr>
        </p:nvSpPr>
        <p:spPr>
          <a:xfrm>
            <a:off x="4800600" y="731520"/>
            <a:ext cx="6492240" cy="525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Autofit/>
          </a:bodyPr>
          <a:lstStyle>
            <a:lvl1pPr indent="-342900" lvl="0" marL="4572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Char char=" "/>
              <a:defRPr/>
            </a:lvl1pPr>
            <a:lvl2pPr indent="-342900" lvl="1" marL="9144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1800"/>
              <a:buChar char="◦"/>
              <a:defRPr/>
            </a:lvl2pPr>
            <a:lvl3pPr indent="-3429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3pPr>
            <a:lvl4pPr indent="-3429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4pPr>
            <a:lvl5pPr indent="-3429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5pPr>
            <a:lvl6pPr indent="-3429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6pPr>
            <a:lvl7pPr indent="-3429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7pPr>
            <a:lvl8pPr indent="-3429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8pPr>
            <a:lvl9pPr indent="-342900" lvl="8" marL="41148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◦"/>
              <a:defRPr/>
            </a:lvl9pPr>
          </a:lstStyle>
          <a:p/>
        </p:txBody>
      </p:sp>
      <p:sp>
        <p:nvSpPr>
          <p:cNvPr id="74" name="Google Shape;74;p9"/>
          <p:cNvSpPr txBox="1"/>
          <p:nvPr>
            <p:ph idx="2" type="body"/>
          </p:nvPr>
        </p:nvSpPr>
        <p:spPr>
          <a:xfrm>
            <a:off x="457200" y="2926080"/>
            <a:ext cx="3200400" cy="337912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500"/>
              <a:buNone/>
              <a:defRPr sz="1500">
                <a:solidFill>
                  <a:srgbClr val="FFFFFF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1200"/>
              <a:buNone/>
              <a:defRPr sz="1200"/>
            </a:lvl2pPr>
            <a:lvl3pPr indent="-2286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000"/>
              <a:buNone/>
              <a:defRPr sz="1000"/>
            </a:lvl3pPr>
            <a:lvl4pPr indent="-2286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900"/>
            </a:lvl4pPr>
            <a:lvl5pPr indent="-2286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900"/>
            </a:lvl5pPr>
            <a:lvl6pPr indent="-2286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900"/>
            </a:lvl6pPr>
            <a:lvl7pPr indent="-2286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900"/>
            </a:lvl7pPr>
            <a:lvl8pPr indent="-2286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900"/>
            </a:lvl8pPr>
            <a:lvl9pPr indent="-228600" lvl="8" marL="41148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900"/>
              <a:buNone/>
              <a:defRPr sz="900"/>
            </a:lvl9pPr>
          </a:lstStyle>
          <a:p/>
        </p:txBody>
      </p:sp>
      <p:sp>
        <p:nvSpPr>
          <p:cNvPr id="75" name="Google Shape;75;p9"/>
          <p:cNvSpPr txBox="1"/>
          <p:nvPr>
            <p:ph idx="10" type="dt"/>
          </p:nvPr>
        </p:nvSpPr>
        <p:spPr>
          <a:xfrm>
            <a:off x="465512" y="6459785"/>
            <a:ext cx="261851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9"/>
          <p:cNvSpPr txBox="1"/>
          <p:nvPr>
            <p:ph idx="11" type="ftr"/>
          </p:nvPr>
        </p:nvSpPr>
        <p:spPr>
          <a:xfrm>
            <a:off x="4800600" y="6459785"/>
            <a:ext cx="4648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2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7" name="Google Shape;77;p9"/>
          <p:cNvSpPr txBox="1"/>
          <p:nvPr>
            <p:ph idx="12" type="sldNum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 sz="105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algn="r">
              <a:spcBef>
                <a:spcPts val="0"/>
              </a:spcBef>
              <a:buNone/>
              <a:defRPr sz="105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algn="r">
              <a:spcBef>
                <a:spcPts val="0"/>
              </a:spcBef>
              <a:buNone/>
              <a:defRPr sz="105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algn="r">
              <a:spcBef>
                <a:spcPts val="0"/>
              </a:spcBef>
              <a:buNone/>
              <a:defRPr sz="105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algn="r">
              <a:spcBef>
                <a:spcPts val="0"/>
              </a:spcBef>
              <a:buNone/>
              <a:defRPr sz="105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algn="r">
              <a:spcBef>
                <a:spcPts val="0"/>
              </a:spcBef>
              <a:buNone/>
              <a:defRPr sz="105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algn="r">
              <a:spcBef>
                <a:spcPts val="0"/>
              </a:spcBef>
              <a:buNone/>
              <a:defRPr sz="105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algn="r">
              <a:spcBef>
                <a:spcPts val="0"/>
              </a:spcBef>
              <a:buNone/>
              <a:defRPr sz="105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algn="r">
              <a:spcBef>
                <a:spcPts val="0"/>
              </a:spcBef>
              <a:buNone/>
              <a:defRPr sz="105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Picture with Caption" showMasterSp="0" type="picTx">
  <p:cSld name="PICTURE_WITH_CAPTION_TEXT"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0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0" name="Google Shape;80;p10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1" name="Google Shape;81;p10"/>
          <p:cNvSpPr txBox="1"/>
          <p:nvPr>
            <p:ph type="title"/>
          </p:nvPr>
        </p:nvSpPr>
        <p:spPr>
          <a:xfrm>
            <a:off x="1097280" y="5074920"/>
            <a:ext cx="10113264" cy="82296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91425" spcFirstLastPara="1" rIns="91425" wrap="square" tIns="0">
            <a:no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Calibri"/>
              <a:buNone/>
              <a:defRPr b="0" sz="3600">
                <a:solidFill>
                  <a:srgbClr val="FFFFFF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2" name="Google Shape;82;p10"/>
          <p:cNvSpPr/>
          <p:nvPr>
            <p:ph idx="2" type="pic"/>
          </p:nvPr>
        </p:nvSpPr>
        <p:spPr>
          <a:xfrm>
            <a:off x="15" y="0"/>
            <a:ext cx="12191985" cy="4915076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457200" spcFirstLastPara="1" rIns="0" wrap="square" tIns="4572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Calibri"/>
              <a:buNone/>
              <a:defRPr b="0" i="0" sz="3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Calibri"/>
              <a:buNone/>
              <a:defRPr b="0" i="0" sz="2800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Calibri"/>
              <a:buNone/>
              <a:defRPr b="0" i="0" sz="2400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Calibri"/>
              <a:buNone/>
              <a:defRPr b="0" i="0" sz="2000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Calibri"/>
              <a:buNone/>
              <a:defRPr b="0" i="0" sz="2000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Calibri"/>
              <a:buNone/>
              <a:defRPr b="0" i="0" sz="2000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Calibri"/>
              <a:buNone/>
              <a:defRPr b="0" i="0" sz="2000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Calibri"/>
              <a:buNone/>
              <a:defRPr b="0" i="0" sz="2000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accent1"/>
              </a:buClr>
              <a:buSzPts val="2000"/>
              <a:buFont typeface="Calibri"/>
              <a:buNone/>
              <a:defRPr b="0" i="0" sz="2000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3" name="Google Shape;83;p10"/>
          <p:cNvSpPr txBox="1"/>
          <p:nvPr>
            <p:ph idx="1" type="body"/>
          </p:nvPr>
        </p:nvSpPr>
        <p:spPr>
          <a:xfrm>
            <a:off x="1097280" y="5907023"/>
            <a:ext cx="10113264" cy="59436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91425" spcFirstLastPara="1" rIns="91425" wrap="square" tIns="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>
                <a:solidFill>
                  <a:srgbClr val="FFFFFF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200"/>
              <a:buNone/>
              <a:defRPr sz="1200"/>
            </a:lvl2pPr>
            <a:lvl3pPr indent="-2286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000"/>
              <a:buNone/>
              <a:defRPr sz="1000"/>
            </a:lvl3pPr>
            <a:lvl4pPr indent="-2286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900"/>
            </a:lvl4pPr>
            <a:lvl5pPr indent="-2286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900"/>
            </a:lvl5pPr>
            <a:lvl6pPr indent="-2286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900"/>
            </a:lvl6pPr>
            <a:lvl7pPr indent="-2286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900"/>
            </a:lvl7pPr>
            <a:lvl8pPr indent="-2286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900"/>
            </a:lvl8pPr>
            <a:lvl9pPr indent="-228600" lvl="8" marL="41148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900"/>
              <a:buNone/>
              <a:defRPr sz="900"/>
            </a:lvl9pPr>
          </a:lstStyle>
          <a:p/>
        </p:txBody>
      </p:sp>
      <p:sp>
        <p:nvSpPr>
          <p:cNvPr id="84" name="Google Shape;84;p10"/>
          <p:cNvSpPr txBox="1"/>
          <p:nvPr>
            <p:ph idx="10" type="dt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5" name="Google Shape;85;p10"/>
          <p:cNvSpPr txBox="1"/>
          <p:nvPr>
            <p:ph idx="11" type="ftr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6" name="Google Shape;86;p10"/>
          <p:cNvSpPr txBox="1"/>
          <p:nvPr>
            <p:ph idx="12" type="sldNum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" name="Google Shape;11;p1"/>
          <p:cNvSpPr/>
          <p:nvPr/>
        </p:nvSpPr>
        <p:spPr>
          <a:xfrm>
            <a:off x="0" y="6334316"/>
            <a:ext cx="12192000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" name="Google Shape;12;p1"/>
          <p:cNvSpPr txBox="1"/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4800"/>
              <a:buFont typeface="Calibri"/>
              <a:buNone/>
              <a:defRPr b="0" i="0" sz="4800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3" name="Google Shape;13;p1"/>
          <p:cNvSpPr txBox="1"/>
          <p:nvPr>
            <p:ph idx="1" type="body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Autofit/>
          </a:bodyPr>
          <a:lstStyle>
            <a:lvl1pPr indent="-355600" lvl="0" marL="457200" marR="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Calibri"/>
              <a:buChar char=" "/>
              <a:defRPr b="0" i="0" sz="2000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alibri"/>
              <a:buChar char="◦"/>
              <a:defRPr b="0" i="0" sz="1800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1750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◦"/>
              <a:defRPr b="0" i="0" sz="1400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◦"/>
              <a:defRPr b="0" i="0" sz="1400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◦"/>
              <a:defRPr b="0" i="0" sz="1400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◦"/>
              <a:defRPr b="0" i="0" sz="1400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◦"/>
              <a:defRPr b="0" i="0" sz="1400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◦"/>
              <a:defRPr b="0" i="0" sz="1400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accent1"/>
              </a:buClr>
              <a:buSzPts val="1400"/>
              <a:buFont typeface="Calibri"/>
              <a:buChar char="◦"/>
              <a:defRPr b="0" i="0" sz="1400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" name="Google Shape;14;p1"/>
          <p:cNvSpPr txBox="1"/>
          <p:nvPr>
            <p:ph idx="10" type="dt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9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5" name="Google Shape;15;p1"/>
          <p:cNvSpPr txBox="1"/>
          <p:nvPr>
            <p:ph idx="11" type="ftr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9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6" name="Google Shape;16;p1"/>
          <p:cNvSpPr txBox="1"/>
          <p:nvPr>
            <p:ph idx="12" type="sldNum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05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05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05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05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05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05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05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05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05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17" name="Google Shape;17;p1"/>
          <p:cNvCxnSpPr/>
          <p:nvPr/>
        </p:nvCxnSpPr>
        <p:spPr>
          <a:xfrm>
            <a:off x="1193532" y="1737845"/>
            <a:ext cx="9966960" cy="0"/>
          </a:xfrm>
          <a:prstGeom prst="straightConnector1">
            <a:avLst/>
          </a:prstGeom>
          <a:noFill/>
          <a:ln cap="flat" cmpd="sng" w="9525">
            <a:solidFill>
              <a:srgbClr val="7F7F7F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comments" Target="../comments/comment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6.png"/><Relationship Id="rId4" Type="http://schemas.openxmlformats.org/officeDocument/2006/relationships/image" Target="../media/image10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9.jpg"/><Relationship Id="rId4" Type="http://schemas.openxmlformats.org/officeDocument/2006/relationships/image" Target="../media/image32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comments" Target="../comments/comment5.xml"/><Relationship Id="rId4" Type="http://schemas.openxmlformats.org/officeDocument/2006/relationships/image" Target="../media/image4.png"/><Relationship Id="rId5" Type="http://schemas.openxmlformats.org/officeDocument/2006/relationships/image" Target="../media/image14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5.png"/><Relationship Id="rId4" Type="http://schemas.openxmlformats.org/officeDocument/2006/relationships/image" Target="../media/image12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6.png"/><Relationship Id="rId4" Type="http://schemas.openxmlformats.org/officeDocument/2006/relationships/image" Target="../media/image30.png"/><Relationship Id="rId5" Type="http://schemas.openxmlformats.org/officeDocument/2006/relationships/image" Target="../media/image15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7.png"/><Relationship Id="rId4" Type="http://schemas.openxmlformats.org/officeDocument/2006/relationships/image" Target="../media/image19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8.png"/><Relationship Id="rId4" Type="http://schemas.openxmlformats.org/officeDocument/2006/relationships/image" Target="../media/image24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hyperlink" Target="http://drive.google.com/file/d/1Kqf7exrZV09AuLrPQ8QSqi4PuBfmBIXX/view" TargetMode="External"/><Relationship Id="rId4" Type="http://schemas.openxmlformats.org/officeDocument/2006/relationships/image" Target="../media/image25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1.png"/><Relationship Id="rId4" Type="http://schemas.openxmlformats.org/officeDocument/2006/relationships/image" Target="../media/image3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comments" Target="../comments/comment6.xml"/><Relationship Id="rId4" Type="http://schemas.openxmlformats.org/officeDocument/2006/relationships/image" Target="../media/image20.png"/><Relationship Id="rId5" Type="http://schemas.openxmlformats.org/officeDocument/2006/relationships/image" Target="../media/image33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1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35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26.png"/><Relationship Id="rId4" Type="http://schemas.openxmlformats.org/officeDocument/2006/relationships/image" Target="../media/image28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Relationship Id="rId3" Type="http://schemas.openxmlformats.org/officeDocument/2006/relationships/comments" Target="../comments/comment7.xml"/><Relationship Id="rId4" Type="http://schemas.openxmlformats.org/officeDocument/2006/relationships/image" Target="../media/image27.png"/><Relationship Id="rId5" Type="http://schemas.openxmlformats.org/officeDocument/2006/relationships/image" Target="../media/image31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Relationship Id="rId3" Type="http://schemas.openxmlformats.org/officeDocument/2006/relationships/hyperlink" Target="https://www.theseniorlist.com/medication/dispensers/" TargetMode="External"/><Relationship Id="rId4" Type="http://schemas.openxmlformats.org/officeDocument/2006/relationships/hyperlink" Target="https://www.nordicsemi.com/-/media/DocLib/Other/Product_Spec/nRF24L01PPSv10.pdf" TargetMode="External"/><Relationship Id="rId5" Type="http://schemas.openxmlformats.org/officeDocument/2006/relationships/hyperlink" Target="https://www.cypress.com/file/136236/download" TargetMode="External"/><Relationship Id="rId6" Type="http://schemas.openxmlformats.org/officeDocument/2006/relationships/hyperlink" Target="http://eshop.ece.illinois.edu/pcbdesign/designreq/designreq.php" TargetMode="External"/><Relationship Id="rId7" Type="http://schemas.openxmlformats.org/officeDocument/2006/relationships/hyperlink" Target="https://dronebotworkshop.com/stepper-motor-hall-effect/" TargetMode="External"/><Relationship Id="rId8" Type="http://schemas.openxmlformats.org/officeDocument/2006/relationships/hyperlink" Target="https://dronebotworkshop.com/lcd-displays-arduino/" TargetMode="Externa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2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3.png"/><Relationship Id="rId4" Type="http://schemas.openxmlformats.org/officeDocument/2006/relationships/image" Target="../media/image33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comments" Target="../comments/comment2.xml"/><Relationship Id="rId4" Type="http://schemas.openxmlformats.org/officeDocument/2006/relationships/image" Target="../media/image34.png"/><Relationship Id="rId5" Type="http://schemas.openxmlformats.org/officeDocument/2006/relationships/image" Target="../media/image9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comments" Target="../comments/comment3.xml"/><Relationship Id="rId4" Type="http://schemas.openxmlformats.org/officeDocument/2006/relationships/hyperlink" Target="http://drive.google.com/file/d/16KjWhQFoS2pFD6ZUlDQ3SGVJCWwOW9BV/view" TargetMode="External"/><Relationship Id="rId5" Type="http://schemas.openxmlformats.org/officeDocument/2006/relationships/image" Target="../media/image1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comments" Target="../comments/comment4.xml"/><Relationship Id="rId4" Type="http://schemas.openxmlformats.org/officeDocument/2006/relationships/image" Target="../media/image8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3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13"/>
          <p:cNvSpPr txBox="1"/>
          <p:nvPr>
            <p:ph type="ctrTitle"/>
          </p:nvPr>
        </p:nvSpPr>
        <p:spPr>
          <a:xfrm>
            <a:off x="1524000" y="1930399"/>
            <a:ext cx="9144000" cy="1655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7200"/>
              <a:buFont typeface="Calibri"/>
              <a:buNone/>
            </a:pPr>
            <a:r>
              <a:rPr lang="en-US" sz="7200"/>
              <a:t>Portable </a:t>
            </a:r>
            <a:r>
              <a:rPr lang="en-US" sz="7200"/>
              <a:t>Pill Dispenser</a:t>
            </a:r>
            <a:endParaRPr/>
          </a:p>
        </p:txBody>
      </p:sp>
      <p:sp>
        <p:nvSpPr>
          <p:cNvPr id="106" name="Google Shape;106;p13"/>
          <p:cNvSpPr txBox="1"/>
          <p:nvPr>
            <p:ph idx="1" type="subTitle"/>
          </p:nvPr>
        </p:nvSpPr>
        <p:spPr>
          <a:xfrm>
            <a:off x="1100051" y="4455620"/>
            <a:ext cx="100584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</a:pPr>
            <a:r>
              <a:rPr lang="en-US" sz="1500"/>
              <a:t>ECE 445 FALL 2019 – GROUP 15</a:t>
            </a:r>
            <a:endParaRPr/>
          </a:p>
          <a:p>
            <a:pPr indent="0" lvl="0" marL="0" rtl="0" algn="ctr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1500"/>
              <a:buNone/>
            </a:pPr>
            <a:r>
              <a:rPr lang="en-US" sz="1500"/>
              <a:t>JUSTIN COUVIGNOU</a:t>
            </a:r>
            <a:endParaRPr/>
          </a:p>
          <a:p>
            <a:pPr indent="0" lvl="0" marL="0" rtl="0" algn="ctr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1500"/>
              <a:buNone/>
            </a:pPr>
            <a:r>
              <a:rPr lang="en-US" sz="1500"/>
              <a:t>PHILLIP ZHOU</a:t>
            </a:r>
            <a:endParaRPr/>
          </a:p>
          <a:p>
            <a:pPr indent="0" lvl="0" marL="0" rtl="0" algn="ctr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1500"/>
              <a:buNone/>
            </a:pPr>
            <a:r>
              <a:rPr lang="en-US" sz="1500"/>
              <a:t>SAYAN SUR</a:t>
            </a:r>
            <a:endParaRPr/>
          </a:p>
        </p:txBody>
      </p:sp>
      <p:sp>
        <p:nvSpPr>
          <p:cNvPr id="107" name="Google Shape;107;p13"/>
          <p:cNvSpPr txBox="1"/>
          <p:nvPr>
            <p:ph idx="12" type="sldNum"/>
          </p:nvPr>
        </p:nvSpPr>
        <p:spPr>
          <a:xfrm>
            <a:off x="9900458" y="6459785"/>
            <a:ext cx="1311900" cy="3651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22"/>
          <p:cNvSpPr txBox="1"/>
          <p:nvPr>
            <p:ph type="title"/>
          </p:nvPr>
        </p:nvSpPr>
        <p:spPr>
          <a:xfrm>
            <a:off x="1097280" y="286603"/>
            <a:ext cx="10058400" cy="14508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Communications </a:t>
            </a:r>
            <a:r>
              <a:rPr lang="en-US"/>
              <a:t>Subsystem </a:t>
            </a:r>
            <a:r>
              <a:rPr lang="en-US"/>
              <a:t>- Hardware</a:t>
            </a:r>
            <a:endParaRPr/>
          </a:p>
        </p:txBody>
      </p:sp>
      <p:sp>
        <p:nvSpPr>
          <p:cNvPr id="191" name="Google Shape;191;p22"/>
          <p:cNvSpPr txBox="1"/>
          <p:nvPr>
            <p:ph idx="1" type="body"/>
          </p:nvPr>
        </p:nvSpPr>
        <p:spPr>
          <a:xfrm>
            <a:off x="1097275" y="1845725"/>
            <a:ext cx="7015200" cy="4023300"/>
          </a:xfrm>
          <a:prstGeom prst="rect">
            <a:avLst/>
          </a:prstGeom>
        </p:spPr>
        <p:txBody>
          <a:bodyPr anchorCtr="0" anchor="t" bIns="45700" lIns="0" spcFirstLastPara="1" rIns="0" wrap="square" tIns="45700">
            <a:noAutofit/>
          </a:bodyPr>
          <a:lstStyle/>
          <a:p>
            <a:pPr indent="-127000" lvl="0" marL="9144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Arial"/>
              <a:buChar char="•"/>
            </a:pPr>
            <a:r>
              <a:rPr lang="en-US"/>
              <a:t>Radio Frequency Identification for product </a:t>
            </a:r>
            <a:r>
              <a:rPr lang="en-US"/>
              <a:t>authentication</a:t>
            </a:r>
            <a:endParaRPr/>
          </a:p>
          <a:p>
            <a:pPr indent="-195579" lvl="2" marL="56692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▪"/>
            </a:pPr>
            <a:r>
              <a:rPr lang="en-US" sz="2000"/>
              <a:t>Passive tag, active reader to minimize power consumption</a:t>
            </a:r>
            <a:endParaRPr sz="2000"/>
          </a:p>
          <a:p>
            <a:pPr indent="-195579" lvl="2" marL="56692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Noto Sans Symbols"/>
              <a:buChar char="▪"/>
            </a:pPr>
            <a:r>
              <a:rPr lang="en-US" sz="2000"/>
              <a:t>Ensures pills are loaded into correct device</a:t>
            </a:r>
            <a:endParaRPr sz="2000"/>
          </a:p>
          <a:p>
            <a:pPr indent="-195579" lvl="2" marL="56692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Noto Sans Symbols"/>
              <a:buChar char="▪"/>
            </a:pPr>
            <a:r>
              <a:rPr lang="en-US" sz="2000"/>
              <a:t>Ensures pills are </a:t>
            </a:r>
            <a:r>
              <a:rPr i="1" lang="en-US" sz="2000"/>
              <a:t>only </a:t>
            </a:r>
            <a:r>
              <a:rPr lang="en-US" sz="2000"/>
              <a:t>dispensed when portable device is near the at home unit</a:t>
            </a:r>
            <a:endParaRPr sz="2000"/>
          </a:p>
          <a:p>
            <a:pPr indent="-127000" lvl="0" marL="9144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•"/>
            </a:pPr>
            <a:r>
              <a:rPr lang="en-US"/>
              <a:t>Short range RF module for data transfer</a:t>
            </a:r>
            <a:endParaRPr/>
          </a:p>
          <a:p>
            <a:pPr indent="-195579" lvl="2" marL="56692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▪"/>
            </a:pPr>
            <a:r>
              <a:rPr lang="en-US" sz="2000"/>
              <a:t>Creates multi-device network</a:t>
            </a:r>
            <a:endParaRPr sz="2000"/>
          </a:p>
          <a:p>
            <a:pPr indent="-195579" lvl="2" marL="56692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▪"/>
            </a:pPr>
            <a:r>
              <a:rPr lang="en-US" sz="2000"/>
              <a:t>Small form factor for portability</a:t>
            </a:r>
            <a:endParaRPr sz="2000"/>
          </a:p>
          <a:p>
            <a:pPr indent="-127000" lvl="0" marL="9144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•"/>
            </a:pPr>
            <a:r>
              <a:rPr lang="en-US"/>
              <a:t>Completely wireless system between at home unit and portable devices</a:t>
            </a:r>
            <a:endParaRPr/>
          </a:p>
          <a:p>
            <a:pPr indent="-127000" lvl="0" marL="9144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•"/>
            </a:pPr>
            <a:r>
              <a:rPr lang="en-US"/>
              <a:t>Near field communication limits interference, secures user data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9144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92" name="Google Shape;192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810700" y="2044526"/>
            <a:ext cx="3038776" cy="1831900"/>
          </a:xfrm>
          <a:prstGeom prst="rect">
            <a:avLst/>
          </a:prstGeom>
          <a:noFill/>
          <a:ln>
            <a:noFill/>
          </a:ln>
        </p:spPr>
      </p:pic>
      <p:sp>
        <p:nvSpPr>
          <p:cNvPr id="193" name="Google Shape;193;p22"/>
          <p:cNvSpPr txBox="1"/>
          <p:nvPr>
            <p:ph idx="12" type="sldNum"/>
          </p:nvPr>
        </p:nvSpPr>
        <p:spPr>
          <a:xfrm>
            <a:off x="9900458" y="6459785"/>
            <a:ext cx="1311900" cy="3651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194" name="Google Shape;194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902187" y="4312325"/>
            <a:ext cx="2855800" cy="1490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0" name="Google Shape;200;p23"/>
          <p:cNvPicPr preferRelativeResize="0"/>
          <p:nvPr/>
        </p:nvPicPr>
        <p:blipFill rotWithShape="1">
          <a:blip r:embed="rId3">
            <a:alphaModFix/>
          </a:blip>
          <a:srcRect b="7268" l="23276" r="16609" t="22025"/>
          <a:stretch/>
        </p:blipFill>
        <p:spPr>
          <a:xfrm>
            <a:off x="997475" y="1827579"/>
            <a:ext cx="5099479" cy="4498422"/>
          </a:xfrm>
          <a:prstGeom prst="rect">
            <a:avLst/>
          </a:prstGeom>
          <a:noFill/>
          <a:ln>
            <a:noFill/>
          </a:ln>
        </p:spPr>
      </p:pic>
      <p:pic>
        <p:nvPicPr>
          <p:cNvPr id="201" name="Google Shape;201;p23"/>
          <p:cNvPicPr preferRelativeResize="0"/>
          <p:nvPr/>
        </p:nvPicPr>
        <p:blipFill rotWithShape="1">
          <a:blip r:embed="rId4">
            <a:alphaModFix/>
          </a:blip>
          <a:srcRect b="18558" l="24473" r="19766" t="20532"/>
          <a:stretch/>
        </p:blipFill>
        <p:spPr>
          <a:xfrm>
            <a:off x="6155999" y="1827591"/>
            <a:ext cx="5491226" cy="4498399"/>
          </a:xfrm>
          <a:prstGeom prst="rect">
            <a:avLst/>
          </a:prstGeom>
          <a:noFill/>
          <a:ln>
            <a:noFill/>
          </a:ln>
        </p:spPr>
      </p:pic>
      <p:sp>
        <p:nvSpPr>
          <p:cNvPr id="202" name="Google Shape;202;p23"/>
          <p:cNvSpPr txBox="1"/>
          <p:nvPr>
            <p:ph type="title"/>
          </p:nvPr>
        </p:nvSpPr>
        <p:spPr>
          <a:xfrm>
            <a:off x="1097280" y="286603"/>
            <a:ext cx="10058400" cy="14508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Communications Subsystem - Radio</a:t>
            </a:r>
            <a:endParaRPr/>
          </a:p>
        </p:txBody>
      </p:sp>
      <p:sp>
        <p:nvSpPr>
          <p:cNvPr id="203" name="Google Shape;203;p23"/>
          <p:cNvSpPr txBox="1"/>
          <p:nvPr>
            <p:ph idx="12" type="sldNum"/>
          </p:nvPr>
        </p:nvSpPr>
        <p:spPr>
          <a:xfrm>
            <a:off x="9900458" y="6459785"/>
            <a:ext cx="1311900" cy="3651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08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24"/>
          <p:cNvSpPr txBox="1"/>
          <p:nvPr>
            <p:ph type="title"/>
          </p:nvPr>
        </p:nvSpPr>
        <p:spPr>
          <a:xfrm>
            <a:off x="1097280" y="286603"/>
            <a:ext cx="10058400" cy="14508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Communications Subsystem - </a:t>
            </a:r>
            <a:r>
              <a:rPr lang="en-US"/>
              <a:t>Encoding </a:t>
            </a:r>
            <a:r>
              <a:rPr lang="en-US"/>
              <a:t>and Decoding</a:t>
            </a:r>
            <a:endParaRPr/>
          </a:p>
        </p:txBody>
      </p:sp>
      <p:sp>
        <p:nvSpPr>
          <p:cNvPr id="210" name="Google Shape;210;p24"/>
          <p:cNvSpPr txBox="1"/>
          <p:nvPr>
            <p:ph idx="1" type="body"/>
          </p:nvPr>
        </p:nvSpPr>
        <p:spPr>
          <a:xfrm>
            <a:off x="1097275" y="1845725"/>
            <a:ext cx="10161900" cy="4023300"/>
          </a:xfrm>
          <a:prstGeom prst="rect">
            <a:avLst/>
          </a:prstGeom>
        </p:spPr>
        <p:txBody>
          <a:bodyPr anchorCtr="0" anchor="t" bIns="45700" lIns="0" spcFirstLastPara="1" rIns="0" wrap="square" tIns="45700">
            <a:noAutofit/>
          </a:bodyPr>
          <a:lstStyle/>
          <a:p>
            <a:pPr indent="-127000" lvl="0" marL="9144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Arial"/>
              <a:buChar char="•"/>
            </a:pPr>
            <a:r>
              <a:rPr lang="en-US"/>
              <a:t>CSV data input, times truncated into 10hr, 1hr, 10min, 1min </a:t>
            </a:r>
            <a:endParaRPr/>
          </a:p>
          <a:p>
            <a:pPr indent="-182879" lvl="2" marL="56692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▪"/>
            </a:pPr>
            <a:r>
              <a:rPr lang="en-US"/>
              <a:t>Real Time Clock IC outputs numbers as characters for each time bin</a:t>
            </a:r>
            <a:endParaRPr/>
          </a:p>
          <a:p>
            <a:pPr indent="-182879" lvl="2" marL="56692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▪"/>
            </a:pPr>
            <a:r>
              <a:rPr lang="en-US"/>
              <a:t>Minute accuracy is implemented, but can expand to second accuracy</a:t>
            </a:r>
            <a:endParaRPr/>
          </a:p>
          <a:p>
            <a:pPr indent="-127000" lvl="0" marL="9144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Arial"/>
              <a:buChar char="•"/>
            </a:pPr>
            <a:r>
              <a:rPr lang="en-US"/>
              <a:t>Common prescription information, time are encoded</a:t>
            </a:r>
            <a:endParaRPr/>
          </a:p>
          <a:p>
            <a:pPr indent="-127000" lvl="0" marL="9144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Arial"/>
              <a:buChar char="•"/>
            </a:pPr>
            <a:r>
              <a:rPr lang="en-US"/>
              <a:t>Encoding is attached to custom message, and sent</a:t>
            </a:r>
            <a:endParaRPr/>
          </a:p>
          <a:p>
            <a:pPr indent="-127000" lvl="0" marL="9144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Arial"/>
              <a:buChar char="•"/>
            </a:pPr>
            <a:r>
              <a:rPr lang="en-US"/>
              <a:t>At receiver, data bits are separated and decoded</a:t>
            </a:r>
            <a:endParaRPr/>
          </a:p>
        </p:txBody>
      </p:sp>
      <p:pic>
        <p:nvPicPr>
          <p:cNvPr id="211" name="Google Shape;211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7038" y="4230725"/>
            <a:ext cx="5934075" cy="1104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2" name="Google Shape;212;p2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021113" y="4230725"/>
            <a:ext cx="6105525" cy="1104900"/>
          </a:xfrm>
          <a:prstGeom prst="rect">
            <a:avLst/>
          </a:prstGeom>
          <a:noFill/>
          <a:ln>
            <a:noFill/>
          </a:ln>
        </p:spPr>
      </p:pic>
      <p:sp>
        <p:nvSpPr>
          <p:cNvPr id="213" name="Google Shape;213;p24"/>
          <p:cNvSpPr txBox="1"/>
          <p:nvPr>
            <p:ph idx="12" type="sldNum"/>
          </p:nvPr>
        </p:nvSpPr>
        <p:spPr>
          <a:xfrm>
            <a:off x="9900458" y="6459785"/>
            <a:ext cx="1311900" cy="3651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18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25"/>
          <p:cNvSpPr txBox="1"/>
          <p:nvPr>
            <p:ph type="title"/>
          </p:nvPr>
        </p:nvSpPr>
        <p:spPr>
          <a:xfrm>
            <a:off x="1097280" y="286603"/>
            <a:ext cx="10058400" cy="14508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rPr lang="en-US"/>
              <a:t>Memory Subsystem - SRAM</a:t>
            </a:r>
            <a:endParaRPr/>
          </a:p>
        </p:txBody>
      </p:sp>
      <p:sp>
        <p:nvSpPr>
          <p:cNvPr id="220" name="Google Shape;220;p25"/>
          <p:cNvSpPr txBox="1"/>
          <p:nvPr>
            <p:ph idx="1" type="body"/>
          </p:nvPr>
        </p:nvSpPr>
        <p:spPr>
          <a:xfrm>
            <a:off x="1097277" y="1845725"/>
            <a:ext cx="6430500" cy="40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Autofit/>
          </a:bodyPr>
          <a:lstStyle/>
          <a:p>
            <a:pPr indent="-91440" lvl="0" marL="9144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000"/>
              <a:buFont typeface="Arial"/>
              <a:buChar char="•"/>
            </a:pPr>
            <a:r>
              <a:rPr lang="en-US"/>
              <a:t>ATMega328p can only store 8 pills as local variables. </a:t>
            </a:r>
            <a:endParaRPr/>
          </a:p>
          <a:p>
            <a:pPr indent="-182878" lvl="2" marL="566928" rtl="0" algn="l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SzPts val="1800"/>
              <a:buFont typeface="Noto Sans Symbols"/>
              <a:buChar char="▪"/>
            </a:pPr>
            <a:r>
              <a:rPr lang="en-US" sz="1800"/>
              <a:t>Requires use of external memory to hold pill data.</a:t>
            </a:r>
            <a:endParaRPr sz="1800"/>
          </a:p>
          <a:p>
            <a:pPr indent="-182878" lvl="2" marL="566928" rtl="0" algn="l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SzPts val="1800"/>
              <a:buChar char="▪"/>
            </a:pPr>
            <a:r>
              <a:rPr lang="en-US" sz="1800"/>
              <a:t>Instability issues if dynamic memory exceeds 80% (~1.6kB).</a:t>
            </a:r>
            <a:endParaRPr sz="1800"/>
          </a:p>
          <a:p>
            <a:pPr indent="0" lvl="0" marL="0" rtl="0" algn="l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 sz="1800"/>
          </a:p>
          <a:p>
            <a:pPr indent="-91440" lvl="0" marL="9144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000"/>
              <a:buFont typeface="Arial"/>
              <a:buChar char="•"/>
            </a:pPr>
            <a:r>
              <a:rPr lang="en-US"/>
              <a:t>23k256 Memory</a:t>
            </a:r>
            <a:endParaRPr/>
          </a:p>
          <a:p>
            <a:pPr indent="-182878" lvl="2" marL="566928" rtl="0" algn="l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SzPts val="1800"/>
              <a:buFont typeface="Noto Sans Symbols"/>
              <a:buChar char="▪"/>
            </a:pPr>
            <a:r>
              <a:rPr lang="en-US" sz="1800"/>
              <a:t>Stores data for up to 1023 pills.</a:t>
            </a:r>
            <a:endParaRPr sz="1800"/>
          </a:p>
          <a:p>
            <a:pPr indent="-182878" lvl="2" marL="566928" rtl="0" algn="l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SzPts val="1800"/>
              <a:buChar char="▪"/>
            </a:pPr>
            <a:r>
              <a:rPr lang="en-US" sz="1800"/>
              <a:t>Each pill stored in a Page, or 32 byte section of memory.</a:t>
            </a:r>
            <a:endParaRPr sz="1800"/>
          </a:p>
          <a:p>
            <a:pPr indent="-182878" lvl="2" marL="566928" rtl="0" algn="l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SzPts val="1800"/>
              <a:buChar char="▪"/>
            </a:pPr>
            <a:r>
              <a:rPr lang="en-US" sz="1800"/>
              <a:t>Uses Serial/Parallel Interface (SPI). </a:t>
            </a:r>
            <a:endParaRPr sz="1800"/>
          </a:p>
          <a:p>
            <a:pPr indent="0" lvl="0" marL="0" rtl="0" algn="l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  <a:p>
            <a:pPr indent="0" lvl="0" marL="384048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/>
          </a:p>
          <a:p>
            <a:pPr indent="0" lvl="0" marL="566928" rtl="0" algn="l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 sz="1800"/>
          </a:p>
        </p:txBody>
      </p:sp>
      <p:graphicFrame>
        <p:nvGraphicFramePr>
          <p:cNvPr id="221" name="Google Shape;221;p25"/>
          <p:cNvGraphicFramePr/>
          <p:nvPr/>
        </p:nvGraphicFramePr>
        <p:xfrm>
          <a:off x="8539850" y="202067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{C22533A7-9956-4229-9F76-32BDAB6D827C}</a:tableStyleId>
              </a:tblPr>
              <a:tblGrid>
                <a:gridCol w="730125"/>
                <a:gridCol w="2812325"/>
              </a:tblGrid>
              <a:tr h="3810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cap="none" strike="noStrike"/>
                        <a:t>Addr</a:t>
                      </a:r>
                      <a:endParaRPr sz="1400" u="none" cap="none" strike="noStrike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cap="none" strike="noStrike"/>
                        <a:t>Data</a:t>
                      </a:r>
                      <a:endParaRPr sz="1400" u="none" cap="none" strike="noStrike"/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cap="none" strike="noStrike"/>
                        <a:t>00</a:t>
                      </a:r>
                      <a:endParaRPr sz="1400" u="none" cap="none" strike="noStrike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cap="none" strike="noStrike"/>
                        <a:t>Pill 1 [Time, Dose Info, Msg.]</a:t>
                      </a:r>
                      <a:endParaRPr sz="1400" u="none" cap="none" strike="noStrike"/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cap="none" strike="noStrike"/>
                        <a:t>32</a:t>
                      </a:r>
                      <a:endParaRPr sz="1400" u="none" cap="none" strike="noStrike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400" u="none" cap="none" strike="noStrike">
                          <a:solidFill>
                            <a:schemeClr val="dk1"/>
                          </a:solidFill>
                        </a:rPr>
                        <a:t>Pill 2 [Time, Dose Info, Msg.]</a:t>
                      </a:r>
                      <a:endParaRPr sz="1400" u="none" cap="none" strike="noStrike"/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cap="none" strike="noStrike"/>
                        <a:t>64</a:t>
                      </a:r>
                      <a:endParaRPr sz="1400" u="none" cap="none" strike="noStrike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400" u="none" cap="none" strike="noStrike">
                          <a:solidFill>
                            <a:schemeClr val="dk1"/>
                          </a:solidFill>
                        </a:rPr>
                        <a:t>Pill 3 [Time, Dose Info, Msg.]</a:t>
                      </a:r>
                      <a:endParaRPr sz="1400" u="none" cap="none" strike="noStrike"/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cap="none" strike="noStrike"/>
                        <a:t>96</a:t>
                      </a:r>
                      <a:endParaRPr sz="1400" u="none" cap="none" strike="noStrike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400" u="none" cap="none" strike="noStrike">
                          <a:solidFill>
                            <a:schemeClr val="dk1"/>
                          </a:solidFill>
                        </a:rPr>
                        <a:t>Pill 4 [Time, Dose Info, Msg.]</a:t>
                      </a:r>
                      <a:endParaRPr sz="1400" u="none" cap="none" strike="noStrike"/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cap="none" strike="noStrike"/>
                        <a:t>128</a:t>
                      </a:r>
                      <a:endParaRPr sz="1400" u="none" cap="none" strike="noStrike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400" u="none" cap="none" strike="noStrike">
                          <a:solidFill>
                            <a:schemeClr val="dk1"/>
                          </a:solidFill>
                        </a:rPr>
                        <a:t>Pill 5 [Time, Dose Info, Msg.]</a:t>
                      </a:r>
                      <a:endParaRPr sz="1400" u="none" cap="none" strike="noStrike"/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cap="none" strike="noStrike"/>
                        <a:t>...</a:t>
                      </a:r>
                      <a:endParaRPr sz="1400" u="none" cap="none" strike="noStrike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cap="none" strike="noStrike"/>
                        <a:t>32*N</a:t>
                      </a:r>
                      <a:endParaRPr sz="1400" u="none" cap="none" strike="noStrike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cap="none" strike="noStrike"/>
                        <a:t>“Pills empty”</a:t>
                      </a:r>
                      <a:endParaRPr sz="1400" u="none" cap="none" strike="noStrike"/>
                    </a:p>
                  </a:txBody>
                  <a:tcPr marT="91425" marB="91425" marR="91425" marL="91425"/>
                </a:tc>
              </a:tr>
            </a:tbl>
          </a:graphicData>
        </a:graphic>
      </p:graphicFrame>
      <p:sp>
        <p:nvSpPr>
          <p:cNvPr id="222" name="Google Shape;222;p25"/>
          <p:cNvSpPr/>
          <p:nvPr/>
        </p:nvSpPr>
        <p:spPr>
          <a:xfrm>
            <a:off x="7793925" y="2941500"/>
            <a:ext cx="677400" cy="1818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00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3" name="Google Shape;223;p25"/>
          <p:cNvSpPr txBox="1"/>
          <p:nvPr/>
        </p:nvSpPr>
        <p:spPr>
          <a:xfrm>
            <a:off x="7668825" y="2629500"/>
            <a:ext cx="775200" cy="111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Next Pill</a:t>
            </a:r>
            <a:endParaRPr b="0" i="0" sz="1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28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26"/>
          <p:cNvSpPr txBox="1"/>
          <p:nvPr>
            <p:ph type="title"/>
          </p:nvPr>
        </p:nvSpPr>
        <p:spPr>
          <a:xfrm>
            <a:off x="1097280" y="286603"/>
            <a:ext cx="10058400" cy="14508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Sens</a:t>
            </a:r>
            <a:r>
              <a:rPr lang="en-US"/>
              <a:t>ing and Timing Subsystems</a:t>
            </a:r>
            <a:endParaRPr/>
          </a:p>
        </p:txBody>
      </p:sp>
      <p:sp>
        <p:nvSpPr>
          <p:cNvPr id="230" name="Google Shape;230;p26"/>
          <p:cNvSpPr txBox="1"/>
          <p:nvPr>
            <p:ph idx="1" type="body"/>
          </p:nvPr>
        </p:nvSpPr>
        <p:spPr>
          <a:xfrm>
            <a:off x="1180075" y="1853250"/>
            <a:ext cx="7645800" cy="4023300"/>
          </a:xfrm>
          <a:prstGeom prst="rect">
            <a:avLst/>
          </a:prstGeom>
        </p:spPr>
        <p:txBody>
          <a:bodyPr anchorCtr="0" anchor="t" bIns="45700" lIns="0" spcFirstLastPara="1" rIns="0" wrap="square" tIns="45700">
            <a:noAutofit/>
          </a:bodyPr>
          <a:lstStyle/>
          <a:p>
            <a:pPr indent="-342900" lvl="0" marL="457200" rtl="0" algn="l">
              <a:spcBef>
                <a:spcPts val="1200"/>
              </a:spcBef>
              <a:spcAft>
                <a:spcPts val="0"/>
              </a:spcAft>
              <a:buSzPts val="1800"/>
              <a:buChar char="●"/>
            </a:pPr>
            <a:r>
              <a:rPr lang="en-US"/>
              <a:t>IR Distance Sensors</a:t>
            </a:r>
            <a:endParaRPr/>
          </a:p>
          <a:p>
            <a:pPr indent="-342900" lvl="2" marL="1371600" rtl="0" algn="l">
              <a:spcBef>
                <a:spcPts val="0"/>
              </a:spcBef>
              <a:spcAft>
                <a:spcPts val="0"/>
              </a:spcAft>
              <a:buSzPts val="1800"/>
              <a:buChar char="■"/>
            </a:pPr>
            <a:r>
              <a:rPr lang="en-US"/>
              <a:t>compare calibration value to current value to see if something, i.e. a pill, has fallen out of the device/been loaded</a:t>
            </a:r>
            <a:endParaRPr/>
          </a:p>
          <a:p>
            <a:pPr indent="-342900" lvl="2" marL="1371600" rtl="0" algn="l">
              <a:spcBef>
                <a:spcPts val="0"/>
              </a:spcBef>
              <a:spcAft>
                <a:spcPts val="0"/>
              </a:spcAft>
              <a:buSzPts val="1800"/>
              <a:buChar char="■"/>
            </a:pPr>
            <a:r>
              <a:rPr lang="en-US"/>
              <a:t>removed from final design on the dispenser side due to false-positive results</a:t>
            </a:r>
            <a:endParaRPr/>
          </a:p>
          <a:p>
            <a:pPr indent="0" lvl="0" marL="137160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42900" lvl="0" marL="457200" rtl="0" algn="l">
              <a:spcBef>
                <a:spcPts val="1200"/>
              </a:spcBef>
              <a:spcAft>
                <a:spcPts val="0"/>
              </a:spcAft>
              <a:buSzPts val="1800"/>
              <a:buChar char="●"/>
            </a:pPr>
            <a:r>
              <a:rPr lang="en-US"/>
              <a:t>Hall effect sensor [DRV5053]</a:t>
            </a:r>
            <a:endParaRPr/>
          </a:p>
          <a:p>
            <a:pPr indent="-342900" lvl="2" marL="1371600" rtl="0" algn="l">
              <a:spcBef>
                <a:spcPts val="0"/>
              </a:spcBef>
              <a:spcAft>
                <a:spcPts val="0"/>
              </a:spcAft>
              <a:buSzPts val="1800"/>
              <a:buChar char="■"/>
            </a:pPr>
            <a:r>
              <a:rPr lang="en-US"/>
              <a:t>used to calibrate the rotor position</a:t>
            </a:r>
            <a:endParaRPr/>
          </a:p>
          <a:p>
            <a:pPr indent="-342900" lvl="2" marL="1371600" rtl="0" algn="l">
              <a:spcBef>
                <a:spcPts val="0"/>
              </a:spcBef>
              <a:spcAft>
                <a:spcPts val="0"/>
              </a:spcAft>
              <a:buSzPts val="1800"/>
              <a:buChar char="■"/>
            </a:pPr>
            <a:r>
              <a:rPr lang="en-US"/>
              <a:t>rotating magnet moves underneath stationary sensor for bearing</a:t>
            </a:r>
            <a:endParaRPr/>
          </a:p>
          <a:p>
            <a:pPr indent="0" lvl="0" marL="137160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42900" lvl="0" marL="457200" rtl="0" algn="l">
              <a:spcBef>
                <a:spcPts val="1200"/>
              </a:spcBef>
              <a:spcAft>
                <a:spcPts val="0"/>
              </a:spcAft>
              <a:buSzPts val="1800"/>
              <a:buChar char="●"/>
            </a:pPr>
            <a:r>
              <a:rPr lang="en-US"/>
              <a:t>RTC (real-time clock)</a:t>
            </a:r>
            <a:endParaRPr/>
          </a:p>
          <a:p>
            <a:pPr indent="-342900" lvl="2" marL="1371600" rtl="0" algn="l">
              <a:spcBef>
                <a:spcPts val="0"/>
              </a:spcBef>
              <a:spcAft>
                <a:spcPts val="0"/>
              </a:spcAft>
              <a:buSzPts val="1800"/>
              <a:buChar char="■"/>
            </a:pPr>
            <a:r>
              <a:rPr lang="en-US"/>
              <a:t>RTC system sends time string to microchip to compare time strings with those stored on-chip</a:t>
            </a:r>
            <a:endParaRPr/>
          </a:p>
          <a:p>
            <a:pPr indent="-342900" lvl="2" marL="1371600" rtl="0" algn="l">
              <a:spcBef>
                <a:spcPts val="0"/>
              </a:spcBef>
              <a:spcAft>
                <a:spcPts val="0"/>
              </a:spcAft>
              <a:buSzPts val="1800"/>
              <a:buChar char="■"/>
            </a:pPr>
            <a:r>
              <a:rPr lang="en-US"/>
              <a:t>time is [HH:MM] format </a:t>
            </a:r>
            <a:endParaRPr/>
          </a:p>
          <a:p>
            <a:pPr indent="-342900" lvl="2" marL="1371600" rtl="0" algn="l">
              <a:spcBef>
                <a:spcPts val="0"/>
              </a:spcBef>
              <a:spcAft>
                <a:spcPts val="0"/>
              </a:spcAft>
              <a:buSzPts val="1800"/>
              <a:buChar char="■"/>
            </a:pPr>
            <a:r>
              <a:rPr lang="en-US"/>
              <a:t>time dispense data is read from CSV files </a:t>
            </a:r>
            <a:endParaRPr/>
          </a:p>
        </p:txBody>
      </p:sp>
      <p:sp>
        <p:nvSpPr>
          <p:cNvPr id="231" name="Google Shape;231;p26"/>
          <p:cNvSpPr txBox="1"/>
          <p:nvPr>
            <p:ph idx="12" type="sldNum"/>
          </p:nvPr>
        </p:nvSpPr>
        <p:spPr>
          <a:xfrm>
            <a:off x="9900458" y="6459785"/>
            <a:ext cx="1311900" cy="3651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36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27"/>
          <p:cNvSpPr txBox="1"/>
          <p:nvPr>
            <p:ph type="title"/>
          </p:nvPr>
        </p:nvSpPr>
        <p:spPr>
          <a:xfrm>
            <a:off x="1097280" y="286603"/>
            <a:ext cx="10058400" cy="14508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Power Subsystem</a:t>
            </a:r>
            <a:endParaRPr/>
          </a:p>
        </p:txBody>
      </p:sp>
      <p:sp>
        <p:nvSpPr>
          <p:cNvPr id="238" name="Google Shape;238;p27"/>
          <p:cNvSpPr txBox="1"/>
          <p:nvPr>
            <p:ph idx="1" type="body"/>
          </p:nvPr>
        </p:nvSpPr>
        <p:spPr>
          <a:xfrm>
            <a:off x="1097277" y="1845725"/>
            <a:ext cx="6729600" cy="4023300"/>
          </a:xfrm>
          <a:prstGeom prst="rect">
            <a:avLst/>
          </a:prstGeom>
        </p:spPr>
        <p:txBody>
          <a:bodyPr anchorCtr="0" anchor="t" bIns="45700" lIns="0" spcFirstLastPara="1" rIns="0" wrap="square" tIns="45700">
            <a:noAutofit/>
          </a:bodyPr>
          <a:lstStyle/>
          <a:p>
            <a:pPr indent="-342900" lvl="0" marL="457200" rtl="0" algn="l">
              <a:spcBef>
                <a:spcPts val="1200"/>
              </a:spcBef>
              <a:spcAft>
                <a:spcPts val="0"/>
              </a:spcAft>
              <a:buSzPts val="1800"/>
              <a:buChar char="•"/>
            </a:pPr>
            <a:r>
              <a:rPr lang="en-US"/>
              <a:t>9-volt battery powering this system, connected to two linear regulators</a:t>
            </a:r>
            <a:endParaRPr/>
          </a:p>
          <a:p>
            <a:pPr indent="-342900" lvl="0" marL="914400" rtl="0" algn="l"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US"/>
              <a:t>3.3V linear voltage regulator fed to microcontroller, RTCC system, SRAM, and nrf24l01 subsystems</a:t>
            </a:r>
            <a:endParaRPr/>
          </a:p>
          <a:p>
            <a:pPr indent="-342900" lvl="2" marL="1371600" rtl="0" algn="l">
              <a:spcBef>
                <a:spcPts val="0"/>
              </a:spcBef>
              <a:spcAft>
                <a:spcPts val="0"/>
              </a:spcAft>
              <a:buSzPts val="1800"/>
              <a:buChar char="▪"/>
            </a:pPr>
            <a:r>
              <a:rPr lang="en-US"/>
              <a:t>model LM1117 (Texas Instruments)</a:t>
            </a:r>
            <a:endParaRPr/>
          </a:p>
          <a:p>
            <a:pPr indent="0" lvl="0" marL="137160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42900" lvl="0" marL="914400" rtl="0" algn="l">
              <a:spcBef>
                <a:spcPts val="1200"/>
              </a:spcBef>
              <a:spcAft>
                <a:spcPts val="0"/>
              </a:spcAft>
              <a:buSzPts val="1800"/>
              <a:buChar char="•"/>
            </a:pPr>
            <a:r>
              <a:rPr lang="en-US"/>
              <a:t>5V linear regulator used to power the motor driver</a:t>
            </a:r>
            <a:endParaRPr/>
          </a:p>
          <a:p>
            <a:pPr indent="-342900" lvl="2" marL="1371600" rtl="0" algn="l">
              <a:spcBef>
                <a:spcPts val="0"/>
              </a:spcBef>
              <a:spcAft>
                <a:spcPts val="0"/>
              </a:spcAft>
              <a:buSzPts val="1800"/>
              <a:buChar char="▪"/>
            </a:pPr>
            <a:r>
              <a:rPr lang="en-US"/>
              <a:t>model AP2210K (Texas Instruments)</a:t>
            </a:r>
            <a:endParaRPr/>
          </a:p>
          <a:p>
            <a:pPr indent="-342900" lvl="2" marL="1371600" rtl="0" algn="l">
              <a:spcBef>
                <a:spcPts val="0"/>
              </a:spcBef>
              <a:spcAft>
                <a:spcPts val="0"/>
              </a:spcAft>
              <a:buSzPts val="1800"/>
              <a:buChar char="▪"/>
            </a:pPr>
            <a:r>
              <a:rPr lang="en-US"/>
              <a:t>always draws power, even if not running motor</a:t>
            </a:r>
            <a:endParaRPr/>
          </a:p>
          <a:p>
            <a:pPr indent="-342900" lvl="2" marL="1371600" rtl="0" algn="l">
              <a:spcBef>
                <a:spcPts val="0"/>
              </a:spcBef>
              <a:spcAft>
                <a:spcPts val="0"/>
              </a:spcAft>
              <a:buSzPts val="1800"/>
              <a:buChar char="▪"/>
            </a:pPr>
            <a:r>
              <a:rPr lang="en-US"/>
              <a:t>change in motor required removal of previous buck regulator in design 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9" name="Google Shape;239;p27"/>
          <p:cNvSpPr txBox="1"/>
          <p:nvPr>
            <p:ph idx="12" type="sldNum"/>
          </p:nvPr>
        </p:nvSpPr>
        <p:spPr>
          <a:xfrm>
            <a:off x="9900458" y="6459785"/>
            <a:ext cx="1311900" cy="3651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240" name="Google Shape;240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459013" y="1842464"/>
            <a:ext cx="1787875" cy="1787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1" name="Google Shape;241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286152" y="3735416"/>
            <a:ext cx="2133600" cy="2133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46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7" name="Google Shape;247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258325" y="879604"/>
            <a:ext cx="2256674" cy="1896075"/>
          </a:xfrm>
          <a:prstGeom prst="rect">
            <a:avLst/>
          </a:prstGeom>
          <a:noFill/>
          <a:ln>
            <a:noFill/>
          </a:ln>
        </p:spPr>
      </p:pic>
      <p:sp>
        <p:nvSpPr>
          <p:cNvPr id="248" name="Google Shape;248;p28"/>
          <p:cNvSpPr txBox="1"/>
          <p:nvPr>
            <p:ph type="title"/>
          </p:nvPr>
        </p:nvSpPr>
        <p:spPr>
          <a:xfrm>
            <a:off x="1097280" y="286603"/>
            <a:ext cx="10058400" cy="14508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Motor Subsystem </a:t>
            </a:r>
            <a:endParaRPr/>
          </a:p>
        </p:txBody>
      </p:sp>
      <p:sp>
        <p:nvSpPr>
          <p:cNvPr id="249" name="Google Shape;249;p28"/>
          <p:cNvSpPr txBox="1"/>
          <p:nvPr>
            <p:ph idx="1" type="body"/>
          </p:nvPr>
        </p:nvSpPr>
        <p:spPr>
          <a:xfrm>
            <a:off x="1097277" y="1845725"/>
            <a:ext cx="6992100" cy="4023300"/>
          </a:xfrm>
          <a:prstGeom prst="rect">
            <a:avLst/>
          </a:prstGeom>
        </p:spPr>
        <p:txBody>
          <a:bodyPr anchorCtr="0" anchor="t" bIns="45700" lIns="0" spcFirstLastPara="1" rIns="0" wrap="square" tIns="45700">
            <a:noAutofit/>
          </a:bodyPr>
          <a:lstStyle/>
          <a:p>
            <a:pPr indent="-127000" lvl="0" marL="9144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000"/>
              <a:buFont typeface="Arial"/>
              <a:buChar char="•"/>
            </a:pPr>
            <a:r>
              <a:rPr lang="en-US"/>
              <a:t>Platform supports all motor types.</a:t>
            </a:r>
            <a:endParaRPr/>
          </a:p>
          <a:p>
            <a:pPr indent="-195579" lvl="2" marL="566928" rtl="0" algn="l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SzPts val="2000"/>
              <a:buFont typeface="Noto Sans Symbols"/>
              <a:buChar char="▪"/>
            </a:pPr>
            <a:r>
              <a:rPr lang="en-US" sz="2000"/>
              <a:t>Bipolar Stepper Motor (top)</a:t>
            </a:r>
            <a:endParaRPr sz="2000"/>
          </a:p>
          <a:p>
            <a:pPr indent="-195579" lvl="2" marL="566928" rtl="0" algn="l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SzPts val="2000"/>
              <a:buFont typeface="Noto Sans Symbols"/>
              <a:buChar char="▪"/>
            </a:pPr>
            <a:r>
              <a:rPr lang="en-US" sz="2000"/>
              <a:t>Unipolar Stepper Motor (middle)</a:t>
            </a:r>
            <a:endParaRPr sz="2000"/>
          </a:p>
          <a:p>
            <a:pPr indent="-195579" lvl="2" marL="566928" rtl="0" algn="l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SzPts val="2000"/>
              <a:buFont typeface="Noto Sans Symbols"/>
              <a:buChar char="▪"/>
            </a:pPr>
            <a:r>
              <a:rPr lang="en-US" sz="2000"/>
              <a:t>Brush DC Encoded Motor (bottom)</a:t>
            </a:r>
            <a:endParaRPr sz="2000"/>
          </a:p>
          <a:p>
            <a:pPr indent="0" lvl="0" marL="0" rtl="0" algn="l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127000" lvl="0" marL="91440" rtl="0" algn="l">
              <a:spcBef>
                <a:spcPts val="0"/>
              </a:spcBef>
              <a:spcAft>
                <a:spcPts val="0"/>
              </a:spcAft>
              <a:buSzPts val="2000"/>
              <a:buFont typeface="Arial"/>
              <a:buChar char="•"/>
            </a:pPr>
            <a:r>
              <a:rPr lang="en-US"/>
              <a:t>Stepper motors chosen for high precision and small size. </a:t>
            </a:r>
            <a:endParaRPr/>
          </a:p>
          <a:p>
            <a:pPr indent="-195579" lvl="2" marL="566928" rtl="0" algn="l">
              <a:spcBef>
                <a:spcPts val="600"/>
              </a:spcBef>
              <a:spcAft>
                <a:spcPts val="0"/>
              </a:spcAft>
              <a:buSzPts val="2000"/>
              <a:buFont typeface="Noto Sans Symbols"/>
              <a:buChar char="▪"/>
            </a:pPr>
            <a:r>
              <a:rPr lang="en-US" sz="2000"/>
              <a:t>In conjunction with calibration stage, steppers may be actuated with high pose precision.</a:t>
            </a:r>
            <a:endParaRPr sz="2000"/>
          </a:p>
          <a:p>
            <a:pPr indent="-195579" lvl="2" marL="566928" rtl="0" algn="l">
              <a:spcBef>
                <a:spcPts val="600"/>
              </a:spcBef>
              <a:spcAft>
                <a:spcPts val="0"/>
              </a:spcAft>
              <a:buSzPts val="2000"/>
              <a:buChar char="▪"/>
            </a:pPr>
            <a:r>
              <a:rPr lang="en-US" sz="2000"/>
              <a:t>Geared steppers required for sufficient holding torque.</a:t>
            </a:r>
            <a:endParaRPr sz="2000"/>
          </a:p>
          <a:p>
            <a:pPr indent="0" lvl="0" marL="9144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127000" lvl="0" marL="9144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000"/>
              <a:buChar char="•"/>
            </a:pPr>
            <a:r>
              <a:rPr lang="en-US"/>
              <a:t>Large 9V motor (3Nm) can support:</a:t>
            </a:r>
            <a:endParaRPr/>
          </a:p>
          <a:p>
            <a:pPr indent="-195579" lvl="2" marL="56692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▪"/>
            </a:pPr>
            <a:r>
              <a:rPr lang="en-US" sz="2000"/>
              <a:t>about 100 turnstiles.</a:t>
            </a:r>
            <a:endParaRPr sz="2000"/>
          </a:p>
          <a:p>
            <a:pPr indent="-195579" lvl="2" marL="56692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▪"/>
            </a:pPr>
            <a:r>
              <a:rPr lang="en-US" sz="2000"/>
              <a:t>about 5 geared layers in new design.</a:t>
            </a:r>
            <a:endParaRPr sz="2000"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566928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lang="en-US"/>
              <a:t> </a:t>
            </a:r>
            <a:endParaRPr/>
          </a:p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50" name="Google Shape;250;p28"/>
          <p:cNvPicPr preferRelativeResize="0"/>
          <p:nvPr/>
        </p:nvPicPr>
        <p:blipFill rotWithShape="1">
          <a:blip r:embed="rId4">
            <a:alphaModFix/>
          </a:blip>
          <a:srcRect b="0" l="10378" r="0" t="12701"/>
          <a:stretch/>
        </p:blipFill>
        <p:spPr>
          <a:xfrm>
            <a:off x="9549649" y="3908625"/>
            <a:ext cx="2515150" cy="23102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51" name="Google Shape;251;p2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346080" y="3029550"/>
            <a:ext cx="1934395" cy="1450800"/>
          </a:xfrm>
          <a:prstGeom prst="rect">
            <a:avLst/>
          </a:prstGeom>
          <a:noFill/>
          <a:ln>
            <a:noFill/>
          </a:ln>
        </p:spPr>
      </p:pic>
      <p:sp>
        <p:nvSpPr>
          <p:cNvPr id="252" name="Google Shape;252;p28"/>
          <p:cNvSpPr txBox="1"/>
          <p:nvPr>
            <p:ph idx="12" type="sldNum"/>
          </p:nvPr>
        </p:nvSpPr>
        <p:spPr>
          <a:xfrm>
            <a:off x="9900458" y="6459785"/>
            <a:ext cx="1311900" cy="3651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57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29"/>
          <p:cNvSpPr txBox="1"/>
          <p:nvPr>
            <p:ph type="title"/>
          </p:nvPr>
        </p:nvSpPr>
        <p:spPr>
          <a:xfrm>
            <a:off x="1097280" y="286603"/>
            <a:ext cx="10058400" cy="14508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Motor Subsystem - Driver Choices</a:t>
            </a:r>
            <a:endParaRPr/>
          </a:p>
        </p:txBody>
      </p:sp>
      <p:sp>
        <p:nvSpPr>
          <p:cNvPr id="259" name="Google Shape;259;p29"/>
          <p:cNvSpPr txBox="1"/>
          <p:nvPr>
            <p:ph idx="1" type="body"/>
          </p:nvPr>
        </p:nvSpPr>
        <p:spPr>
          <a:xfrm>
            <a:off x="1097277" y="1845725"/>
            <a:ext cx="6360900" cy="4023300"/>
          </a:xfrm>
          <a:prstGeom prst="rect">
            <a:avLst/>
          </a:prstGeom>
        </p:spPr>
        <p:txBody>
          <a:bodyPr anchorCtr="0" anchor="t" bIns="45700" lIns="0" spcFirstLastPara="1" rIns="0" wrap="square" tIns="45700">
            <a:noAutofit/>
          </a:bodyPr>
          <a:lstStyle/>
          <a:p>
            <a:pPr indent="-127000" lvl="0" marL="9144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Arial"/>
              <a:buChar char="•"/>
            </a:pPr>
            <a:r>
              <a:rPr lang="en-US"/>
              <a:t>Bipolar motors </a:t>
            </a:r>
            <a:r>
              <a:rPr i="1" lang="en-US"/>
              <a:t>must </a:t>
            </a:r>
            <a:r>
              <a:rPr lang="en-US"/>
              <a:t>be driven using H-Bridge (L293D)</a:t>
            </a:r>
            <a:endParaRPr/>
          </a:p>
          <a:p>
            <a:pPr indent="-195579" lvl="2" marL="56692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▪"/>
            </a:pPr>
            <a:r>
              <a:rPr lang="en-US" sz="2000"/>
              <a:t>Changes direction of current flow through coils to change a magnetic field to step the motor.</a:t>
            </a:r>
            <a:endParaRPr sz="20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127000" lvl="0" marL="9144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Arial"/>
              <a:buChar char="•"/>
            </a:pPr>
            <a:r>
              <a:rPr lang="en-US"/>
              <a:t>Unipolar stepper and DC motors may be driven using either H-Bridge or Darlington Array (ULN2003). </a:t>
            </a:r>
            <a:endParaRPr/>
          </a:p>
          <a:p>
            <a:pPr indent="-195579" lvl="2" marL="56692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▪"/>
            </a:pPr>
            <a:r>
              <a:rPr lang="en-US" sz="2000"/>
              <a:t>Darlington Array draws and amplifies current from a supply (battery).</a:t>
            </a:r>
            <a:endParaRPr sz="2000"/>
          </a:p>
          <a:p>
            <a:pPr indent="-195579" lvl="2" marL="56692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▪"/>
            </a:pPr>
            <a:r>
              <a:rPr lang="en-US" sz="2000"/>
              <a:t>Darlington Array only turns DC motor in one direction.</a:t>
            </a:r>
            <a:endParaRPr sz="2000"/>
          </a:p>
          <a:p>
            <a:pPr indent="0" lvl="0" marL="56692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</a:t>
            </a:r>
            <a:endParaRPr/>
          </a:p>
          <a:p>
            <a:pPr indent="0" lvl="0" marL="9144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60" name="Google Shape;260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230050" y="1980954"/>
            <a:ext cx="2861525" cy="2402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1" name="Google Shape;261;p29"/>
          <p:cNvPicPr preferRelativeResize="0"/>
          <p:nvPr/>
        </p:nvPicPr>
        <p:blipFill rotWithShape="1">
          <a:blip r:embed="rId4">
            <a:alphaModFix/>
          </a:blip>
          <a:srcRect b="0" l="17720" r="-17720" t="0"/>
          <a:stretch/>
        </p:blipFill>
        <p:spPr>
          <a:xfrm>
            <a:off x="7458175" y="1923826"/>
            <a:ext cx="1771875" cy="2637150"/>
          </a:xfrm>
          <a:prstGeom prst="rect">
            <a:avLst/>
          </a:prstGeom>
          <a:noFill/>
          <a:ln>
            <a:noFill/>
          </a:ln>
        </p:spPr>
      </p:pic>
      <p:sp>
        <p:nvSpPr>
          <p:cNvPr id="262" name="Google Shape;262;p29"/>
          <p:cNvSpPr txBox="1"/>
          <p:nvPr/>
        </p:nvSpPr>
        <p:spPr>
          <a:xfrm>
            <a:off x="7458175" y="4627100"/>
            <a:ext cx="9518700" cy="111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u="sng">
                <a:latin typeface="Calibri"/>
                <a:ea typeface="Calibri"/>
                <a:cs typeface="Calibri"/>
                <a:sym typeface="Calibri"/>
              </a:rPr>
              <a:t>Darlington Array</a:t>
            </a:r>
            <a:r>
              <a:rPr lang="en-US" sz="1800">
                <a:latin typeface="Calibri"/>
                <a:ea typeface="Calibri"/>
                <a:cs typeface="Calibri"/>
                <a:sym typeface="Calibri"/>
              </a:rPr>
              <a:t>			</a:t>
            </a:r>
            <a:r>
              <a:rPr lang="en-US" sz="1800" u="sng">
                <a:latin typeface="Calibri"/>
                <a:ea typeface="Calibri"/>
                <a:cs typeface="Calibri"/>
                <a:sym typeface="Calibri"/>
              </a:rPr>
              <a:t>H-Bridge</a:t>
            </a:r>
            <a:endParaRPr sz="1800" u="sng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latin typeface="Calibri"/>
                <a:ea typeface="Calibri"/>
                <a:cs typeface="Calibri"/>
                <a:sym typeface="Calibri"/>
              </a:rPr>
              <a:t>(one of 4 stages)</a:t>
            </a:r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3" name="Google Shape;263;p29"/>
          <p:cNvSpPr txBox="1"/>
          <p:nvPr>
            <p:ph idx="12" type="sldNum"/>
          </p:nvPr>
        </p:nvSpPr>
        <p:spPr>
          <a:xfrm>
            <a:off x="9900458" y="6459785"/>
            <a:ext cx="1311900" cy="3651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68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30"/>
          <p:cNvSpPr txBox="1"/>
          <p:nvPr>
            <p:ph type="title"/>
          </p:nvPr>
        </p:nvSpPr>
        <p:spPr>
          <a:xfrm>
            <a:off x="1097280" y="286603"/>
            <a:ext cx="10058400" cy="14508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Motor Subsystem - Calibration</a:t>
            </a:r>
            <a:endParaRPr/>
          </a:p>
        </p:txBody>
      </p:sp>
      <p:sp>
        <p:nvSpPr>
          <p:cNvPr id="270" name="Google Shape;270;p30"/>
          <p:cNvSpPr txBox="1"/>
          <p:nvPr>
            <p:ph idx="1" type="body"/>
          </p:nvPr>
        </p:nvSpPr>
        <p:spPr>
          <a:xfrm>
            <a:off x="1097275" y="1845725"/>
            <a:ext cx="6645000" cy="4023300"/>
          </a:xfrm>
          <a:prstGeom prst="rect">
            <a:avLst/>
          </a:prstGeom>
        </p:spPr>
        <p:txBody>
          <a:bodyPr anchorCtr="0" anchor="t" bIns="45700" lIns="0" spcFirstLastPara="1" rIns="0" wrap="square" tIns="45700">
            <a:noAutofit/>
          </a:bodyPr>
          <a:lstStyle/>
          <a:p>
            <a:pPr indent="-127000" lvl="0" marL="9144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000"/>
              <a:buFont typeface="Arial"/>
              <a:buChar char="•"/>
            </a:pPr>
            <a:r>
              <a:rPr lang="en-US"/>
              <a:t>Hall effect sensor and magnet calibration</a:t>
            </a:r>
            <a:endParaRPr/>
          </a:p>
          <a:p>
            <a:pPr indent="-195579" lvl="2" marL="566928" rtl="0" algn="l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SzPts val="2000"/>
              <a:buFont typeface="Noto Sans Symbols"/>
              <a:buChar char="▪"/>
            </a:pPr>
            <a:r>
              <a:rPr lang="en-US" sz="2000"/>
              <a:t>Hall effect sensor measures a strength of a magnetic field and produces a voltage based on the magnetic field.</a:t>
            </a:r>
            <a:endParaRPr sz="2000"/>
          </a:p>
          <a:p>
            <a:pPr indent="-195579" lvl="2" marL="566928" rtl="0" algn="l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SzPts val="2000"/>
              <a:buFont typeface="Noto Sans Symbols"/>
              <a:buChar char="▪"/>
            </a:pPr>
            <a:r>
              <a:rPr lang="en-US" sz="2000"/>
              <a:t>Small magnet disposed in a lower rotating gear of the portable device.</a:t>
            </a:r>
            <a:endParaRPr sz="2000"/>
          </a:p>
          <a:p>
            <a:pPr indent="-195579" lvl="2" marL="566928" rtl="0" algn="l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SzPts val="2000"/>
              <a:buFont typeface="Noto Sans Symbols"/>
              <a:buChar char="▪"/>
            </a:pPr>
            <a:r>
              <a:rPr lang="en-US" sz="2000"/>
              <a:t>Sensor produces a voltage substantially different than </a:t>
            </a:r>
            <a:r>
              <a:rPr lang="en-US" sz="2000">
                <a:solidFill>
                  <a:srgbClr val="404040"/>
                </a:solidFill>
              </a:rPr>
              <a:t>V</a:t>
            </a:r>
            <a:r>
              <a:rPr baseline="-25000" lang="en-US" sz="2000">
                <a:solidFill>
                  <a:srgbClr val="404040"/>
                </a:solidFill>
              </a:rPr>
              <a:t>Q</a:t>
            </a:r>
            <a:r>
              <a:rPr lang="en-US" sz="2000"/>
              <a:t> (greater or lower depends on orientation). </a:t>
            </a:r>
            <a:endParaRPr sz="2000"/>
          </a:p>
          <a:p>
            <a:pPr indent="-195579" lvl="2" marL="566928" rtl="0" algn="l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SzPts val="2000"/>
              <a:buChar char="▪"/>
            </a:pPr>
            <a:r>
              <a:rPr lang="en-US" sz="2000"/>
              <a:t>When the motor is one step from a full rotation, calibration rotation is initiated. </a:t>
            </a:r>
            <a:endParaRPr sz="2000"/>
          </a:p>
        </p:txBody>
      </p:sp>
      <p:pic>
        <p:nvPicPr>
          <p:cNvPr id="271" name="Google Shape;271;p30"/>
          <p:cNvPicPr preferRelativeResize="0"/>
          <p:nvPr/>
        </p:nvPicPr>
        <p:blipFill rotWithShape="1">
          <a:blip r:embed="rId3">
            <a:alphaModFix/>
          </a:blip>
          <a:srcRect b="13119" l="0" r="0" t="-13120"/>
          <a:stretch/>
        </p:blipFill>
        <p:spPr>
          <a:xfrm>
            <a:off x="2065400" y="4475725"/>
            <a:ext cx="3473850" cy="1763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72" name="Google Shape;272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085700" y="1921150"/>
            <a:ext cx="3240200" cy="4318050"/>
          </a:xfrm>
          <a:prstGeom prst="rect">
            <a:avLst/>
          </a:prstGeom>
          <a:noFill/>
          <a:ln>
            <a:noFill/>
          </a:ln>
        </p:spPr>
      </p:pic>
      <p:sp>
        <p:nvSpPr>
          <p:cNvPr id="273" name="Google Shape;273;p30"/>
          <p:cNvSpPr txBox="1"/>
          <p:nvPr>
            <p:ph idx="12" type="sldNum"/>
          </p:nvPr>
        </p:nvSpPr>
        <p:spPr>
          <a:xfrm>
            <a:off x="9900458" y="6459785"/>
            <a:ext cx="1311900" cy="3651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78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p31"/>
          <p:cNvSpPr txBox="1"/>
          <p:nvPr>
            <p:ph type="title"/>
          </p:nvPr>
        </p:nvSpPr>
        <p:spPr>
          <a:xfrm>
            <a:off x="1097280" y="286603"/>
            <a:ext cx="10058400" cy="14508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Motor Subsystem - Calibration Video</a:t>
            </a:r>
            <a:endParaRPr/>
          </a:p>
        </p:txBody>
      </p:sp>
      <p:pic>
        <p:nvPicPr>
          <p:cNvPr id="280" name="Google Shape;280;p31" title="Hall Sensor Working.mp4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97275" y="1926887"/>
            <a:ext cx="4452398" cy="4256626"/>
          </a:xfrm>
          <a:prstGeom prst="rect">
            <a:avLst/>
          </a:prstGeom>
          <a:noFill/>
          <a:ln>
            <a:noFill/>
          </a:ln>
        </p:spPr>
      </p:pic>
      <p:sp>
        <p:nvSpPr>
          <p:cNvPr id="281" name="Google Shape;281;p31"/>
          <p:cNvSpPr txBox="1"/>
          <p:nvPr>
            <p:ph idx="12" type="sldNum"/>
          </p:nvPr>
        </p:nvSpPr>
        <p:spPr>
          <a:xfrm>
            <a:off x="9900458" y="6459785"/>
            <a:ext cx="1311900" cy="3651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14"/>
          <p:cNvSpPr txBox="1"/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4800"/>
              <a:buFont typeface="Calibri"/>
              <a:buNone/>
            </a:pPr>
            <a:r>
              <a:rPr lang="en-US"/>
              <a:t>Problem</a:t>
            </a:r>
            <a:endParaRPr/>
          </a:p>
        </p:txBody>
      </p:sp>
      <p:sp>
        <p:nvSpPr>
          <p:cNvPr id="114" name="Google Shape;114;p14"/>
          <p:cNvSpPr txBox="1"/>
          <p:nvPr>
            <p:ph idx="1" type="body"/>
          </p:nvPr>
        </p:nvSpPr>
        <p:spPr>
          <a:xfrm>
            <a:off x="1097280" y="1845734"/>
            <a:ext cx="6675120" cy="402336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Autofit/>
          </a:bodyPr>
          <a:lstStyle/>
          <a:p>
            <a:pPr indent="-127000" lvl="0" marL="9144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Font typeface="Arial"/>
              <a:buChar char="•"/>
            </a:pPr>
            <a:r>
              <a:rPr lang="en-US"/>
              <a:t>Current “smart management” devices are big, stationary devices.</a:t>
            </a:r>
            <a:endParaRPr/>
          </a:p>
          <a:p>
            <a:pPr indent="-182879" lvl="2" marL="566928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Font typeface="Noto Sans Symbols"/>
              <a:buChar char="▪"/>
            </a:pPr>
            <a:r>
              <a:rPr lang="en-US" sz="1800"/>
              <a:t>Require a user to be at home to receive medication. This greatly restricts the user if their prescription contains many daily pills.</a:t>
            </a:r>
            <a:endParaRPr sz="1800"/>
          </a:p>
          <a:p>
            <a:pPr indent="-182879" lvl="2" marL="566928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▪"/>
            </a:pPr>
            <a:r>
              <a:rPr lang="en-US" sz="1800"/>
              <a:t>Fully manage dispensing of correct medication to the user. </a:t>
            </a:r>
            <a:endParaRPr sz="1800"/>
          </a:p>
          <a:p>
            <a:pPr indent="-127000" lvl="0" marL="9144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SzPts val="2000"/>
              <a:buFont typeface="Arial"/>
              <a:buChar char="•"/>
            </a:pPr>
            <a:r>
              <a:rPr lang="en-US"/>
              <a:t>Other solutions include container-like devices</a:t>
            </a:r>
            <a:endParaRPr/>
          </a:p>
          <a:p>
            <a:pPr indent="-182879" lvl="2" marL="566928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800"/>
              <a:buFont typeface="Noto Sans Symbols"/>
              <a:buChar char="▪"/>
            </a:pPr>
            <a:r>
              <a:rPr lang="en-US"/>
              <a:t>C</a:t>
            </a:r>
            <a:r>
              <a:rPr lang="en-US" sz="1800"/>
              <a:t>ontainers require a user to preload the pills manually on a daily or weekly basis. </a:t>
            </a:r>
            <a:endParaRPr sz="1800"/>
          </a:p>
          <a:p>
            <a:pPr indent="-182879" lvl="2" marL="566928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800"/>
              <a:buFont typeface="Noto Sans Symbols"/>
              <a:buChar char="▪"/>
            </a:pPr>
            <a:r>
              <a:rPr lang="en-US" sz="1800"/>
              <a:t>User or caretaker must keep track of their dosages.</a:t>
            </a:r>
            <a:endParaRPr sz="1800"/>
          </a:p>
          <a:p>
            <a:pPr indent="-182880" lvl="2" marL="566928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800"/>
              <a:buChar char="▪"/>
            </a:pPr>
            <a:r>
              <a:rPr lang="en-US" sz="1800"/>
              <a:t>Devices are portable. </a:t>
            </a:r>
            <a:endParaRPr sz="1800"/>
          </a:p>
          <a:p>
            <a:pPr indent="0" lvl="0" marL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2000"/>
              <a:buNone/>
            </a:pPr>
            <a:r>
              <a:t/>
            </a:r>
            <a:endParaRPr/>
          </a:p>
        </p:txBody>
      </p:sp>
      <p:pic>
        <p:nvPicPr>
          <p:cNvPr id="115" name="Google Shape;115;p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205784" y="1845734"/>
            <a:ext cx="2096324" cy="23810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" name="Google Shape;116;p1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520252" y="4226783"/>
            <a:ext cx="2264879" cy="2011122"/>
          </a:xfrm>
          <a:prstGeom prst="rect">
            <a:avLst/>
          </a:prstGeom>
          <a:noFill/>
          <a:ln>
            <a:noFill/>
          </a:ln>
        </p:spPr>
      </p:pic>
      <p:sp>
        <p:nvSpPr>
          <p:cNvPr id="117" name="Google Shape;117;p14"/>
          <p:cNvSpPr txBox="1"/>
          <p:nvPr>
            <p:ph idx="12" type="sldNum"/>
          </p:nvPr>
        </p:nvSpPr>
        <p:spPr>
          <a:xfrm>
            <a:off x="9900458" y="6459785"/>
            <a:ext cx="1311900" cy="3651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86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p32"/>
          <p:cNvSpPr txBox="1"/>
          <p:nvPr>
            <p:ph type="title"/>
          </p:nvPr>
        </p:nvSpPr>
        <p:spPr>
          <a:xfrm>
            <a:off x="1097280" y="286603"/>
            <a:ext cx="10058400" cy="14508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User </a:t>
            </a:r>
            <a:r>
              <a:rPr lang="en-US"/>
              <a:t>Interface</a:t>
            </a:r>
            <a:r>
              <a:rPr lang="en-US"/>
              <a:t> Subsystem </a:t>
            </a:r>
            <a:endParaRPr/>
          </a:p>
        </p:txBody>
      </p:sp>
      <p:sp>
        <p:nvSpPr>
          <p:cNvPr id="288" name="Google Shape;288;p32"/>
          <p:cNvSpPr txBox="1"/>
          <p:nvPr>
            <p:ph idx="1" type="body"/>
          </p:nvPr>
        </p:nvSpPr>
        <p:spPr>
          <a:xfrm>
            <a:off x="1097277" y="1845725"/>
            <a:ext cx="6729600" cy="4023300"/>
          </a:xfrm>
          <a:prstGeom prst="rect">
            <a:avLst/>
          </a:prstGeom>
        </p:spPr>
        <p:txBody>
          <a:bodyPr anchorCtr="0" anchor="t" bIns="45700" lIns="0" spcFirstLastPara="1" rIns="0" wrap="square" tIns="45700">
            <a:noAutofit/>
          </a:bodyPr>
          <a:lstStyle/>
          <a:p>
            <a:pPr indent="-127000" lvl="0" marL="9144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•"/>
            </a:pPr>
            <a:r>
              <a:rPr lang="en-US"/>
              <a:t>Minimize User Interface for ease of use</a:t>
            </a:r>
            <a:endParaRPr/>
          </a:p>
          <a:p>
            <a:pPr indent="-195579" lvl="2" marL="56692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▪"/>
            </a:pPr>
            <a:r>
              <a:rPr lang="en-US" sz="2000"/>
              <a:t>Single button control</a:t>
            </a:r>
            <a:endParaRPr sz="2000"/>
          </a:p>
          <a:p>
            <a:pPr indent="-195579" lvl="2" marL="56692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▪"/>
            </a:pPr>
            <a:r>
              <a:rPr lang="en-US" sz="2000"/>
              <a:t>16x2 LCD screen to display messages</a:t>
            </a:r>
            <a:endParaRPr sz="2000"/>
          </a:p>
          <a:p>
            <a:pPr indent="-127000" lvl="0" marL="9144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•"/>
            </a:pPr>
            <a:r>
              <a:rPr lang="en-US"/>
              <a:t>Preset messages and custom text messages set from At-Home Unit</a:t>
            </a:r>
            <a:endParaRPr/>
          </a:p>
          <a:p>
            <a:pPr indent="-195579" lvl="2" marL="56692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▪"/>
            </a:pPr>
            <a:r>
              <a:rPr lang="en-US" sz="2000"/>
              <a:t>Preset messages for food, water, alcohol, MAOI restrictions</a:t>
            </a:r>
            <a:endParaRPr sz="2000"/>
          </a:p>
          <a:p>
            <a:pPr indent="-195579" lvl="2" marL="56692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▪"/>
            </a:pPr>
            <a:r>
              <a:rPr lang="en-US" sz="2000"/>
              <a:t>Custom text currently limited to 29 characters, can extend with more memory</a:t>
            </a:r>
            <a:endParaRPr sz="2000"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89" name="Google Shape;289;p32"/>
          <p:cNvPicPr preferRelativeResize="0"/>
          <p:nvPr/>
        </p:nvPicPr>
        <p:blipFill rotWithShape="1">
          <a:blip r:embed="rId4">
            <a:alphaModFix/>
          </a:blip>
          <a:srcRect b="34100" l="9546" r="12070" t="33976"/>
          <a:stretch/>
        </p:blipFill>
        <p:spPr>
          <a:xfrm>
            <a:off x="8028425" y="2031275"/>
            <a:ext cx="3182350" cy="1296150"/>
          </a:xfrm>
          <a:prstGeom prst="rect">
            <a:avLst/>
          </a:prstGeom>
          <a:noFill/>
          <a:ln>
            <a:noFill/>
          </a:ln>
        </p:spPr>
      </p:pic>
      <p:sp>
        <p:nvSpPr>
          <p:cNvPr id="290" name="Google Shape;290;p32"/>
          <p:cNvSpPr txBox="1"/>
          <p:nvPr>
            <p:ph idx="12" type="sldNum"/>
          </p:nvPr>
        </p:nvSpPr>
        <p:spPr>
          <a:xfrm>
            <a:off x="9900458" y="6459785"/>
            <a:ext cx="1311900" cy="3651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291" name="Google Shape;291;p32"/>
          <p:cNvPicPr preferRelativeResize="0"/>
          <p:nvPr/>
        </p:nvPicPr>
        <p:blipFill rotWithShape="1">
          <a:blip r:embed="rId5">
            <a:alphaModFix/>
          </a:blip>
          <a:srcRect b="12497" l="34567" r="29214" t="43511"/>
          <a:stretch/>
        </p:blipFill>
        <p:spPr>
          <a:xfrm rot="-5400000">
            <a:off x="8688162" y="3128262"/>
            <a:ext cx="1862875" cy="30168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96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p33"/>
          <p:cNvSpPr txBox="1"/>
          <p:nvPr>
            <p:ph type="title"/>
          </p:nvPr>
        </p:nvSpPr>
        <p:spPr>
          <a:xfrm>
            <a:off x="1097280" y="286603"/>
            <a:ext cx="10058400" cy="14508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Current Mechanical Design Problem</a:t>
            </a:r>
            <a:endParaRPr/>
          </a:p>
        </p:txBody>
      </p:sp>
      <p:sp>
        <p:nvSpPr>
          <p:cNvPr id="298" name="Google Shape;298;p33"/>
          <p:cNvSpPr txBox="1"/>
          <p:nvPr>
            <p:ph idx="1" type="body"/>
          </p:nvPr>
        </p:nvSpPr>
        <p:spPr>
          <a:xfrm>
            <a:off x="1097275" y="1845725"/>
            <a:ext cx="5672400" cy="4023300"/>
          </a:xfrm>
          <a:prstGeom prst="rect">
            <a:avLst/>
          </a:prstGeom>
        </p:spPr>
        <p:txBody>
          <a:bodyPr anchorCtr="0" anchor="t" bIns="45700" lIns="0" spcFirstLastPara="1" rIns="0" wrap="square" tIns="45700">
            <a:noAutofit/>
          </a:bodyPr>
          <a:lstStyle/>
          <a:p>
            <a:pPr indent="-127000" lvl="0" marL="9144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Arial"/>
              <a:buChar char="•"/>
            </a:pPr>
            <a:r>
              <a:rPr lang="en-US"/>
              <a:t>Odd number of pill slots per layer causes misalignment and occasional jamming.</a:t>
            </a:r>
            <a:endParaRPr/>
          </a:p>
          <a:p>
            <a:pPr indent="-195579" lvl="2" marL="56692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Noto Sans Symbols"/>
              <a:buChar char="▪"/>
            </a:pPr>
            <a:r>
              <a:rPr lang="en-US" sz="2000"/>
              <a:t>May require forcefully turning the motor or disassembly of device to correct.</a:t>
            </a:r>
            <a:endParaRPr sz="2000"/>
          </a:p>
          <a:p>
            <a:pPr indent="0" lvl="0" marL="56692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127000" lvl="0" marL="9144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Arial"/>
              <a:buChar char="•"/>
            </a:pPr>
            <a:r>
              <a:rPr lang="en-US"/>
              <a:t>Misalignment causes smaller pills to fall through the hole outlined on the right.</a:t>
            </a:r>
            <a:endParaRPr/>
          </a:p>
          <a:p>
            <a:pPr indent="-195579" lvl="2" marL="56692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Noto Sans Symbols"/>
              <a:buChar char="▪"/>
            </a:pPr>
            <a:r>
              <a:rPr lang="en-US" sz="2000"/>
              <a:t>Could be corrected using an even number of slots per layer. </a:t>
            </a:r>
            <a:endParaRPr sz="2000"/>
          </a:p>
          <a:p>
            <a:pPr indent="-195579" lvl="2" marL="56692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▪"/>
            </a:pPr>
            <a:r>
              <a:rPr lang="en-US" sz="2000"/>
              <a:t>Current design not suitable for small (e.g., ~1cm) pills.</a:t>
            </a:r>
            <a:endParaRPr sz="2000"/>
          </a:p>
          <a:p>
            <a:pPr indent="-195579" lvl="2" marL="56692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▪"/>
            </a:pPr>
            <a:r>
              <a:rPr lang="en-US" sz="2000"/>
              <a:t>Fine-grained, long pills may get broken inside device</a:t>
            </a:r>
            <a:endParaRPr sz="2000"/>
          </a:p>
        </p:txBody>
      </p:sp>
      <p:pic>
        <p:nvPicPr>
          <p:cNvPr id="299" name="Google Shape;299;p33"/>
          <p:cNvPicPr preferRelativeResize="0"/>
          <p:nvPr/>
        </p:nvPicPr>
        <p:blipFill rotWithShape="1">
          <a:blip r:embed="rId3">
            <a:alphaModFix/>
          </a:blip>
          <a:srcRect b="34314" l="26144" r="0" t="0"/>
          <a:stretch/>
        </p:blipFill>
        <p:spPr>
          <a:xfrm>
            <a:off x="7315200" y="1845725"/>
            <a:ext cx="3081300" cy="4209275"/>
          </a:xfrm>
          <a:prstGeom prst="rect">
            <a:avLst/>
          </a:prstGeom>
          <a:noFill/>
          <a:ln>
            <a:noFill/>
          </a:ln>
        </p:spPr>
      </p:pic>
      <p:sp>
        <p:nvSpPr>
          <p:cNvPr id="300" name="Google Shape;300;p33"/>
          <p:cNvSpPr txBox="1"/>
          <p:nvPr>
            <p:ph idx="12" type="sldNum"/>
          </p:nvPr>
        </p:nvSpPr>
        <p:spPr>
          <a:xfrm>
            <a:off x="9900458" y="6459785"/>
            <a:ext cx="1311900" cy="3651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05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p34"/>
          <p:cNvSpPr txBox="1"/>
          <p:nvPr>
            <p:ph type="title"/>
          </p:nvPr>
        </p:nvSpPr>
        <p:spPr>
          <a:xfrm>
            <a:off x="1097280" y="286603"/>
            <a:ext cx="10058400" cy="14508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Current Mechanical Design Problem</a:t>
            </a:r>
            <a:endParaRPr/>
          </a:p>
        </p:txBody>
      </p:sp>
      <p:pic>
        <p:nvPicPr>
          <p:cNvPr id="307" name="Google Shape;307;p34"/>
          <p:cNvPicPr preferRelativeResize="0"/>
          <p:nvPr/>
        </p:nvPicPr>
        <p:blipFill rotWithShape="1">
          <a:blip r:embed="rId3">
            <a:alphaModFix/>
          </a:blip>
          <a:srcRect b="0" l="0" r="0" t="49479"/>
          <a:stretch/>
        </p:blipFill>
        <p:spPr>
          <a:xfrm>
            <a:off x="1097275" y="1889800"/>
            <a:ext cx="6430302" cy="4331376"/>
          </a:xfrm>
          <a:prstGeom prst="rect">
            <a:avLst/>
          </a:prstGeom>
          <a:noFill/>
          <a:ln>
            <a:noFill/>
          </a:ln>
        </p:spPr>
      </p:pic>
      <p:sp>
        <p:nvSpPr>
          <p:cNvPr id="308" name="Google Shape;308;p34"/>
          <p:cNvSpPr txBox="1"/>
          <p:nvPr/>
        </p:nvSpPr>
        <p:spPr>
          <a:xfrm rot="-1007641">
            <a:off x="2357426" y="3346594"/>
            <a:ext cx="2136837" cy="1108044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Jammed Pill</a:t>
            </a:r>
            <a:r>
              <a:rPr lang="en-US" sz="2500">
                <a:latin typeface="Calibri"/>
                <a:ea typeface="Calibri"/>
                <a:cs typeface="Calibri"/>
                <a:sym typeface="Calibri"/>
              </a:rPr>
              <a:t> </a:t>
            </a:r>
            <a:endParaRPr sz="25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9" name="Google Shape;309;p34"/>
          <p:cNvSpPr txBox="1"/>
          <p:nvPr/>
        </p:nvSpPr>
        <p:spPr>
          <a:xfrm>
            <a:off x="7861600" y="2499175"/>
            <a:ext cx="5667300" cy="85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0" name="Google Shape;310;p34"/>
          <p:cNvSpPr txBox="1"/>
          <p:nvPr>
            <p:ph idx="12" type="sldNum"/>
          </p:nvPr>
        </p:nvSpPr>
        <p:spPr>
          <a:xfrm>
            <a:off x="9900458" y="6459785"/>
            <a:ext cx="1311900" cy="3651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15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p35"/>
          <p:cNvSpPr txBox="1"/>
          <p:nvPr>
            <p:ph type="title"/>
          </p:nvPr>
        </p:nvSpPr>
        <p:spPr>
          <a:xfrm>
            <a:off x="1097280" y="286603"/>
            <a:ext cx="10058400" cy="14508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Current Sensing of Jammed Motor</a:t>
            </a:r>
            <a:endParaRPr/>
          </a:p>
        </p:txBody>
      </p:sp>
      <p:sp>
        <p:nvSpPr>
          <p:cNvPr id="317" name="Google Shape;317;p35"/>
          <p:cNvSpPr txBox="1"/>
          <p:nvPr>
            <p:ph idx="1" type="body"/>
          </p:nvPr>
        </p:nvSpPr>
        <p:spPr>
          <a:xfrm>
            <a:off x="1097275" y="1845725"/>
            <a:ext cx="5804100" cy="4023300"/>
          </a:xfrm>
          <a:prstGeom prst="rect">
            <a:avLst/>
          </a:prstGeom>
        </p:spPr>
        <p:txBody>
          <a:bodyPr anchorCtr="0" anchor="t" bIns="45700" lIns="0" spcFirstLastPara="1" rIns="0" wrap="square" tIns="45700">
            <a:noAutofit/>
          </a:bodyPr>
          <a:lstStyle/>
          <a:p>
            <a:pPr indent="-127000" lvl="0" marL="9144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2000"/>
              <a:buFont typeface="Arial"/>
              <a:buChar char="•"/>
            </a:pPr>
            <a:r>
              <a:rPr lang="en-US"/>
              <a:t>When motor jams, current to the motor spikes over 500mA.</a:t>
            </a:r>
            <a:endParaRPr/>
          </a:p>
          <a:p>
            <a:pPr indent="-195579" lvl="2" marL="566928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2000"/>
              <a:buFont typeface="Noto Sans Symbols"/>
              <a:buChar char="▪"/>
            </a:pPr>
            <a:r>
              <a:rPr lang="en-US" sz="2000"/>
              <a:t>Can use a low-resistance resistor in series with the motor supply.</a:t>
            </a:r>
            <a:endParaRPr sz="2000"/>
          </a:p>
          <a:p>
            <a:pPr indent="0" lvl="0" marL="566928" rtl="0" algn="l">
              <a:lnSpc>
                <a:spcPct val="80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127000" lvl="0" marL="91440" rtl="0" algn="l">
              <a:lnSpc>
                <a:spcPct val="80000"/>
              </a:lnSpc>
              <a:spcBef>
                <a:spcPts val="400"/>
              </a:spcBef>
              <a:spcAft>
                <a:spcPts val="0"/>
              </a:spcAft>
              <a:buSzPts val="2000"/>
              <a:buChar char="•"/>
            </a:pPr>
            <a:r>
              <a:rPr lang="en-US"/>
              <a:t>Tested using Arduino. Successfully triggers when jammed.</a:t>
            </a:r>
            <a:endParaRPr/>
          </a:p>
          <a:p>
            <a:pPr indent="-195579" lvl="2" marL="566928" rtl="0" algn="l">
              <a:lnSpc>
                <a:spcPct val="80000"/>
              </a:lnSpc>
              <a:spcBef>
                <a:spcPts val="400"/>
              </a:spcBef>
              <a:spcAft>
                <a:spcPts val="0"/>
              </a:spcAft>
              <a:buSzPts val="2000"/>
              <a:buChar char="▪"/>
            </a:pPr>
            <a:r>
              <a:rPr lang="en-US" sz="2000"/>
              <a:t>Could not implement on PCB due to time constraints.</a:t>
            </a:r>
            <a:endParaRPr sz="2000"/>
          </a:p>
          <a:p>
            <a:pPr indent="-195579" lvl="2" marL="566928" rtl="0" algn="l">
              <a:lnSpc>
                <a:spcPct val="80000"/>
              </a:lnSpc>
              <a:spcBef>
                <a:spcPts val="400"/>
              </a:spcBef>
              <a:spcAft>
                <a:spcPts val="0"/>
              </a:spcAft>
              <a:buSzPts val="2000"/>
              <a:buChar char="▪"/>
            </a:pPr>
            <a:r>
              <a:rPr lang="en-US" sz="2000"/>
              <a:t>Potential solution to the problem in later hardware revisions.</a:t>
            </a:r>
            <a:endParaRPr sz="2000"/>
          </a:p>
        </p:txBody>
      </p:sp>
      <p:sp>
        <p:nvSpPr>
          <p:cNvPr id="318" name="Google Shape;318;p35"/>
          <p:cNvSpPr txBox="1"/>
          <p:nvPr/>
        </p:nvSpPr>
        <p:spPr>
          <a:xfrm>
            <a:off x="6438600" y="4872600"/>
            <a:ext cx="9501600" cy="1246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latin typeface="Calibri"/>
                <a:ea typeface="Calibri"/>
                <a:cs typeface="Calibri"/>
                <a:sym typeface="Calibri"/>
              </a:rPr>
              <a:t>Gain = R2/R1 = 5</a:t>
            </a:r>
            <a:endParaRPr sz="1800"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Calibri"/>
              <a:buChar char="●"/>
            </a:pPr>
            <a:r>
              <a:rPr lang="en-US" sz="1800">
                <a:latin typeface="Calibri"/>
                <a:ea typeface="Calibri"/>
                <a:cs typeface="Calibri"/>
                <a:sym typeface="Calibri"/>
              </a:rPr>
              <a:t>R1 = 50kohm</a:t>
            </a:r>
            <a:endParaRPr sz="1800"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Calibri"/>
              <a:buChar char="●"/>
            </a:pPr>
            <a:r>
              <a:rPr lang="en-US" sz="1800">
                <a:latin typeface="Calibri"/>
                <a:ea typeface="Calibri"/>
                <a:cs typeface="Calibri"/>
                <a:sym typeface="Calibri"/>
              </a:rPr>
              <a:t>R2 = 240kohm</a:t>
            </a:r>
            <a:endParaRPr sz="1800"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Calibri"/>
              <a:buChar char="●"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</a:t>
            </a:r>
            <a:r>
              <a:rPr baseline="-25000"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ε</a:t>
            </a:r>
            <a:r>
              <a:rPr lang="en-US" sz="1800">
                <a:latin typeface="Calibri"/>
                <a:ea typeface="Calibri"/>
                <a:cs typeface="Calibri"/>
                <a:sym typeface="Calibri"/>
              </a:rPr>
              <a:t>= 1 ohm</a:t>
            </a:r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19" name="Google Shape;319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901375" y="1737400"/>
            <a:ext cx="5007674" cy="2485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0" name="Google Shape;320;p35"/>
          <p:cNvPicPr preferRelativeResize="0"/>
          <p:nvPr/>
        </p:nvPicPr>
        <p:blipFill rotWithShape="1">
          <a:blip r:embed="rId4">
            <a:alphaModFix/>
          </a:blip>
          <a:srcRect b="30049" l="0" r="0" t="20192"/>
          <a:stretch/>
        </p:blipFill>
        <p:spPr>
          <a:xfrm>
            <a:off x="8669125" y="4079675"/>
            <a:ext cx="3255075" cy="2159600"/>
          </a:xfrm>
          <a:prstGeom prst="rect">
            <a:avLst/>
          </a:prstGeom>
          <a:noFill/>
          <a:ln>
            <a:noFill/>
          </a:ln>
        </p:spPr>
      </p:pic>
      <p:sp>
        <p:nvSpPr>
          <p:cNvPr id="321" name="Google Shape;321;p35"/>
          <p:cNvSpPr txBox="1"/>
          <p:nvPr>
            <p:ph idx="12" type="sldNum"/>
          </p:nvPr>
        </p:nvSpPr>
        <p:spPr>
          <a:xfrm>
            <a:off x="9900458" y="6459785"/>
            <a:ext cx="1311900" cy="3651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26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p36"/>
          <p:cNvSpPr txBox="1"/>
          <p:nvPr>
            <p:ph type="title"/>
          </p:nvPr>
        </p:nvSpPr>
        <p:spPr>
          <a:xfrm>
            <a:off x="1097280" y="286603"/>
            <a:ext cx="10058400" cy="14508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PCB Layout</a:t>
            </a:r>
            <a:r>
              <a:rPr lang="en-US"/>
              <a:t> and Sizing</a:t>
            </a:r>
            <a:endParaRPr/>
          </a:p>
        </p:txBody>
      </p:sp>
      <p:sp>
        <p:nvSpPr>
          <p:cNvPr id="328" name="Google Shape;328;p36"/>
          <p:cNvSpPr txBox="1"/>
          <p:nvPr>
            <p:ph idx="1" type="body"/>
          </p:nvPr>
        </p:nvSpPr>
        <p:spPr>
          <a:xfrm>
            <a:off x="1097275" y="1845725"/>
            <a:ext cx="6591900" cy="4023300"/>
          </a:xfrm>
          <a:prstGeom prst="rect">
            <a:avLst/>
          </a:prstGeom>
        </p:spPr>
        <p:txBody>
          <a:bodyPr anchorCtr="0" anchor="t" bIns="45700" lIns="0" spcFirstLastPara="1" rIns="0" wrap="square" tIns="45700">
            <a:noAutofit/>
          </a:bodyPr>
          <a:lstStyle/>
          <a:p>
            <a:pPr indent="-127000" lvl="0" marL="9144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•"/>
            </a:pPr>
            <a:r>
              <a:rPr lang="en-US"/>
              <a:t>Primary size factor for portability at 2.34x2.03in (5.95x5.16cm)</a:t>
            </a:r>
            <a:endParaRPr/>
          </a:p>
          <a:p>
            <a:pPr indent="-127000" lvl="0" marL="9144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•"/>
            </a:pPr>
            <a:r>
              <a:rPr lang="en-US"/>
              <a:t>Minimize noise on traces</a:t>
            </a:r>
            <a:endParaRPr/>
          </a:p>
          <a:p>
            <a:pPr indent="-127000" lvl="0" marL="9144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•"/>
            </a:pPr>
            <a:r>
              <a:rPr lang="en-US"/>
              <a:t>Heat sinks for any relevant IC on board</a:t>
            </a:r>
            <a:endParaRPr/>
          </a:p>
          <a:p>
            <a:pPr indent="-127000" lvl="0" marL="9144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Arial"/>
              <a:buChar char="•"/>
            </a:pPr>
            <a:r>
              <a:rPr lang="en-US"/>
              <a:t>Build RF communications module directly onto PCB</a:t>
            </a:r>
            <a:endParaRPr/>
          </a:p>
          <a:p>
            <a:pPr indent="-195579" lvl="2" marL="56692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▪"/>
            </a:pPr>
            <a:r>
              <a:rPr lang="en-US" sz="2000"/>
              <a:t>Reduce cost by building directly onto PCB</a:t>
            </a:r>
            <a:endParaRPr sz="2000"/>
          </a:p>
          <a:p>
            <a:pPr indent="-195579" lvl="2" marL="56692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▪"/>
            </a:pPr>
            <a:r>
              <a:rPr lang="en-US" sz="2000"/>
              <a:t>PCB trace antenna to remove bulky external antenna</a:t>
            </a:r>
            <a:endParaRPr sz="2000"/>
          </a:p>
          <a:p>
            <a:pPr indent="-195579" lvl="2" marL="56692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Arial"/>
              <a:buChar char="▪"/>
            </a:pPr>
            <a:r>
              <a:rPr lang="en-US" sz="2000"/>
              <a:t>Meandering Inverted F Antenna Design</a:t>
            </a:r>
            <a:endParaRPr sz="20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29" name="Google Shape;329;p3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367325" y="1778975"/>
            <a:ext cx="3382100" cy="2886500"/>
          </a:xfrm>
          <a:prstGeom prst="rect">
            <a:avLst/>
          </a:prstGeom>
          <a:noFill/>
          <a:ln>
            <a:noFill/>
          </a:ln>
        </p:spPr>
      </p:pic>
      <p:sp>
        <p:nvSpPr>
          <p:cNvPr id="330" name="Google Shape;330;p36"/>
          <p:cNvSpPr txBox="1"/>
          <p:nvPr>
            <p:ph idx="12" type="sldNum"/>
          </p:nvPr>
        </p:nvSpPr>
        <p:spPr>
          <a:xfrm>
            <a:off x="9900458" y="6459785"/>
            <a:ext cx="1311900" cy="3651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331" name="Google Shape;331;p3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131500" y="4561700"/>
            <a:ext cx="3617925" cy="1755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36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p37"/>
          <p:cNvSpPr txBox="1"/>
          <p:nvPr>
            <p:ph type="title"/>
          </p:nvPr>
        </p:nvSpPr>
        <p:spPr>
          <a:xfrm>
            <a:off x="1097280" y="286603"/>
            <a:ext cx="10058400" cy="14508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System Integration Challenges</a:t>
            </a:r>
            <a:endParaRPr/>
          </a:p>
        </p:txBody>
      </p:sp>
      <p:sp>
        <p:nvSpPr>
          <p:cNvPr id="338" name="Google Shape;338;p37"/>
          <p:cNvSpPr txBox="1"/>
          <p:nvPr>
            <p:ph idx="1" type="body"/>
          </p:nvPr>
        </p:nvSpPr>
        <p:spPr>
          <a:xfrm>
            <a:off x="1097277" y="1845725"/>
            <a:ext cx="6729600" cy="4023300"/>
          </a:xfrm>
          <a:prstGeom prst="rect">
            <a:avLst/>
          </a:prstGeom>
        </p:spPr>
        <p:txBody>
          <a:bodyPr anchorCtr="0" anchor="t" bIns="45700" lIns="0" spcFirstLastPara="1" rIns="0" wrap="square" tIns="45700">
            <a:noAutofit/>
          </a:bodyPr>
          <a:lstStyle/>
          <a:p>
            <a:pPr indent="-3429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US"/>
              <a:t>Incomplete bootloading will result in unknown fuse bits, rendering ATMega unprogrammable</a:t>
            </a:r>
            <a:endParaRPr/>
          </a:p>
          <a:p>
            <a:pPr indent="-3429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US"/>
              <a:t>SRAM unable to properly communicate with ATMega on PCB</a:t>
            </a:r>
            <a:endParaRPr/>
          </a:p>
          <a:p>
            <a:pPr indent="-3429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US"/>
              <a:t>Hall sensor too fragile for current physical design</a:t>
            </a:r>
            <a:endParaRPr/>
          </a:p>
          <a:p>
            <a:pPr indent="-3429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US"/>
              <a:t>Power issues when actuating motor for the rest of the circuit</a:t>
            </a:r>
            <a:endParaRPr/>
          </a:p>
          <a:p>
            <a:pPr indent="-3429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US"/>
              <a:t>pills breaking inside device is possible if jammed</a:t>
            </a:r>
            <a:endParaRPr/>
          </a:p>
        </p:txBody>
      </p:sp>
      <p:sp>
        <p:nvSpPr>
          <p:cNvPr id="339" name="Google Shape;339;p37"/>
          <p:cNvSpPr txBox="1"/>
          <p:nvPr>
            <p:ph idx="12" type="sldNum"/>
          </p:nvPr>
        </p:nvSpPr>
        <p:spPr>
          <a:xfrm>
            <a:off x="9900458" y="6459785"/>
            <a:ext cx="1311900" cy="3651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44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p38"/>
          <p:cNvSpPr txBox="1"/>
          <p:nvPr>
            <p:ph type="title"/>
          </p:nvPr>
        </p:nvSpPr>
        <p:spPr>
          <a:xfrm>
            <a:off x="1097280" y="286603"/>
            <a:ext cx="10058400" cy="14508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High Level Requirements - Review </a:t>
            </a:r>
            <a:endParaRPr/>
          </a:p>
        </p:txBody>
      </p:sp>
      <p:sp>
        <p:nvSpPr>
          <p:cNvPr id="346" name="Google Shape;346;p38"/>
          <p:cNvSpPr txBox="1"/>
          <p:nvPr>
            <p:ph idx="12" type="sldNum"/>
          </p:nvPr>
        </p:nvSpPr>
        <p:spPr>
          <a:xfrm>
            <a:off x="9900458" y="6459785"/>
            <a:ext cx="1311900" cy="3651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47" name="Google Shape;347;p38"/>
          <p:cNvSpPr txBox="1"/>
          <p:nvPr/>
        </p:nvSpPr>
        <p:spPr>
          <a:xfrm>
            <a:off x="1305500" y="1737400"/>
            <a:ext cx="5529900" cy="464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152400" lvl="0" marL="9144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Arial"/>
              <a:buChar char="•"/>
            </a:pPr>
            <a:r>
              <a:rPr lang="en-US" sz="24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Autonomous, wireless, and hands-free loading.</a:t>
            </a:r>
            <a:endParaRPr sz="2400">
              <a:solidFill>
                <a:srgbClr val="3F3F3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9144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	</a:t>
            </a:r>
            <a:r>
              <a:rPr i="1" lang="en-US" sz="2400">
                <a:solidFill>
                  <a:srgbClr val="38761D"/>
                </a:solidFill>
                <a:latin typeface="Calibri"/>
                <a:ea typeface="Calibri"/>
                <a:cs typeface="Calibri"/>
                <a:sym typeface="Calibri"/>
              </a:rPr>
              <a:t>Requirement Met</a:t>
            </a:r>
            <a:endParaRPr i="1" sz="2400">
              <a:solidFill>
                <a:srgbClr val="38761D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2400">
              <a:solidFill>
                <a:srgbClr val="3F3F3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2400">
              <a:solidFill>
                <a:srgbClr val="3F3F3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152400" lvl="0" marL="9144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Arial"/>
              <a:buChar char="•"/>
            </a:pPr>
            <a:r>
              <a:rPr lang="en-US" sz="24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House at least 3 different pill types and dispense them at correct times.</a:t>
            </a:r>
            <a:endParaRPr sz="2400">
              <a:solidFill>
                <a:srgbClr val="3F3F3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4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	</a:t>
            </a:r>
            <a:r>
              <a:rPr i="1" lang="en-US" sz="2400">
                <a:solidFill>
                  <a:srgbClr val="F6B26B"/>
                </a:solidFill>
                <a:latin typeface="Calibri"/>
                <a:ea typeface="Calibri"/>
                <a:cs typeface="Calibri"/>
                <a:sym typeface="Calibri"/>
              </a:rPr>
              <a:t>Requirement Somewhat Met</a:t>
            </a:r>
            <a:endParaRPr sz="2400">
              <a:solidFill>
                <a:srgbClr val="F6B26B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2400">
              <a:solidFill>
                <a:srgbClr val="3F3F3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152400" lvl="0" marL="9144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Arial"/>
              <a:buChar char="•"/>
            </a:pPr>
            <a:r>
              <a:rPr lang="en-US" sz="24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Display relevant dosage information to the user. </a:t>
            </a:r>
            <a:endParaRPr sz="2400">
              <a:solidFill>
                <a:srgbClr val="3F3F3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54864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1" lang="en-US" sz="2400">
                <a:solidFill>
                  <a:srgbClr val="38761D"/>
                </a:solidFill>
                <a:latin typeface="Calibri"/>
                <a:ea typeface="Calibri"/>
                <a:cs typeface="Calibri"/>
                <a:sym typeface="Calibri"/>
              </a:rPr>
              <a:t>Requirement Met</a:t>
            </a:r>
            <a:endParaRPr sz="2400">
              <a:solidFill>
                <a:srgbClr val="3F3F3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4572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2400">
              <a:solidFill>
                <a:srgbClr val="3F3F3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None/>
            </a:pPr>
            <a:r>
              <a:t/>
            </a:r>
            <a:endParaRPr sz="2000">
              <a:solidFill>
                <a:srgbClr val="3F3F3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5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p39"/>
          <p:cNvSpPr txBox="1"/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4800"/>
              <a:buFont typeface="Calibri"/>
              <a:buNone/>
            </a:pPr>
            <a:r>
              <a:rPr lang="en-US"/>
              <a:t>Future Work</a:t>
            </a:r>
            <a:endParaRPr/>
          </a:p>
        </p:txBody>
      </p:sp>
      <p:sp>
        <p:nvSpPr>
          <p:cNvPr id="353" name="Google Shape;353;p39"/>
          <p:cNvSpPr txBox="1"/>
          <p:nvPr>
            <p:ph idx="1" type="body"/>
          </p:nvPr>
        </p:nvSpPr>
        <p:spPr>
          <a:xfrm>
            <a:off x="1097275" y="1845725"/>
            <a:ext cx="10761900" cy="40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Autofit/>
          </a:bodyPr>
          <a:lstStyle/>
          <a:p>
            <a:pPr indent="-114300" lvl="0" marL="9144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Char char="•"/>
            </a:pPr>
            <a:r>
              <a:rPr lang="en-US" sz="1800"/>
              <a:t>Improve the mechanical design.</a:t>
            </a:r>
            <a:endParaRPr sz="1800"/>
          </a:p>
          <a:p>
            <a:pPr indent="-182879" lvl="2" marL="56692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Char char="▪"/>
            </a:pPr>
            <a:r>
              <a:rPr lang="en-US"/>
              <a:t>Occasional jams which are unreachable without disassembly or forcing of the motor to rotate. </a:t>
            </a:r>
            <a:endParaRPr/>
          </a:p>
          <a:p>
            <a:pPr indent="-182879" lvl="2" marL="56692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Char char="▪"/>
            </a:pPr>
            <a:r>
              <a:rPr lang="en-US"/>
              <a:t>Size and weight of the device could be greatly reduced. This would reduce the size of our motor, reduce power consumption, etc.</a:t>
            </a:r>
            <a:endParaRPr/>
          </a:p>
          <a:p>
            <a:pPr indent="-182879" lvl="2" marL="56692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▪"/>
            </a:pPr>
            <a:r>
              <a:rPr lang="en-US"/>
              <a:t>Design a more advanced interleaving-gear system that works on pills of all sizes</a:t>
            </a:r>
            <a:endParaRPr/>
          </a:p>
          <a:p>
            <a:pPr indent="-182879" lvl="2" marL="56692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Char char="▪"/>
            </a:pPr>
            <a:r>
              <a:rPr lang="en-US"/>
              <a:t>Enable modularity of pill housings. Electronics platform enables modular pill housings.</a:t>
            </a:r>
            <a:endParaRPr/>
          </a:p>
          <a:p>
            <a:pPr indent="-114300" lvl="0" marL="9144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US" sz="1800"/>
              <a:t>Improve battery efficiency</a:t>
            </a:r>
            <a:endParaRPr sz="1800"/>
          </a:p>
          <a:p>
            <a:pPr indent="-182879" lvl="2" marL="56692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▪"/>
            </a:pPr>
            <a:r>
              <a:rPr lang="en-US"/>
              <a:t> Currently, motor driver is held ON always. Next hardware revision can control this using a single ATMega.</a:t>
            </a:r>
            <a:endParaRPr/>
          </a:p>
          <a:p>
            <a:pPr indent="-182879" lvl="2" marL="56692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▪"/>
            </a:pPr>
            <a:r>
              <a:rPr lang="en-US"/>
              <a:t>add inductive charging</a:t>
            </a:r>
            <a:endParaRPr/>
          </a:p>
          <a:p>
            <a:pPr indent="-182879" lvl="2" marL="56692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▪"/>
            </a:pPr>
            <a:r>
              <a:rPr lang="en-US"/>
              <a:t>add door over dispense opening so motor can be used in a non-FIFO manner</a:t>
            </a:r>
            <a:endParaRPr/>
          </a:p>
          <a:p>
            <a:pPr indent="-114300" lvl="0" marL="9144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Char char="•"/>
            </a:pPr>
            <a:r>
              <a:rPr lang="en-US" sz="1800"/>
              <a:t>Enable Manual Loading</a:t>
            </a:r>
            <a:endParaRPr sz="1800"/>
          </a:p>
          <a:p>
            <a:pPr indent="-182879" lvl="2" marL="56692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Char char="▪"/>
            </a:pPr>
            <a:r>
              <a:rPr lang="en-US"/>
              <a:t>Manual loading process is much simpler than loading with another AHU device and makes use of implemented submodules. </a:t>
            </a:r>
            <a:endParaRPr/>
          </a:p>
          <a:p>
            <a:pPr indent="0" lvl="1" marL="20116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/>
              <a:t>	</a:t>
            </a:r>
            <a:endParaRPr/>
          </a:p>
        </p:txBody>
      </p:sp>
      <p:sp>
        <p:nvSpPr>
          <p:cNvPr id="354" name="Google Shape;354;p39"/>
          <p:cNvSpPr txBox="1"/>
          <p:nvPr>
            <p:ph idx="12" type="sldNum"/>
          </p:nvPr>
        </p:nvSpPr>
        <p:spPr>
          <a:xfrm>
            <a:off x="9900458" y="6459785"/>
            <a:ext cx="1311900" cy="3651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59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40"/>
          <p:cNvSpPr txBox="1"/>
          <p:nvPr>
            <p:ph type="title"/>
          </p:nvPr>
        </p:nvSpPr>
        <p:spPr>
          <a:xfrm>
            <a:off x="1097280" y="286603"/>
            <a:ext cx="10058400" cy="14508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Citations	</a:t>
            </a:r>
            <a:endParaRPr/>
          </a:p>
        </p:txBody>
      </p:sp>
      <p:sp>
        <p:nvSpPr>
          <p:cNvPr id="361" name="Google Shape;361;p40"/>
          <p:cNvSpPr txBox="1"/>
          <p:nvPr>
            <p:ph idx="1" type="body"/>
          </p:nvPr>
        </p:nvSpPr>
        <p:spPr>
          <a:xfrm>
            <a:off x="1097274" y="1845725"/>
            <a:ext cx="10058400" cy="4023300"/>
          </a:xfrm>
          <a:prstGeom prst="rect">
            <a:avLst/>
          </a:prstGeom>
        </p:spPr>
        <p:txBody>
          <a:bodyPr anchorCtr="0" anchor="t" bIns="45700" lIns="0" spcFirstLastPara="1" rIns="0" wrap="square" tIns="45700">
            <a:noAutofit/>
          </a:bodyPr>
          <a:lstStyle/>
          <a:p>
            <a:pPr indent="0" lvl="0" marL="0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/>
              <a:t>[1] </a:t>
            </a:r>
            <a:r>
              <a:rPr lang="en-US" sz="1600">
                <a:solidFill>
                  <a:schemeClr val="dk1"/>
                </a:solidFill>
              </a:rPr>
              <a:t> theseniorlist.com. (2017). ‘Automated Medication Dispensers: Pill Dispensers for Seniors’. [online]. Available at: </a:t>
            </a:r>
            <a:r>
              <a:rPr lang="en-US" sz="1600">
                <a:solidFill>
                  <a:schemeClr val="dk1"/>
                </a:solidFill>
                <a:uFill>
                  <a:noFill/>
                </a:uFill>
                <a:hlinkClick r:id="rId3"/>
              </a:rPr>
              <a:t>https://www.theseniorlist.com/medication/dispensers/</a:t>
            </a:r>
            <a:r>
              <a:rPr lang="en-US" sz="1600">
                <a:solidFill>
                  <a:schemeClr val="dk1"/>
                </a:solidFill>
              </a:rPr>
              <a:t> [Accessed 29 Aug. 2019]. </a:t>
            </a:r>
            <a:endParaRPr sz="1600">
              <a:solidFill>
                <a:schemeClr val="dk1"/>
              </a:solidFill>
            </a:endParaRPr>
          </a:p>
          <a:p>
            <a:pPr indent="0" lvl="0" marL="0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chemeClr val="dk1"/>
                </a:solidFill>
              </a:rPr>
              <a:t>[2]Last Minute Engineers. (2019). ‘UHow nRF24L01+ Wireless Module Works &amp; Interface with Arduino’. [online]. Available at: https://lastminuteengineers.com/nrf24l01-arduino-wireless-communication/ [Accessed 02 Oct. 2019].</a:t>
            </a:r>
            <a:endParaRPr sz="1600">
              <a:solidFill>
                <a:schemeClr val="dk1"/>
              </a:solidFill>
            </a:endParaRPr>
          </a:p>
          <a:p>
            <a:pPr indent="0" lvl="0" marL="0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chemeClr val="dk1"/>
                </a:solidFill>
              </a:rPr>
              <a:t>[3] Nordic Semiconductors. ‘nRF24L01+ Single Chip 2.4GHz Transceiver Product Specification v1.0’. [online]. Available at: </a:t>
            </a:r>
            <a:r>
              <a:rPr lang="en-US" sz="1600">
                <a:solidFill>
                  <a:schemeClr val="dk1"/>
                </a:solidFill>
                <a:uFill>
                  <a:noFill/>
                </a:uFill>
                <a:hlinkClick r:id="rId4"/>
              </a:rPr>
              <a:t>https://www.nordicsemi.com/-/media/DocLib/Other/Product_Spec/nRF24L01PPSv10.pdf</a:t>
            </a:r>
            <a:r>
              <a:rPr lang="en-US" sz="1600">
                <a:solidFill>
                  <a:schemeClr val="dk1"/>
                </a:solidFill>
              </a:rPr>
              <a:t> [Accessed 9 Sep. 2019].</a:t>
            </a:r>
            <a:endParaRPr sz="1600">
              <a:solidFill>
                <a:schemeClr val="dk1"/>
              </a:solidFill>
            </a:endParaRPr>
          </a:p>
          <a:p>
            <a:pPr indent="0" lvl="0" marL="0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chemeClr val="dk1"/>
                </a:solidFill>
              </a:rPr>
              <a:t>[4] T. Pattnayak. (2014). “Antenna Design and RF Layout Guidelines”. [online]. Available at:</a:t>
            </a:r>
            <a:r>
              <a:rPr lang="en-US" sz="1600">
                <a:solidFill>
                  <a:schemeClr val="dk1"/>
                </a:solidFill>
                <a:uFill>
                  <a:noFill/>
                </a:uFill>
                <a:hlinkClick r:id="rId5"/>
              </a:rPr>
              <a:t> https://www.cypress.com/file/136236/download</a:t>
            </a:r>
            <a:r>
              <a:rPr lang="en-US" sz="1600">
                <a:solidFill>
                  <a:schemeClr val="dk1"/>
                </a:solidFill>
              </a:rPr>
              <a:t> [accessed 21 Oct. 2019].</a:t>
            </a:r>
            <a:endParaRPr sz="1600">
              <a:solidFill>
                <a:schemeClr val="dk1"/>
              </a:solidFill>
            </a:endParaRPr>
          </a:p>
          <a:p>
            <a:pPr indent="0" lvl="0" marL="0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chemeClr val="dk1"/>
                </a:solidFill>
              </a:rPr>
              <a:t>[5] M. Smart. ‘Design requirements for our Milled PCBs’. Champaign, IL. University of Illinois at Urbana Champaign. [online]. Available at:</a:t>
            </a:r>
            <a:r>
              <a:rPr lang="en-US" sz="1600">
                <a:solidFill>
                  <a:schemeClr val="dk1"/>
                </a:solidFill>
                <a:uFill>
                  <a:noFill/>
                </a:uFill>
                <a:hlinkClick r:id="rId6"/>
              </a:rPr>
              <a:t> http://eshop.ece.illinois.edu/pcbdesign/designreq/designreq.php</a:t>
            </a:r>
            <a:r>
              <a:rPr lang="en-US" sz="1600">
                <a:solidFill>
                  <a:schemeClr val="dk1"/>
                </a:solidFill>
              </a:rPr>
              <a:t> [Accessed 23 Sep. 2019].</a:t>
            </a:r>
            <a:endParaRPr sz="1600">
              <a:solidFill>
                <a:schemeClr val="dk1"/>
              </a:solidFill>
            </a:endParaRPr>
          </a:p>
          <a:p>
            <a:pPr indent="0" lvl="0" marL="0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chemeClr val="dk1"/>
                </a:solidFill>
              </a:rPr>
              <a:t>[6]  DroneBot Workshop. (2019). ‘Stepper Motor with Hall Effect Limit and Homing Switches’. [online]. Available at: </a:t>
            </a:r>
            <a:r>
              <a:rPr lang="en-US" sz="1600">
                <a:solidFill>
                  <a:schemeClr val="dk1"/>
                </a:solidFill>
                <a:uFill>
                  <a:noFill/>
                </a:uFill>
                <a:hlinkClick r:id="rId7"/>
              </a:rPr>
              <a:t>https://dronebotworkshop.com/stepper-motor-hall-effect/</a:t>
            </a:r>
            <a:r>
              <a:rPr lang="en-US" sz="1600">
                <a:solidFill>
                  <a:schemeClr val="dk1"/>
                </a:solidFill>
              </a:rPr>
              <a:t> [Accessed 28 Sep. 2019].</a:t>
            </a:r>
            <a:endParaRPr sz="1600">
              <a:solidFill>
                <a:schemeClr val="dk1"/>
              </a:solidFill>
            </a:endParaRPr>
          </a:p>
          <a:p>
            <a:pPr indent="0" lvl="0" marL="0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chemeClr val="dk1"/>
                </a:solidFill>
              </a:rPr>
              <a:t>[7] DroneBot Workshop. (2019). ‘Using LCD Displays with Arduino’. [online]. Available at: </a:t>
            </a:r>
            <a:r>
              <a:rPr lang="en-US" sz="1600">
                <a:solidFill>
                  <a:schemeClr val="dk1"/>
                </a:solidFill>
                <a:uFill>
                  <a:noFill/>
                </a:uFill>
                <a:hlinkClick r:id="rId8"/>
              </a:rPr>
              <a:t>https://dronebotworkshop.com/lcd-displays-arduino/</a:t>
            </a:r>
            <a:r>
              <a:rPr lang="en-US" sz="1600">
                <a:solidFill>
                  <a:schemeClr val="dk1"/>
                </a:solidFill>
              </a:rPr>
              <a:t> [Accessed 28 Sep. 2019].</a:t>
            </a:r>
            <a:endParaRPr sz="16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6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dk1"/>
              </a:solidFill>
            </a:endParaRPr>
          </a:p>
        </p:txBody>
      </p:sp>
      <p:sp>
        <p:nvSpPr>
          <p:cNvPr id="362" name="Google Shape;362;p40"/>
          <p:cNvSpPr txBox="1"/>
          <p:nvPr>
            <p:ph idx="12" type="sldNum"/>
          </p:nvPr>
        </p:nvSpPr>
        <p:spPr>
          <a:xfrm>
            <a:off x="9900458" y="6459785"/>
            <a:ext cx="1311900" cy="3651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15"/>
          <p:cNvSpPr txBox="1"/>
          <p:nvPr>
            <p:ph idx="1" type="body"/>
          </p:nvPr>
        </p:nvSpPr>
        <p:spPr>
          <a:xfrm>
            <a:off x="1066800" y="1786450"/>
            <a:ext cx="5476200" cy="3876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Autofit/>
          </a:bodyPr>
          <a:lstStyle/>
          <a:p>
            <a:pPr indent="-127000" lvl="0" marL="9144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Arial"/>
              <a:buChar char="•"/>
            </a:pPr>
            <a:r>
              <a:rPr lang="en-US"/>
              <a:t>A portable device </a:t>
            </a:r>
            <a:r>
              <a:rPr lang="en-US"/>
              <a:t>capable of autonomously storing and dispensing medication when needed.</a:t>
            </a:r>
            <a:endParaRPr/>
          </a:p>
          <a:p>
            <a:pPr indent="-195579" lvl="2" marL="56692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Noto Sans Symbols"/>
              <a:buChar char="▪"/>
            </a:pPr>
            <a:r>
              <a:rPr lang="en-US" sz="2000"/>
              <a:t>Device may be loaded from an at home unit, with no  help from a human.</a:t>
            </a:r>
            <a:endParaRPr sz="2000"/>
          </a:p>
          <a:p>
            <a:pPr indent="-195580" lvl="2" marL="56692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Noto Sans Symbols"/>
              <a:buChar char="▪"/>
            </a:pPr>
            <a:r>
              <a:rPr lang="en-US" sz="2000"/>
              <a:t>Provides user with basic dosage information (e.g., take with/without food, MAOI conflicts, etc.).</a:t>
            </a:r>
            <a:endParaRPr sz="2000"/>
          </a:p>
          <a:p>
            <a:pPr indent="-195579" lvl="2" marL="56692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Noto Sans Symbols"/>
              <a:buChar char="▪"/>
            </a:pPr>
            <a:r>
              <a:rPr lang="en-US" sz="2000"/>
              <a:t>Custom programmable messages displayed on LCD screen.</a:t>
            </a:r>
            <a:endParaRPr sz="2000"/>
          </a:p>
          <a:p>
            <a:pPr indent="0" lvl="0" marL="566928" rtl="0" algn="l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  <a:p>
            <a:pPr indent="0" lvl="0" marL="566928" rtl="0" algn="l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  <a:p>
            <a:pPr indent="0" lvl="0" marL="0" rtl="0" algn="l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  <a:p>
            <a:pPr indent="0" lvl="0" marL="91440" rtl="0" algn="l">
              <a:lnSpc>
                <a:spcPct val="80000"/>
              </a:lnSpc>
              <a:spcBef>
                <a:spcPts val="1400"/>
              </a:spcBef>
              <a:spcAft>
                <a:spcPts val="0"/>
              </a:spcAft>
              <a:buSzPts val="2000"/>
              <a:buFont typeface="Arial"/>
              <a:buNone/>
            </a:pPr>
            <a:r>
              <a:t/>
            </a:r>
            <a:endParaRPr/>
          </a:p>
        </p:txBody>
      </p:sp>
      <p:pic>
        <p:nvPicPr>
          <p:cNvPr id="123" name="Google Shape;123;p15"/>
          <p:cNvPicPr preferRelativeResize="0"/>
          <p:nvPr/>
        </p:nvPicPr>
        <p:blipFill rotWithShape="1">
          <a:blip r:embed="rId3">
            <a:alphaModFix/>
          </a:blip>
          <a:srcRect b="27105" l="2462" r="18204" t="0"/>
          <a:stretch/>
        </p:blipFill>
        <p:spPr>
          <a:xfrm>
            <a:off x="6758351" y="1845725"/>
            <a:ext cx="4937700" cy="2792625"/>
          </a:xfrm>
          <a:prstGeom prst="rect">
            <a:avLst/>
          </a:prstGeom>
          <a:noFill/>
          <a:ln>
            <a:noFill/>
          </a:ln>
        </p:spPr>
      </p:pic>
      <p:sp>
        <p:nvSpPr>
          <p:cNvPr id="124" name="Google Shape;124;p15"/>
          <p:cNvSpPr txBox="1"/>
          <p:nvPr>
            <p:ph type="title"/>
          </p:nvPr>
        </p:nvSpPr>
        <p:spPr>
          <a:xfrm>
            <a:off x="1097280" y="286603"/>
            <a:ext cx="10058400" cy="14508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4800"/>
              <a:buFont typeface="Calibri"/>
              <a:buNone/>
            </a:pPr>
            <a:r>
              <a:rPr lang="en-US"/>
              <a:t>Solution</a:t>
            </a:r>
            <a:endParaRPr/>
          </a:p>
        </p:txBody>
      </p:sp>
      <p:sp>
        <p:nvSpPr>
          <p:cNvPr id="125" name="Google Shape;125;p15"/>
          <p:cNvSpPr txBox="1"/>
          <p:nvPr>
            <p:ph idx="12" type="sldNum"/>
          </p:nvPr>
        </p:nvSpPr>
        <p:spPr>
          <a:xfrm>
            <a:off x="9900458" y="6459785"/>
            <a:ext cx="1311900" cy="3651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16"/>
          <p:cNvSpPr txBox="1"/>
          <p:nvPr>
            <p:ph type="title"/>
          </p:nvPr>
        </p:nvSpPr>
        <p:spPr>
          <a:xfrm>
            <a:off x="1097280" y="286603"/>
            <a:ext cx="10058400" cy="14508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High Level Requirements</a:t>
            </a:r>
            <a:endParaRPr/>
          </a:p>
        </p:txBody>
      </p:sp>
      <p:sp>
        <p:nvSpPr>
          <p:cNvPr id="132" name="Google Shape;132;p16"/>
          <p:cNvSpPr txBox="1"/>
          <p:nvPr>
            <p:ph idx="1" type="body"/>
          </p:nvPr>
        </p:nvSpPr>
        <p:spPr>
          <a:xfrm>
            <a:off x="1097279" y="1845734"/>
            <a:ext cx="4937700" cy="4023300"/>
          </a:xfrm>
          <a:prstGeom prst="rect">
            <a:avLst/>
          </a:prstGeom>
        </p:spPr>
        <p:txBody>
          <a:bodyPr anchorCtr="0" anchor="t" bIns="45700" lIns="0" spcFirstLastPara="1" rIns="0" wrap="square" tIns="45700">
            <a:noAutofit/>
          </a:bodyPr>
          <a:lstStyle/>
          <a:p>
            <a:pPr indent="-152400" lvl="0" marL="9144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rial"/>
              <a:buChar char="•"/>
            </a:pPr>
            <a:r>
              <a:rPr lang="en-US" sz="2400"/>
              <a:t>Autonomous, wireless, and hands-free loading.</a:t>
            </a:r>
            <a:endParaRPr sz="2400"/>
          </a:p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2400"/>
          </a:p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2400"/>
          </a:p>
          <a:p>
            <a:pPr indent="-152400" lvl="0" marL="9144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rial"/>
              <a:buChar char="•"/>
            </a:pPr>
            <a:r>
              <a:rPr lang="en-US" sz="2400"/>
              <a:t>House at least 3 different pill types and dispense them at correct times.</a:t>
            </a:r>
            <a:endParaRPr sz="2400"/>
          </a:p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2400"/>
          </a:p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2400"/>
          </a:p>
          <a:p>
            <a:pPr indent="-152400" lvl="0" marL="9144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rial"/>
              <a:buChar char="•"/>
            </a:pPr>
            <a:r>
              <a:rPr lang="en-US" sz="2400"/>
              <a:t>Display relevant dosage information to the user. </a:t>
            </a:r>
            <a:endParaRPr sz="2400"/>
          </a:p>
          <a:p>
            <a:pPr indent="0" lvl="0" marL="457200" rtl="0" algn="l">
              <a:spcBef>
                <a:spcPts val="1200"/>
              </a:spcBef>
              <a:spcAft>
                <a:spcPts val="200"/>
              </a:spcAft>
              <a:buNone/>
            </a:pPr>
            <a:r>
              <a:t/>
            </a:r>
            <a:endParaRPr sz="2400"/>
          </a:p>
        </p:txBody>
      </p:sp>
      <p:pic>
        <p:nvPicPr>
          <p:cNvPr id="133" name="Google Shape;133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19000" y="2028824"/>
            <a:ext cx="2348900" cy="1233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" name="Google Shape;134;p16"/>
          <p:cNvPicPr preferRelativeResize="0"/>
          <p:nvPr/>
        </p:nvPicPr>
        <p:blipFill rotWithShape="1">
          <a:blip r:embed="rId4">
            <a:alphaModFix/>
          </a:blip>
          <a:srcRect b="12497" l="34567" r="29214" t="43511"/>
          <a:stretch/>
        </p:blipFill>
        <p:spPr>
          <a:xfrm rot="-5400000">
            <a:off x="8078600" y="3219212"/>
            <a:ext cx="1862875" cy="3016853"/>
          </a:xfrm>
          <a:prstGeom prst="rect">
            <a:avLst/>
          </a:prstGeom>
          <a:noFill/>
          <a:ln>
            <a:noFill/>
          </a:ln>
        </p:spPr>
      </p:pic>
      <p:sp>
        <p:nvSpPr>
          <p:cNvPr id="135" name="Google Shape;135;p16"/>
          <p:cNvSpPr txBox="1"/>
          <p:nvPr>
            <p:ph idx="12" type="sldNum"/>
          </p:nvPr>
        </p:nvSpPr>
        <p:spPr>
          <a:xfrm>
            <a:off x="9900458" y="6459785"/>
            <a:ext cx="1311900" cy="3651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17"/>
          <p:cNvSpPr txBox="1"/>
          <p:nvPr>
            <p:ph type="title"/>
          </p:nvPr>
        </p:nvSpPr>
        <p:spPr>
          <a:xfrm>
            <a:off x="1097280" y="286603"/>
            <a:ext cx="10058400" cy="14508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Mechanical </a:t>
            </a:r>
            <a:r>
              <a:rPr lang="en-US"/>
              <a:t>Design</a:t>
            </a:r>
            <a:r>
              <a:rPr lang="en-US"/>
              <a:t> </a:t>
            </a:r>
            <a:endParaRPr/>
          </a:p>
        </p:txBody>
      </p:sp>
      <p:sp>
        <p:nvSpPr>
          <p:cNvPr id="142" name="Google Shape;142;p17"/>
          <p:cNvSpPr txBox="1"/>
          <p:nvPr/>
        </p:nvSpPr>
        <p:spPr>
          <a:xfrm>
            <a:off x="8717275" y="3617100"/>
            <a:ext cx="2780400" cy="492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u="sng">
                <a:latin typeface="Calibri"/>
                <a:ea typeface="Calibri"/>
                <a:cs typeface="Calibri"/>
                <a:sym typeface="Calibri"/>
              </a:rPr>
              <a:t>&lt;ADD PIC&gt;</a:t>
            </a:r>
            <a:endParaRPr sz="1800" u="sng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3" name="Google Shape;143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897224" y="1305948"/>
            <a:ext cx="3600450" cy="4800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4" name="Google Shape;144;p1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92838" y="2512450"/>
            <a:ext cx="6389534" cy="3594100"/>
          </a:xfrm>
          <a:prstGeom prst="rect">
            <a:avLst/>
          </a:prstGeom>
          <a:noFill/>
          <a:ln>
            <a:noFill/>
          </a:ln>
        </p:spPr>
      </p:pic>
      <p:sp>
        <p:nvSpPr>
          <p:cNvPr id="145" name="Google Shape;145;p17"/>
          <p:cNvSpPr txBox="1"/>
          <p:nvPr>
            <p:ph idx="12" type="sldNum"/>
          </p:nvPr>
        </p:nvSpPr>
        <p:spPr>
          <a:xfrm>
            <a:off x="9900458" y="6459785"/>
            <a:ext cx="1311900" cy="3651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18"/>
          <p:cNvSpPr txBox="1"/>
          <p:nvPr>
            <p:ph type="title"/>
          </p:nvPr>
        </p:nvSpPr>
        <p:spPr>
          <a:xfrm>
            <a:off x="1097280" y="286603"/>
            <a:ext cx="10058400" cy="14508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Video </a:t>
            </a:r>
            <a:r>
              <a:rPr lang="en-US"/>
              <a:t>Demo - Loading</a:t>
            </a:r>
            <a:endParaRPr/>
          </a:p>
        </p:txBody>
      </p:sp>
      <p:pic>
        <p:nvPicPr>
          <p:cNvPr id="152" name="Google Shape;152;p18" title="ECE445_-_LoadingDemo-Short_1205-2019.mp4">
            <a:hlinkClick r:id="rId4"/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160925" y="1985174"/>
            <a:ext cx="5657776" cy="4243325"/>
          </a:xfrm>
          <a:prstGeom prst="rect">
            <a:avLst/>
          </a:prstGeom>
          <a:noFill/>
          <a:ln>
            <a:noFill/>
          </a:ln>
        </p:spPr>
      </p:pic>
      <p:sp>
        <p:nvSpPr>
          <p:cNvPr id="153" name="Google Shape;153;p18"/>
          <p:cNvSpPr txBox="1"/>
          <p:nvPr>
            <p:ph idx="12" type="sldNum"/>
          </p:nvPr>
        </p:nvSpPr>
        <p:spPr>
          <a:xfrm>
            <a:off x="9900458" y="6459785"/>
            <a:ext cx="1311900" cy="3651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19"/>
          <p:cNvSpPr txBox="1"/>
          <p:nvPr>
            <p:ph type="title"/>
          </p:nvPr>
        </p:nvSpPr>
        <p:spPr>
          <a:xfrm>
            <a:off x="1097280" y="286603"/>
            <a:ext cx="10058400" cy="14508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Loading</a:t>
            </a:r>
            <a:r>
              <a:rPr lang="en-US"/>
              <a:t> Process </a:t>
            </a:r>
            <a:endParaRPr/>
          </a:p>
        </p:txBody>
      </p:sp>
      <p:pic>
        <p:nvPicPr>
          <p:cNvPr id="160" name="Google Shape;160;p19"/>
          <p:cNvPicPr preferRelativeResize="0"/>
          <p:nvPr/>
        </p:nvPicPr>
        <p:blipFill rotWithShape="1">
          <a:blip r:embed="rId4">
            <a:alphaModFix/>
          </a:blip>
          <a:srcRect b="0" l="0" r="18956" t="0"/>
          <a:stretch/>
        </p:blipFill>
        <p:spPr>
          <a:xfrm>
            <a:off x="5950925" y="1889800"/>
            <a:ext cx="6175850" cy="4286250"/>
          </a:xfrm>
          <a:prstGeom prst="rect">
            <a:avLst/>
          </a:prstGeom>
          <a:noFill/>
          <a:ln>
            <a:noFill/>
          </a:ln>
        </p:spPr>
      </p:pic>
      <p:sp>
        <p:nvSpPr>
          <p:cNvPr id="161" name="Google Shape;161;p19"/>
          <p:cNvSpPr txBox="1"/>
          <p:nvPr>
            <p:ph idx="1" type="body"/>
          </p:nvPr>
        </p:nvSpPr>
        <p:spPr>
          <a:xfrm>
            <a:off x="1097278" y="1845725"/>
            <a:ext cx="4760700" cy="4023300"/>
          </a:xfrm>
          <a:prstGeom prst="rect">
            <a:avLst/>
          </a:prstGeom>
        </p:spPr>
        <p:txBody>
          <a:bodyPr anchorCtr="0" anchor="t" bIns="45700" lIns="0" spcFirstLastPara="1" rIns="0" wrap="square" tIns="45700">
            <a:noAutofit/>
          </a:bodyPr>
          <a:lstStyle/>
          <a:p>
            <a:pPr indent="-127000" lvl="0" marL="9144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Arial"/>
              <a:buChar char="•"/>
            </a:pPr>
            <a:r>
              <a:rPr lang="en-US"/>
              <a:t>At home unit only communicates begin loading message when: (i) RFID Tag is detected, </a:t>
            </a:r>
            <a:r>
              <a:rPr i="1" lang="en-US"/>
              <a:t>and </a:t>
            </a:r>
            <a:r>
              <a:rPr lang="en-US"/>
              <a:t>(ii) user presses “Begin loading” button</a:t>
            </a:r>
            <a:endParaRPr/>
          </a:p>
          <a:p>
            <a:pPr indent="-195579" lvl="2" marL="56692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Noto Sans Symbols"/>
              <a:buChar char="▪"/>
            </a:pPr>
            <a:r>
              <a:rPr lang="en-US" sz="2000"/>
              <a:t>Prescription data is parsed from a CSV, using Processing3.</a:t>
            </a:r>
            <a:endParaRPr sz="2000"/>
          </a:p>
          <a:p>
            <a:pPr indent="-195579" lvl="2" marL="56692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▪"/>
            </a:pPr>
            <a:r>
              <a:rPr lang="en-US" sz="2000"/>
              <a:t>Loading requires continuous back and forth communication between both devices. </a:t>
            </a:r>
            <a:endParaRPr sz="2000"/>
          </a:p>
          <a:p>
            <a:pPr indent="0" lvl="0" marL="566928" rtl="0" algn="l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sp>
        <p:nvSpPr>
          <p:cNvPr id="162" name="Google Shape;162;p19"/>
          <p:cNvSpPr txBox="1"/>
          <p:nvPr>
            <p:ph idx="12" type="sldNum"/>
          </p:nvPr>
        </p:nvSpPr>
        <p:spPr>
          <a:xfrm>
            <a:off x="9900458" y="6459785"/>
            <a:ext cx="1311900" cy="3651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20"/>
          <p:cNvSpPr txBox="1"/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4800"/>
              <a:buFont typeface="Calibri"/>
              <a:buNone/>
            </a:pPr>
            <a:r>
              <a:rPr lang="en-US"/>
              <a:t>Block Diagram</a:t>
            </a:r>
            <a:endParaRPr/>
          </a:p>
        </p:txBody>
      </p:sp>
      <p:cxnSp>
        <p:nvCxnSpPr>
          <p:cNvPr id="168" name="Google Shape;168;p20"/>
          <p:cNvCxnSpPr/>
          <p:nvPr/>
        </p:nvCxnSpPr>
        <p:spPr>
          <a:xfrm rot="10800000">
            <a:off x="10084651" y="3740783"/>
            <a:ext cx="765605" cy="0"/>
          </a:xfrm>
          <a:prstGeom prst="straightConnector1">
            <a:avLst/>
          </a:prstGeom>
          <a:noFill/>
          <a:ln cap="flat" cmpd="sng" w="12700">
            <a:solidFill>
              <a:schemeClr val="dk1"/>
            </a:solidFill>
            <a:prstDash val="lgDash"/>
            <a:round/>
            <a:headEnd len="sm" w="sm" type="none"/>
            <a:tailEnd len="med" w="med" type="triangle"/>
          </a:ln>
        </p:spPr>
      </p:cxnSp>
      <p:sp>
        <p:nvSpPr>
          <p:cNvPr id="169" name="Google Shape;169;p20"/>
          <p:cNvSpPr txBox="1"/>
          <p:nvPr/>
        </p:nvSpPr>
        <p:spPr>
          <a:xfrm>
            <a:off x="10850256" y="3564587"/>
            <a:ext cx="525465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Data</a:t>
            </a:r>
            <a:endParaRPr/>
          </a:p>
        </p:txBody>
      </p:sp>
      <p:cxnSp>
        <p:nvCxnSpPr>
          <p:cNvPr id="170" name="Google Shape;170;p20"/>
          <p:cNvCxnSpPr/>
          <p:nvPr/>
        </p:nvCxnSpPr>
        <p:spPr>
          <a:xfrm rot="10800000">
            <a:off x="10102132" y="3921936"/>
            <a:ext cx="765605" cy="0"/>
          </a:xfrm>
          <a:prstGeom prst="straightConnector1">
            <a:avLst/>
          </a:prstGeom>
          <a:noFill/>
          <a:ln cap="flat" cmpd="sng" w="12700">
            <a:solidFill>
              <a:schemeClr val="dk1"/>
            </a:solidFill>
            <a:prstDash val="solid"/>
            <a:round/>
            <a:headEnd len="sm" w="sm" type="none"/>
            <a:tailEnd len="med" w="med" type="triangle"/>
          </a:ln>
        </p:spPr>
      </p:cxnSp>
      <p:sp>
        <p:nvSpPr>
          <p:cNvPr id="171" name="Google Shape;171;p20"/>
          <p:cNvSpPr txBox="1"/>
          <p:nvPr/>
        </p:nvSpPr>
        <p:spPr>
          <a:xfrm>
            <a:off x="10850256" y="3777973"/>
            <a:ext cx="646844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Power</a:t>
            </a:r>
            <a:endParaRPr/>
          </a:p>
        </p:txBody>
      </p:sp>
      <p:cxnSp>
        <p:nvCxnSpPr>
          <p:cNvPr id="172" name="Google Shape;172;p20"/>
          <p:cNvCxnSpPr/>
          <p:nvPr/>
        </p:nvCxnSpPr>
        <p:spPr>
          <a:xfrm flipH="1" rot="5400000">
            <a:off x="10450640" y="2923473"/>
            <a:ext cx="1" cy="765605"/>
          </a:xfrm>
          <a:prstGeom prst="straightConnector1">
            <a:avLst/>
          </a:prstGeom>
          <a:noFill/>
          <a:ln cap="flat" cmpd="sng" w="12700">
            <a:solidFill>
              <a:srgbClr val="FF0000"/>
            </a:solidFill>
            <a:prstDash val="solid"/>
            <a:round/>
            <a:headEnd len="sm" w="sm" type="none"/>
            <a:tailEnd len="med" w="med" type="triangle"/>
          </a:ln>
        </p:spPr>
      </p:cxnSp>
      <p:sp>
        <p:nvSpPr>
          <p:cNvPr id="173" name="Google Shape;173;p20"/>
          <p:cNvSpPr txBox="1"/>
          <p:nvPr/>
        </p:nvSpPr>
        <p:spPr>
          <a:xfrm>
            <a:off x="10850256" y="3062647"/>
            <a:ext cx="1063240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Mechanical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Output</a:t>
            </a:r>
            <a:endParaRPr/>
          </a:p>
        </p:txBody>
      </p:sp>
      <p:sp>
        <p:nvSpPr>
          <p:cNvPr id="174" name="Google Shape;174;p20"/>
          <p:cNvSpPr txBox="1"/>
          <p:nvPr>
            <p:ph idx="12" type="sldNum"/>
          </p:nvPr>
        </p:nvSpPr>
        <p:spPr>
          <a:xfrm>
            <a:off x="9900458" y="6459785"/>
            <a:ext cx="1311900" cy="3651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175" name="Google Shape;175;p20"/>
          <p:cNvPicPr preferRelativeResize="0"/>
          <p:nvPr/>
        </p:nvPicPr>
        <p:blipFill rotWithShape="1">
          <a:blip r:embed="rId3">
            <a:alphaModFix/>
          </a:blip>
          <a:srcRect b="18019" l="0" r="0" t="0"/>
          <a:stretch/>
        </p:blipFill>
        <p:spPr>
          <a:xfrm>
            <a:off x="242825" y="1889750"/>
            <a:ext cx="9657626" cy="44536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21"/>
          <p:cNvSpPr txBox="1"/>
          <p:nvPr>
            <p:ph type="title"/>
          </p:nvPr>
        </p:nvSpPr>
        <p:spPr>
          <a:xfrm>
            <a:off x="1097280" y="286603"/>
            <a:ext cx="10058400" cy="14508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At Home Unit (Emulated)</a:t>
            </a:r>
            <a:endParaRPr/>
          </a:p>
        </p:txBody>
      </p:sp>
      <p:sp>
        <p:nvSpPr>
          <p:cNvPr id="182" name="Google Shape;182;p21"/>
          <p:cNvSpPr txBox="1"/>
          <p:nvPr>
            <p:ph idx="1" type="body"/>
          </p:nvPr>
        </p:nvSpPr>
        <p:spPr>
          <a:xfrm>
            <a:off x="1097276" y="1845725"/>
            <a:ext cx="7337400" cy="4023300"/>
          </a:xfrm>
          <a:prstGeom prst="rect">
            <a:avLst/>
          </a:prstGeom>
        </p:spPr>
        <p:txBody>
          <a:bodyPr anchorCtr="0" anchor="t" bIns="45700" lIns="0" spcFirstLastPara="1" rIns="0" wrap="square" tIns="45700">
            <a:noAutofit/>
          </a:bodyPr>
          <a:lstStyle/>
          <a:p>
            <a:pPr indent="-127000" lvl="0" marL="9144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Arial"/>
              <a:buChar char="•"/>
            </a:pPr>
            <a:r>
              <a:rPr lang="en-US"/>
              <a:t>To facilitate loading of the portable device, basic functionalities of an At Home Unit (AHU) where implemented.</a:t>
            </a:r>
            <a:endParaRPr/>
          </a:p>
          <a:p>
            <a:pPr indent="-195579" lvl="2" marL="56692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Noto Sans Symbols"/>
              <a:buChar char="▪"/>
            </a:pPr>
            <a:r>
              <a:rPr lang="en-US" sz="2000"/>
              <a:t>Read ID from a passive RFID tag from the portable device (Safety and security).</a:t>
            </a:r>
            <a:endParaRPr sz="2000"/>
          </a:p>
          <a:p>
            <a:pPr indent="-195579" lvl="2" marL="56692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▪"/>
            </a:pPr>
            <a:r>
              <a:rPr lang="en-US" sz="2000"/>
              <a:t>Communicate with the portable device when loading using near field communications (NFC).</a:t>
            </a:r>
            <a:endParaRPr sz="2000"/>
          </a:p>
          <a:p>
            <a:pPr indent="-195579" lvl="2" marL="56692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▪"/>
            </a:pPr>
            <a:r>
              <a:rPr lang="en-US" sz="2000"/>
              <a:t>Autonomously sense when a pill is loaded into the portable device using an IR distance sensor.</a:t>
            </a:r>
            <a:endParaRPr sz="20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127000" lvl="0" marL="9144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•"/>
            </a:pPr>
            <a:r>
              <a:rPr lang="en-US"/>
              <a:t>Some functionalities of the AHU were ignored due to the scope of the project</a:t>
            </a:r>
            <a:endParaRPr/>
          </a:p>
          <a:p>
            <a:pPr indent="-195579" lvl="2" marL="56692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▪"/>
            </a:pPr>
            <a:r>
              <a:rPr lang="en-US" sz="2000"/>
              <a:t>Mechanical means of dispensing</a:t>
            </a:r>
            <a:endParaRPr sz="2000"/>
          </a:p>
          <a:p>
            <a:pPr indent="-195579" lvl="2" marL="56692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▪"/>
            </a:pPr>
            <a:r>
              <a:rPr lang="en-US" sz="2000"/>
              <a:t>Ordering of pills. Assumed dispensed pills are in FIFO order.</a:t>
            </a:r>
            <a:endParaRPr sz="2000"/>
          </a:p>
          <a:p>
            <a:pPr indent="0" lvl="0" marL="0" rtl="0" algn="l">
              <a:lnSpc>
                <a:spcPct val="80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  <a:p>
            <a:pPr indent="0" lvl="0" marL="91440" rtl="0" algn="l">
              <a:lnSpc>
                <a:spcPct val="80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pic>
        <p:nvPicPr>
          <p:cNvPr id="183" name="Google Shape;183;p21"/>
          <p:cNvPicPr preferRelativeResize="0"/>
          <p:nvPr/>
        </p:nvPicPr>
        <p:blipFill rotWithShape="1">
          <a:blip r:embed="rId3">
            <a:alphaModFix/>
          </a:blip>
          <a:srcRect b="23483" l="72832" r="0" t="0"/>
          <a:stretch/>
        </p:blipFill>
        <p:spPr>
          <a:xfrm>
            <a:off x="8896228" y="1049425"/>
            <a:ext cx="2638525" cy="4335150"/>
          </a:xfrm>
          <a:prstGeom prst="rect">
            <a:avLst/>
          </a:prstGeom>
          <a:noFill/>
          <a:ln>
            <a:noFill/>
          </a:ln>
        </p:spPr>
      </p:pic>
      <p:sp>
        <p:nvSpPr>
          <p:cNvPr id="184" name="Google Shape;184;p21"/>
          <p:cNvSpPr txBox="1"/>
          <p:nvPr>
            <p:ph idx="12" type="sldNum"/>
          </p:nvPr>
        </p:nvSpPr>
        <p:spPr>
          <a:xfrm>
            <a:off x="9900458" y="6459785"/>
            <a:ext cx="1311900" cy="3651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Retrospect">
  <a:themeElements>
    <a:clrScheme name="Retrospect">
      <a:dk1>
        <a:srgbClr val="000000"/>
      </a:dk1>
      <a:lt1>
        <a:srgbClr val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