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22"/>
  </p:notesMasterIdLst>
  <p:sldIdLst>
    <p:sldId id="257" r:id="rId2"/>
    <p:sldId id="258" r:id="rId3"/>
    <p:sldId id="259" r:id="rId4"/>
    <p:sldId id="260" r:id="rId5"/>
    <p:sldId id="262" r:id="rId6"/>
    <p:sldId id="261" r:id="rId7"/>
    <p:sldId id="263" r:id="rId8"/>
    <p:sldId id="265" r:id="rId9"/>
    <p:sldId id="266" r:id="rId10"/>
    <p:sldId id="270" r:id="rId11"/>
    <p:sldId id="271" r:id="rId12"/>
    <p:sldId id="264" r:id="rId13"/>
    <p:sldId id="275" r:id="rId14"/>
    <p:sldId id="276" r:id="rId15"/>
    <p:sldId id="272" r:id="rId16"/>
    <p:sldId id="267" r:id="rId17"/>
    <p:sldId id="268" r:id="rId18"/>
    <p:sldId id="274" r:id="rId19"/>
    <p:sldId id="269"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E84A27"/>
    <a:srgbClr val="131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35"/>
    <p:restoredTop sz="94699"/>
  </p:normalViewPr>
  <p:slideViewPr>
    <p:cSldViewPr snapToGrid="0" snapToObjects="1">
      <p:cViewPr varScale="1">
        <p:scale>
          <a:sx n="64" d="100"/>
          <a:sy n="64" d="100"/>
        </p:scale>
        <p:origin x="84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57AFC8-2DC6-4AB4-8007-98F60329ADED}"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0389D73A-924D-43E4-8A3F-1A9C89657C12}">
      <dgm:prSet phldrT="[Text]"/>
      <dgm:spPr/>
      <dgm:t>
        <a:bodyPr/>
        <a:lstStyle/>
        <a:p>
          <a:r>
            <a:rPr lang="en-US" dirty="0"/>
            <a:t>Mechanical system</a:t>
          </a:r>
        </a:p>
      </dgm:t>
    </dgm:pt>
    <dgm:pt modelId="{8994BFDF-D1B3-4E98-84D0-328752DE7D14}" type="parTrans" cxnId="{4F341511-B62E-4BF7-BC7D-BBD1E1958C47}">
      <dgm:prSet/>
      <dgm:spPr/>
      <dgm:t>
        <a:bodyPr/>
        <a:lstStyle/>
        <a:p>
          <a:endParaRPr lang="en-US"/>
        </a:p>
      </dgm:t>
    </dgm:pt>
    <dgm:pt modelId="{6F106C33-5056-4957-9C2D-572457BC0943}" type="sibTrans" cxnId="{4F341511-B62E-4BF7-BC7D-BBD1E1958C47}">
      <dgm:prSet/>
      <dgm:spPr/>
      <dgm:t>
        <a:bodyPr/>
        <a:lstStyle/>
        <a:p>
          <a:endParaRPr lang="en-US"/>
        </a:p>
      </dgm:t>
    </dgm:pt>
    <dgm:pt modelId="{7BB25582-BA5C-4B2B-9F34-8AA6C817E90F}">
      <dgm:prSet phldrT="[Text]"/>
      <dgm:spPr/>
      <dgm:t>
        <a:bodyPr/>
        <a:lstStyle/>
        <a:p>
          <a:r>
            <a:rPr lang="en-US" dirty="0"/>
            <a:t>Control system</a:t>
          </a:r>
        </a:p>
      </dgm:t>
    </dgm:pt>
    <dgm:pt modelId="{0FBD95DF-80AD-4F0E-A78B-6749F1BD4649}" type="parTrans" cxnId="{15D9F640-E0D7-4C56-8419-640078A13E67}">
      <dgm:prSet/>
      <dgm:spPr/>
      <dgm:t>
        <a:bodyPr/>
        <a:lstStyle/>
        <a:p>
          <a:endParaRPr lang="en-US"/>
        </a:p>
      </dgm:t>
    </dgm:pt>
    <dgm:pt modelId="{DDA69B81-A356-4636-BDEC-306B5A40B294}" type="sibTrans" cxnId="{15D9F640-E0D7-4C56-8419-640078A13E67}">
      <dgm:prSet/>
      <dgm:spPr/>
      <dgm:t>
        <a:bodyPr/>
        <a:lstStyle/>
        <a:p>
          <a:endParaRPr lang="en-US"/>
        </a:p>
      </dgm:t>
    </dgm:pt>
    <dgm:pt modelId="{E25DB7B3-56BA-40E4-8813-3CDDDB8FAB11}">
      <dgm:prSet phldrT="[Text]"/>
      <dgm:spPr/>
      <dgm:t>
        <a:bodyPr/>
        <a:lstStyle/>
        <a:p>
          <a:r>
            <a:rPr lang="en-US" dirty="0"/>
            <a:t>Sensor system</a:t>
          </a:r>
        </a:p>
      </dgm:t>
    </dgm:pt>
    <dgm:pt modelId="{9896D9C7-3E29-469B-9978-D740A04A1410}" type="parTrans" cxnId="{C9BFAD84-6229-4E2F-8BFE-E1E803A9CCB7}">
      <dgm:prSet/>
      <dgm:spPr/>
      <dgm:t>
        <a:bodyPr/>
        <a:lstStyle/>
        <a:p>
          <a:endParaRPr lang="en-US"/>
        </a:p>
      </dgm:t>
    </dgm:pt>
    <dgm:pt modelId="{0E226977-B0A5-4B6B-A665-ACCC67349F37}" type="sibTrans" cxnId="{C9BFAD84-6229-4E2F-8BFE-E1E803A9CCB7}">
      <dgm:prSet/>
      <dgm:spPr/>
      <dgm:t>
        <a:bodyPr/>
        <a:lstStyle/>
        <a:p>
          <a:endParaRPr lang="en-US"/>
        </a:p>
      </dgm:t>
    </dgm:pt>
    <dgm:pt modelId="{EFC59149-DCC2-4094-B5B8-94C8C405839F}" type="pres">
      <dgm:prSet presAssocID="{6C57AFC8-2DC6-4AB4-8007-98F60329ADED}" presName="diagram" presStyleCnt="0">
        <dgm:presLayoutVars>
          <dgm:dir/>
          <dgm:resizeHandles val="exact"/>
        </dgm:presLayoutVars>
      </dgm:prSet>
      <dgm:spPr/>
    </dgm:pt>
    <dgm:pt modelId="{ACC6BCE4-33BE-4547-BD09-A0C0F01E2693}" type="pres">
      <dgm:prSet presAssocID="{0389D73A-924D-43E4-8A3F-1A9C89657C12}" presName="node" presStyleLbl="node1" presStyleIdx="0" presStyleCnt="3">
        <dgm:presLayoutVars>
          <dgm:bulletEnabled val="1"/>
        </dgm:presLayoutVars>
      </dgm:prSet>
      <dgm:spPr/>
    </dgm:pt>
    <dgm:pt modelId="{2196D8C8-4CA5-4937-9405-E7251E4D128C}" type="pres">
      <dgm:prSet presAssocID="{6F106C33-5056-4957-9C2D-572457BC0943}" presName="sibTrans" presStyleCnt="0"/>
      <dgm:spPr/>
    </dgm:pt>
    <dgm:pt modelId="{6580BD7D-0280-4512-8D6B-EF4CBB843973}" type="pres">
      <dgm:prSet presAssocID="{7BB25582-BA5C-4B2B-9F34-8AA6C817E90F}" presName="node" presStyleLbl="node1" presStyleIdx="1" presStyleCnt="3">
        <dgm:presLayoutVars>
          <dgm:bulletEnabled val="1"/>
        </dgm:presLayoutVars>
      </dgm:prSet>
      <dgm:spPr/>
    </dgm:pt>
    <dgm:pt modelId="{BB9D3810-7698-45A9-B00B-002D525C4BCE}" type="pres">
      <dgm:prSet presAssocID="{DDA69B81-A356-4636-BDEC-306B5A40B294}" presName="sibTrans" presStyleCnt="0"/>
      <dgm:spPr/>
    </dgm:pt>
    <dgm:pt modelId="{7FFB6E2B-73B9-48D0-A8B9-25987A0EE37E}" type="pres">
      <dgm:prSet presAssocID="{E25DB7B3-56BA-40E4-8813-3CDDDB8FAB11}" presName="node" presStyleLbl="node1" presStyleIdx="2" presStyleCnt="3">
        <dgm:presLayoutVars>
          <dgm:bulletEnabled val="1"/>
        </dgm:presLayoutVars>
      </dgm:prSet>
      <dgm:spPr/>
    </dgm:pt>
  </dgm:ptLst>
  <dgm:cxnLst>
    <dgm:cxn modelId="{3C3DE700-330B-41F1-8E25-2890950BDDE0}" type="presOf" srcId="{6C57AFC8-2DC6-4AB4-8007-98F60329ADED}" destId="{EFC59149-DCC2-4094-B5B8-94C8C405839F}" srcOrd="0" destOrd="0" presId="urn:microsoft.com/office/officeart/2005/8/layout/default"/>
    <dgm:cxn modelId="{4F341511-B62E-4BF7-BC7D-BBD1E1958C47}" srcId="{6C57AFC8-2DC6-4AB4-8007-98F60329ADED}" destId="{0389D73A-924D-43E4-8A3F-1A9C89657C12}" srcOrd="0" destOrd="0" parTransId="{8994BFDF-D1B3-4E98-84D0-328752DE7D14}" sibTransId="{6F106C33-5056-4957-9C2D-572457BC0943}"/>
    <dgm:cxn modelId="{05AB3E32-E707-4519-807E-E3CDE7C340B1}" type="presOf" srcId="{E25DB7B3-56BA-40E4-8813-3CDDDB8FAB11}" destId="{7FFB6E2B-73B9-48D0-A8B9-25987A0EE37E}" srcOrd="0" destOrd="0" presId="urn:microsoft.com/office/officeart/2005/8/layout/default"/>
    <dgm:cxn modelId="{15D9F640-E0D7-4C56-8419-640078A13E67}" srcId="{6C57AFC8-2DC6-4AB4-8007-98F60329ADED}" destId="{7BB25582-BA5C-4B2B-9F34-8AA6C817E90F}" srcOrd="1" destOrd="0" parTransId="{0FBD95DF-80AD-4F0E-A78B-6749F1BD4649}" sibTransId="{DDA69B81-A356-4636-BDEC-306B5A40B294}"/>
    <dgm:cxn modelId="{57FA8E67-C9FA-4A56-9CCE-67841FE11E85}" type="presOf" srcId="{0389D73A-924D-43E4-8A3F-1A9C89657C12}" destId="{ACC6BCE4-33BE-4547-BD09-A0C0F01E2693}" srcOrd="0" destOrd="0" presId="urn:microsoft.com/office/officeart/2005/8/layout/default"/>
    <dgm:cxn modelId="{C9BFAD84-6229-4E2F-8BFE-E1E803A9CCB7}" srcId="{6C57AFC8-2DC6-4AB4-8007-98F60329ADED}" destId="{E25DB7B3-56BA-40E4-8813-3CDDDB8FAB11}" srcOrd="2" destOrd="0" parTransId="{9896D9C7-3E29-469B-9978-D740A04A1410}" sibTransId="{0E226977-B0A5-4B6B-A665-ACCC67349F37}"/>
    <dgm:cxn modelId="{2A044DB7-BAB8-4C89-820A-49CF043AEE73}" type="presOf" srcId="{7BB25582-BA5C-4B2B-9F34-8AA6C817E90F}" destId="{6580BD7D-0280-4512-8D6B-EF4CBB843973}" srcOrd="0" destOrd="0" presId="urn:microsoft.com/office/officeart/2005/8/layout/default"/>
    <dgm:cxn modelId="{5964B3BD-B0D1-412E-9134-7842228970F8}" type="presParOf" srcId="{EFC59149-DCC2-4094-B5B8-94C8C405839F}" destId="{ACC6BCE4-33BE-4547-BD09-A0C0F01E2693}" srcOrd="0" destOrd="0" presId="urn:microsoft.com/office/officeart/2005/8/layout/default"/>
    <dgm:cxn modelId="{013C08A1-1F90-4DEA-96EA-B4A799863191}" type="presParOf" srcId="{EFC59149-DCC2-4094-B5B8-94C8C405839F}" destId="{2196D8C8-4CA5-4937-9405-E7251E4D128C}" srcOrd="1" destOrd="0" presId="urn:microsoft.com/office/officeart/2005/8/layout/default"/>
    <dgm:cxn modelId="{A8D90B8E-88D4-4219-BC1A-4F5FE88B4FC8}" type="presParOf" srcId="{EFC59149-DCC2-4094-B5B8-94C8C405839F}" destId="{6580BD7D-0280-4512-8D6B-EF4CBB843973}" srcOrd="2" destOrd="0" presId="urn:microsoft.com/office/officeart/2005/8/layout/default"/>
    <dgm:cxn modelId="{D7A56963-F777-4537-ABA0-AA226559369E}" type="presParOf" srcId="{EFC59149-DCC2-4094-B5B8-94C8C405839F}" destId="{BB9D3810-7698-45A9-B00B-002D525C4BCE}" srcOrd="3" destOrd="0" presId="urn:microsoft.com/office/officeart/2005/8/layout/default"/>
    <dgm:cxn modelId="{9F24C077-291F-4339-9FAB-5A07F3678F9E}" type="presParOf" srcId="{EFC59149-DCC2-4094-B5B8-94C8C405839F}" destId="{7FFB6E2B-73B9-48D0-A8B9-25987A0EE37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6BCE4-33BE-4547-BD09-A0C0F01E2693}">
      <dsp:nvSpPr>
        <dsp:cNvPr id="0" name=""/>
        <dsp:cNvSpPr/>
      </dsp:nvSpPr>
      <dsp:spPr>
        <a:xfrm>
          <a:off x="744" y="145603"/>
          <a:ext cx="2902148" cy="174128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Mechanical system</a:t>
          </a:r>
        </a:p>
      </dsp:txBody>
      <dsp:txXfrm>
        <a:off x="744" y="145603"/>
        <a:ext cx="2902148" cy="1741289"/>
      </dsp:txXfrm>
    </dsp:sp>
    <dsp:sp modelId="{6580BD7D-0280-4512-8D6B-EF4CBB843973}">
      <dsp:nvSpPr>
        <dsp:cNvPr id="0" name=""/>
        <dsp:cNvSpPr/>
      </dsp:nvSpPr>
      <dsp:spPr>
        <a:xfrm>
          <a:off x="3193107" y="145603"/>
          <a:ext cx="2902148" cy="174128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Control system</a:t>
          </a:r>
        </a:p>
      </dsp:txBody>
      <dsp:txXfrm>
        <a:off x="3193107" y="145603"/>
        <a:ext cx="2902148" cy="1741289"/>
      </dsp:txXfrm>
    </dsp:sp>
    <dsp:sp modelId="{7FFB6E2B-73B9-48D0-A8B9-25987A0EE37E}">
      <dsp:nvSpPr>
        <dsp:cNvPr id="0" name=""/>
        <dsp:cNvSpPr/>
      </dsp:nvSpPr>
      <dsp:spPr>
        <a:xfrm>
          <a:off x="1596925" y="2177107"/>
          <a:ext cx="2902148" cy="174128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Sensor system</a:t>
          </a:r>
        </a:p>
      </dsp:txBody>
      <dsp:txXfrm>
        <a:off x="1596925" y="2177107"/>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51E08-C969-2B4D-A906-B2B7C14F6F65}" type="datetimeFigureOut">
              <a:rPr lang="en-US" smtClean="0"/>
              <a:t>5/3/2022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3039E-5B9B-154E-9A96-869F04FE3470}" type="slidenum">
              <a:rPr lang="en-US" smtClean="0"/>
              <a:t>‹#›</a:t>
            </a:fld>
            <a:endParaRPr lang="en-US"/>
          </a:p>
        </p:txBody>
      </p:sp>
    </p:spTree>
    <p:extLst>
      <p:ext uri="{BB962C8B-B14F-4D97-AF65-F5344CB8AC3E}">
        <p14:creationId xmlns:p14="http://schemas.microsoft.com/office/powerpoint/2010/main" val="251318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809-F69F-0D48-97F8-9CF76A5308DF}"/>
              </a:ext>
            </a:extLst>
          </p:cNvPr>
          <p:cNvSpPr>
            <a:spLocks noGrp="1"/>
          </p:cNvSpPr>
          <p:nvPr>
            <p:ph type="ctrTitle" hasCustomPrompt="1"/>
          </p:nvPr>
        </p:nvSpPr>
        <p:spPr>
          <a:xfrm>
            <a:off x="353505" y="1122363"/>
            <a:ext cx="4339327" cy="2387600"/>
          </a:xfrm>
        </p:spPr>
        <p:txBody>
          <a:bodyPr anchor="b">
            <a:normAutofit/>
          </a:bodyPr>
          <a:lstStyle>
            <a:lvl1pPr algn="l">
              <a:defRPr sz="4000">
                <a:solidFill>
                  <a:schemeClr val="bg1"/>
                </a:solidFill>
              </a:defRPr>
            </a:lvl1pPr>
          </a:lstStyle>
          <a:p>
            <a:r>
              <a:rPr lang="en-US" sz="4000" b="1" dirty="0">
                <a:solidFill>
                  <a:schemeClr val="bg1"/>
                </a:solidFill>
                <a:latin typeface="Georgia" charset="0"/>
                <a:ea typeface="Georgia" charset="0"/>
                <a:cs typeface="Georgia" charset="0"/>
              </a:rPr>
              <a:t>Title Here:</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Tell Your</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Illinois Story</a:t>
            </a:r>
            <a:endParaRPr lang="en-US" dirty="0"/>
          </a:p>
        </p:txBody>
      </p:sp>
      <p:sp>
        <p:nvSpPr>
          <p:cNvPr id="3" name="Subtitle 2">
            <a:extLst>
              <a:ext uri="{FF2B5EF4-FFF2-40B4-BE49-F238E27FC236}">
                <a16:creationId xmlns:a16="http://schemas.microsoft.com/office/drawing/2014/main" id="{C5FA99F5-1DAB-644E-87BD-7B2BE337DBBB}"/>
              </a:ext>
            </a:extLst>
          </p:cNvPr>
          <p:cNvSpPr>
            <a:spLocks noGrp="1"/>
          </p:cNvSpPr>
          <p:nvPr>
            <p:ph type="subTitle" idx="1" hasCustomPrompt="1"/>
          </p:nvPr>
        </p:nvSpPr>
        <p:spPr>
          <a:xfrm>
            <a:off x="353505" y="3602038"/>
            <a:ext cx="4339327"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6" name="Slide Number Placeholder 5">
            <a:extLst>
              <a:ext uri="{FF2B5EF4-FFF2-40B4-BE49-F238E27FC236}">
                <a16:creationId xmlns:a16="http://schemas.microsoft.com/office/drawing/2014/main" id="{1D5E86B4-4E28-5743-B958-4D04BD329DC7}"/>
              </a:ext>
            </a:extLst>
          </p:cNvPr>
          <p:cNvSpPr>
            <a:spLocks noGrp="1"/>
          </p:cNvSpPr>
          <p:nvPr>
            <p:ph type="sldNum" sz="quarter" idx="12"/>
          </p:nvPr>
        </p:nvSpPr>
        <p:spPr/>
        <p:txBody>
          <a:bodyPr/>
          <a:lstStyle/>
          <a:p>
            <a:fld id="{47306C45-97B4-7545-8562-07255BCE2FE0}" type="slidenum">
              <a:rPr lang="en-US" smtClean="0"/>
              <a:t>‹#›</a:t>
            </a:fld>
            <a:endParaRPr lang="en-US"/>
          </a:p>
        </p:txBody>
      </p:sp>
      <p:pic>
        <p:nvPicPr>
          <p:cNvPr id="7" name="Picture 6">
            <a:extLst>
              <a:ext uri="{FF2B5EF4-FFF2-40B4-BE49-F238E27FC236}">
                <a16:creationId xmlns:a16="http://schemas.microsoft.com/office/drawing/2014/main" id="{64BA6024-F248-8845-B3C8-29C1E63FD0A7}"/>
              </a:ext>
            </a:extLst>
          </p:cNvPr>
          <p:cNvPicPr>
            <a:picLocks noChangeAspect="1"/>
          </p:cNvPicPr>
          <p:nvPr userDrawn="1"/>
        </p:nvPicPr>
        <p:blipFill>
          <a:blip r:embed="rId3"/>
          <a:stretch>
            <a:fillRect/>
          </a:stretch>
        </p:blipFill>
        <p:spPr>
          <a:xfrm>
            <a:off x="3213158" y="5645779"/>
            <a:ext cx="2717685" cy="704251"/>
          </a:xfrm>
          <a:prstGeom prst="rect">
            <a:avLst/>
          </a:prstGeom>
        </p:spPr>
      </p:pic>
    </p:spTree>
    <p:extLst>
      <p:ext uri="{BB962C8B-B14F-4D97-AF65-F5344CB8AC3E}">
        <p14:creationId xmlns:p14="http://schemas.microsoft.com/office/powerpoint/2010/main" val="67832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6838406" y="6095094"/>
            <a:ext cx="2057400" cy="365125"/>
          </a:xfrm>
        </p:spPr>
        <p:txBody>
          <a:bodyPr/>
          <a:lstStyle/>
          <a:p>
            <a:fld id="{47306C45-97B4-7545-8562-07255BCE2FE0}" type="slidenum">
              <a:rPr lang="en-US" smtClean="0"/>
              <a:t>‹#›</a:t>
            </a:fld>
            <a:endParaRPr lang="en-US"/>
          </a:p>
        </p:txBody>
      </p:sp>
    </p:spTree>
    <p:extLst>
      <p:ext uri="{BB962C8B-B14F-4D97-AF65-F5344CB8AC3E}">
        <p14:creationId xmlns:p14="http://schemas.microsoft.com/office/powerpoint/2010/main" val="148726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6ADA6-32C7-6D47-94AB-D149FA9C199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FDBC8-5F1C-654A-9325-61F4244133F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771FB5C-A5C2-4C44-A9DF-4F6A196EC0F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06C45-97B4-7545-8562-07255BCE2FE0}" type="slidenum">
              <a:rPr lang="en-US" smtClean="0"/>
              <a:t>‹#›</a:t>
            </a:fld>
            <a:endParaRPr lang="en-US"/>
          </a:p>
        </p:txBody>
      </p:sp>
    </p:spTree>
    <p:extLst>
      <p:ext uri="{BB962C8B-B14F-4D97-AF65-F5344CB8AC3E}">
        <p14:creationId xmlns:p14="http://schemas.microsoft.com/office/powerpoint/2010/main" val="1008080449"/>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841759-627C-4D89-B050-A83BA460101D}"/>
              </a:ext>
            </a:extLst>
          </p:cNvPr>
          <p:cNvSpPr>
            <a:spLocks noGrp="1"/>
          </p:cNvSpPr>
          <p:nvPr>
            <p:ph type="sldNum" sz="quarter" idx="12"/>
          </p:nvPr>
        </p:nvSpPr>
        <p:spPr/>
        <p:txBody>
          <a:bodyPr/>
          <a:lstStyle/>
          <a:p>
            <a:fld id="{47306C45-97B4-7545-8562-07255BCE2FE0}" type="slidenum">
              <a:rPr lang="en-US" smtClean="0">
                <a:solidFill>
                  <a:schemeClr val="tx1"/>
                </a:solidFill>
              </a:rPr>
              <a:t>1</a:t>
            </a:fld>
            <a:endParaRPr lang="en-US" dirty="0">
              <a:solidFill>
                <a:schemeClr val="tx1"/>
              </a:solidFill>
            </a:endParaRPr>
          </a:p>
        </p:txBody>
      </p:sp>
      <p:sp>
        <p:nvSpPr>
          <p:cNvPr id="3" name="Content Placeholder 2">
            <a:extLst>
              <a:ext uri="{FF2B5EF4-FFF2-40B4-BE49-F238E27FC236}">
                <a16:creationId xmlns:a16="http://schemas.microsoft.com/office/drawing/2014/main" id="{98FB001E-73E3-7042-A59A-A694342BC1F4}"/>
              </a:ext>
            </a:extLst>
          </p:cNvPr>
          <p:cNvSpPr>
            <a:spLocks noGrp="1"/>
          </p:cNvSpPr>
          <p:nvPr>
            <p:ph idx="4294967295"/>
          </p:nvPr>
        </p:nvSpPr>
        <p:spPr>
          <a:xfrm>
            <a:off x="4019550" y="2565400"/>
            <a:ext cx="5124450" cy="1903413"/>
          </a:xfrm>
        </p:spPr>
        <p:txBody>
          <a:bodyPr>
            <a:normAutofit fontScale="92500" lnSpcReduction="10000"/>
          </a:bodyPr>
          <a:lstStyle/>
          <a:p>
            <a:pPr marL="0" indent="0">
              <a:buNone/>
            </a:pPr>
            <a:r>
              <a:rPr lang="en-US" sz="2200" dirty="0"/>
              <a:t>Jack Li</a:t>
            </a:r>
            <a:r>
              <a:rPr lang="en-US" sz="2200" baseline="30000" dirty="0"/>
              <a:t>1</a:t>
            </a:r>
            <a:r>
              <a:rPr lang="en-US" sz="2200" dirty="0"/>
              <a:t>, </a:t>
            </a:r>
            <a:r>
              <a:rPr lang="en-US" sz="2200" dirty="0" err="1"/>
              <a:t>Sumukh</a:t>
            </a:r>
            <a:r>
              <a:rPr lang="en-US" sz="2200" dirty="0"/>
              <a:t> </a:t>
            </a:r>
            <a:r>
              <a:rPr lang="en-US" sz="2200" dirty="0" err="1"/>
              <a:t>Kenkere</a:t>
            </a:r>
            <a:r>
              <a:rPr lang="en-US" sz="2200" dirty="0"/>
              <a:t> Vasudeva Murthy</a:t>
            </a:r>
            <a:r>
              <a:rPr lang="en-US" sz="2200" baseline="30000" dirty="0"/>
              <a:t>1</a:t>
            </a:r>
          </a:p>
          <a:p>
            <a:pPr marL="0" indent="0">
              <a:buNone/>
            </a:pPr>
            <a:r>
              <a:rPr lang="en-US" sz="2200" baseline="30000" dirty="0"/>
              <a:t>1</a:t>
            </a:r>
            <a:r>
              <a:rPr lang="en-US" sz="2200" dirty="0"/>
              <a:t>University of Illinois at Urbana-Champaign</a:t>
            </a:r>
          </a:p>
          <a:p>
            <a:pPr marL="0" indent="0">
              <a:buNone/>
            </a:pPr>
            <a:endParaRPr lang="en-US" sz="2200" dirty="0"/>
          </a:p>
          <a:p>
            <a:pPr marL="0" indent="0">
              <a:buNone/>
            </a:pPr>
            <a:endParaRPr lang="en-US" sz="2200" dirty="0"/>
          </a:p>
          <a:p>
            <a:pPr marL="0" indent="0">
              <a:buNone/>
            </a:pPr>
            <a:r>
              <a:rPr lang="en-US" sz="2200" dirty="0"/>
              <a:t>05/03 2022</a:t>
            </a:r>
          </a:p>
          <a:p>
            <a:endParaRPr lang="en-US" dirty="0"/>
          </a:p>
          <a:p>
            <a:endParaRPr lang="en-US" dirty="0"/>
          </a:p>
        </p:txBody>
      </p:sp>
      <p:sp>
        <p:nvSpPr>
          <p:cNvPr id="7" name="Title 6">
            <a:extLst>
              <a:ext uri="{FF2B5EF4-FFF2-40B4-BE49-F238E27FC236}">
                <a16:creationId xmlns:a16="http://schemas.microsoft.com/office/drawing/2014/main" id="{7A9D44BD-8B25-3844-8541-0BD82E5BE27A}"/>
              </a:ext>
            </a:extLst>
          </p:cNvPr>
          <p:cNvSpPr>
            <a:spLocks noGrp="1"/>
          </p:cNvSpPr>
          <p:nvPr>
            <p:ph type="title" idx="4294967295"/>
          </p:nvPr>
        </p:nvSpPr>
        <p:spPr>
          <a:xfrm>
            <a:off x="495300" y="365125"/>
            <a:ext cx="8648700" cy="1325563"/>
          </a:xfrm>
        </p:spPr>
        <p:txBody>
          <a:bodyPr>
            <a:normAutofit/>
          </a:bodyPr>
          <a:lstStyle/>
          <a:p>
            <a:r>
              <a:rPr lang="en-US" sz="3200" dirty="0"/>
              <a:t>Automated Metal Detection Robotics</a:t>
            </a:r>
          </a:p>
        </p:txBody>
      </p:sp>
      <p:pic>
        <p:nvPicPr>
          <p:cNvPr id="4" name="Picture 3" descr="A picture containing text, electronics, projector&#10;&#10;Description automatically generated">
            <a:extLst>
              <a:ext uri="{FF2B5EF4-FFF2-40B4-BE49-F238E27FC236}">
                <a16:creationId xmlns:a16="http://schemas.microsoft.com/office/drawing/2014/main" id="{56DC719C-C069-4C94-AB70-29A2F8DD296A}"/>
              </a:ext>
            </a:extLst>
          </p:cNvPr>
          <p:cNvPicPr>
            <a:picLocks noChangeAspect="1"/>
          </p:cNvPicPr>
          <p:nvPr/>
        </p:nvPicPr>
        <p:blipFill>
          <a:blip r:embed="rId2"/>
          <a:stretch>
            <a:fillRect/>
          </a:stretch>
        </p:blipFill>
        <p:spPr>
          <a:xfrm>
            <a:off x="972252" y="1690689"/>
            <a:ext cx="2461337" cy="3881976"/>
          </a:xfrm>
          <a:prstGeom prst="rect">
            <a:avLst/>
          </a:prstGeom>
        </p:spPr>
      </p:pic>
      <p:sp>
        <p:nvSpPr>
          <p:cNvPr id="2" name="TextBox 1">
            <a:extLst>
              <a:ext uri="{FF2B5EF4-FFF2-40B4-BE49-F238E27FC236}">
                <a16:creationId xmlns:a16="http://schemas.microsoft.com/office/drawing/2014/main" id="{4D4370C9-006F-4F42-B857-D347F27D1A91}"/>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8" name="TextBox 7">
            <a:extLst>
              <a:ext uri="{FF2B5EF4-FFF2-40B4-BE49-F238E27FC236}">
                <a16:creationId xmlns:a16="http://schemas.microsoft.com/office/drawing/2014/main" id="{4E3477B4-B2CC-47F4-9E62-EE9BC312CA98}"/>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spTree>
    <p:extLst>
      <p:ext uri="{BB962C8B-B14F-4D97-AF65-F5344CB8AC3E}">
        <p14:creationId xmlns:p14="http://schemas.microsoft.com/office/powerpoint/2010/main" val="389523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638595" y="365126"/>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altLang="zh-CN" sz="2000" dirty="0"/>
              <a:t>Requirements &amp; Verification—Peripheral module part 1</a:t>
            </a:r>
            <a:endParaRPr lang="en-US" sz="2000" dirty="0"/>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10</a:t>
            </a:fld>
            <a:endParaRPr lang="en-US" dirty="0">
              <a:solidFill>
                <a:schemeClr val="tx1"/>
              </a:solidFill>
            </a:endParaRPr>
          </a:p>
        </p:txBody>
      </p:sp>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F661640B-F64B-4447-81A5-23A01AC330A8}"/>
                  </a:ext>
                </a:extLst>
              </p:cNvPr>
              <p:cNvGraphicFramePr>
                <a:graphicFrameLocks noGrp="1"/>
              </p:cNvGraphicFramePr>
              <p:nvPr>
                <p:extLst>
                  <p:ext uri="{D42A27DB-BD31-4B8C-83A1-F6EECF244321}">
                    <p14:modId xmlns:p14="http://schemas.microsoft.com/office/powerpoint/2010/main" val="1843481214"/>
                  </p:ext>
                </p:extLst>
              </p:nvPr>
            </p:nvGraphicFramePr>
            <p:xfrm>
              <a:off x="392848" y="1322861"/>
              <a:ext cx="8433099" cy="4103904"/>
            </p:xfrm>
            <a:graphic>
              <a:graphicData uri="http://schemas.openxmlformats.org/drawingml/2006/table">
                <a:tbl>
                  <a:tblPr firstRow="1" firstCol="1" bandRow="1">
                    <a:tableStyleId>{5C22544A-7EE6-4342-B048-85BDC9FD1C3A}</a:tableStyleId>
                  </a:tblPr>
                  <a:tblGrid>
                    <a:gridCol w="1366456">
                      <a:extLst>
                        <a:ext uri="{9D8B030D-6E8A-4147-A177-3AD203B41FA5}">
                          <a16:colId xmlns:a16="http://schemas.microsoft.com/office/drawing/2014/main" val="1328918802"/>
                        </a:ext>
                      </a:extLst>
                    </a:gridCol>
                    <a:gridCol w="1511840">
                      <a:extLst>
                        <a:ext uri="{9D8B030D-6E8A-4147-A177-3AD203B41FA5}">
                          <a16:colId xmlns:a16="http://schemas.microsoft.com/office/drawing/2014/main" val="4072344729"/>
                        </a:ext>
                      </a:extLst>
                    </a:gridCol>
                    <a:gridCol w="2580378">
                      <a:extLst>
                        <a:ext uri="{9D8B030D-6E8A-4147-A177-3AD203B41FA5}">
                          <a16:colId xmlns:a16="http://schemas.microsoft.com/office/drawing/2014/main" val="516913476"/>
                        </a:ext>
                      </a:extLst>
                    </a:gridCol>
                    <a:gridCol w="2974425">
                      <a:extLst>
                        <a:ext uri="{9D8B030D-6E8A-4147-A177-3AD203B41FA5}">
                          <a16:colId xmlns:a16="http://schemas.microsoft.com/office/drawing/2014/main" val="3434175188"/>
                        </a:ext>
                      </a:extLst>
                    </a:gridCol>
                  </a:tblGrid>
                  <a:tr h="278512">
                    <a:tc>
                      <a:txBody>
                        <a:bodyPr/>
                        <a:lstStyle/>
                        <a:p>
                          <a:pPr marL="0" marR="0">
                            <a:lnSpc>
                              <a:spcPct val="115000"/>
                            </a:lnSpc>
                            <a:spcBef>
                              <a:spcPts val="0"/>
                            </a:spcBef>
                            <a:spcAft>
                              <a:spcPts val="0"/>
                            </a:spcAft>
                          </a:pPr>
                          <a:r>
                            <a:rPr lang="en-US" sz="1600" dirty="0">
                              <a:effectLst/>
                            </a:rPr>
                            <a:t>Part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requirement</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Verification Procedure</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Results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66498155"/>
                      </a:ext>
                    </a:extLst>
                  </a:tr>
                  <a:tr h="1671843">
                    <a:tc>
                      <a:txBody>
                        <a:bodyPr/>
                        <a:lstStyle/>
                        <a:p>
                          <a:pPr marL="0" marR="0">
                            <a:lnSpc>
                              <a:spcPct val="115000"/>
                            </a:lnSpc>
                            <a:spcBef>
                              <a:spcPts val="0"/>
                            </a:spcBef>
                            <a:spcAft>
                              <a:spcPts val="0"/>
                            </a:spcAft>
                          </a:pPr>
                          <a:r>
                            <a:rPr lang="en-US" sz="1600" dirty="0">
                              <a:effectLst/>
                            </a:rPr>
                            <a:t>batteries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14:m>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𝑉𝑜𝑙𝑡𝑎𝑔𝑒</m:t>
                                  </m:r>
                                </m:e>
                                <m:sub>
                                  <m:r>
                                    <a:rPr lang="en-US" sz="1400">
                                      <a:effectLst/>
                                      <a:latin typeface="Cambria Math" panose="02040503050406030204" pitchFamily="18" charset="0"/>
                                    </a:rPr>
                                    <m:t>𝑚𝑒𝑎𝑠𝑢𝑟𝑒𝑑</m:t>
                                  </m:r>
                                </m:sub>
                              </m:sSub>
                            </m:oMath>
                          </a14:m>
                          <a:r>
                            <a:rPr lang="en-US" sz="1400" dirty="0">
                              <a:effectLst/>
                            </a:rPr>
                            <a:t>= </a:t>
                          </a:r>
                          <a14:m>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𝑉𝑜𝑙𝑡𝑎𝑔𝑒</m:t>
                                  </m:r>
                                </m:e>
                                <m:sub>
                                  <m:r>
                                    <a:rPr lang="en-US" sz="1400">
                                      <a:effectLst/>
                                      <a:latin typeface="Cambria Math" panose="02040503050406030204" pitchFamily="18" charset="0"/>
                                    </a:rPr>
                                    <m:t>𝑖𝑑𝑒𝑎𝑙</m:t>
                                  </m:r>
                                </m:sub>
                              </m:sSub>
                              <m:r>
                                <a:rPr lang="en-US" sz="1400">
                                  <a:effectLst/>
                                  <a:latin typeface="Cambria Math" panose="02040503050406030204" pitchFamily="18" charset="0"/>
                                </a:rPr>
                                <m:t>±</m:t>
                              </m:r>
                              <m:r>
                                <a:rPr lang="en-US" sz="1400">
                                  <a:effectLst/>
                                  <a:latin typeface="Cambria Math" panose="02040503050406030204" pitchFamily="18" charset="0"/>
                                </a:rPr>
                                <m:t>𝑥</m:t>
                              </m:r>
                            </m:oMath>
                          </a14:m>
                          <a:r>
                            <a:rPr lang="en-US" sz="1400" dirty="0">
                              <a:effectLst/>
                            </a:rPr>
                            <a:t>, for </a:t>
                          </a:r>
                          <a14:m>
                            <m:oMath xmlns:m="http://schemas.openxmlformats.org/officeDocument/2006/math">
                              <m:r>
                                <a:rPr lang="en-US" sz="1400">
                                  <a:effectLst/>
                                  <a:latin typeface="Cambria Math" panose="02040503050406030204" pitchFamily="18" charset="0"/>
                                </a:rPr>
                                <m:t>0≤</m:t>
                              </m:r>
                              <m:r>
                                <a:rPr lang="en-US" sz="1400">
                                  <a:effectLst/>
                                  <a:latin typeface="Cambria Math" panose="02040503050406030204" pitchFamily="18" charset="0"/>
                                </a:rPr>
                                <m:t>𝑥</m:t>
                              </m:r>
                              <m:r>
                                <a:rPr lang="en-US" sz="1400">
                                  <a:effectLst/>
                                  <a:latin typeface="Cambria Math" panose="02040503050406030204" pitchFamily="18" charset="0"/>
                                </a:rPr>
                                <m:t>≤0.5</m:t>
                              </m:r>
                            </m:oMath>
                          </a14:m>
                          <a:r>
                            <a:rPr lang="en-US" sz="1400" dirty="0">
                              <a:effectLst/>
                            </a:rPr>
                            <a:t> volt</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Connect batteries to a breadboard or PCB and use multimeter to measure the voltage reading</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PCB battery shows 4.79 volt in stable reading.</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latin typeface="Calibri" panose="020F0502020204030204" pitchFamily="34" charset="0"/>
                              <a:ea typeface="SimSun" panose="02010600030101010101" pitchFamily="2" charset="-122"/>
                              <a:cs typeface="Times New Roman" panose="02020603050405020304" pitchFamily="18" charset="0"/>
                            </a:rPr>
                            <a:t>Motor battery source shows 12.9 volt</a:t>
                          </a:r>
                        </a:p>
                      </a:txBody>
                      <a:tcPr marL="68580" marR="68580" marT="0" marB="0"/>
                    </a:tc>
                    <a:extLst>
                      <a:ext uri="{0D108BD9-81ED-4DB2-BD59-A6C34878D82A}">
                        <a16:rowId xmlns:a16="http://schemas.microsoft.com/office/drawing/2014/main" val="1238713060"/>
                      </a:ext>
                    </a:extLst>
                  </a:tr>
                  <a:tr h="2153549">
                    <a:tc>
                      <a:txBody>
                        <a:bodyPr/>
                        <a:lstStyle/>
                        <a:p>
                          <a:pPr marL="0" marR="0">
                            <a:lnSpc>
                              <a:spcPct val="115000"/>
                            </a:lnSpc>
                            <a:spcBef>
                              <a:spcPts val="0"/>
                            </a:spcBef>
                            <a:spcAft>
                              <a:spcPts val="0"/>
                            </a:spcAft>
                          </a:pPr>
                          <a:r>
                            <a:rPr lang="en-US" sz="1600" dirty="0">
                              <a:effectLst/>
                            </a:rPr>
                            <a:t>Sound sensor</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1.8 </m:t>
                                </m:r>
                                <m:r>
                                  <a:rPr lang="en-US" sz="1400">
                                    <a:effectLst/>
                                    <a:latin typeface="Cambria Math" panose="02040503050406030204" pitchFamily="18" charset="0"/>
                                  </a:rPr>
                                  <m:t>𝑣𝑜𝑙𝑡</m:t>
                                </m:r>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𝑑𝑖𝑔𝑖𝑡𝑎𝑙</m:t>
                                    </m:r>
                                    <m:r>
                                      <a:rPr lang="en-US" sz="1400">
                                        <a:effectLst/>
                                        <a:latin typeface="Cambria Math" panose="02040503050406030204" pitchFamily="18" charset="0"/>
                                      </a:rPr>
                                      <m:t> </m:t>
                                    </m:r>
                                    <m:r>
                                      <a:rPr lang="en-US" sz="1400">
                                        <a:effectLst/>
                                        <a:latin typeface="Cambria Math" panose="02040503050406030204" pitchFamily="18" charset="0"/>
                                      </a:rPr>
                                      <m:t>𝑜𝑢𝑡𝑝𝑢𝑡</m:t>
                                    </m:r>
                                  </m:sub>
                                </m:sSub>
                                <m:r>
                                  <a:rPr lang="en-US" sz="1400">
                                    <a:effectLst/>
                                    <a:latin typeface="Cambria Math" panose="02040503050406030204" pitchFamily="18" charset="0"/>
                                  </a:rPr>
                                  <m:t>≤3.3 </m:t>
                                </m:r>
                                <m:r>
                                  <a:rPr lang="en-US" sz="1400">
                                    <a:effectLst/>
                                    <a:latin typeface="Cambria Math" panose="02040503050406030204" pitchFamily="18" charset="0"/>
                                  </a:rPr>
                                  <m:t>𝑣𝑜𝑙𝑡</m:t>
                                </m:r>
                              </m:oMath>
                            </m:oMathPara>
                          </a14:m>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Connect sound sensor to PCB, slightly rotate the potentiometer on the sensor clockwise to increase sensitivity, measure the voltage of the digital output pin with a multimeter.</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The multimeter reads about 2.7 volt, which is enough to trigger an active high once it is connected to microcontroller</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90978321"/>
                      </a:ext>
                    </a:extLst>
                  </a:tr>
                </a:tbl>
              </a:graphicData>
            </a:graphic>
          </p:graphicFrame>
        </mc:Choice>
        <mc:Fallback>
          <p:graphicFrame>
            <p:nvGraphicFramePr>
              <p:cNvPr id="8" name="Table 7">
                <a:extLst>
                  <a:ext uri="{FF2B5EF4-FFF2-40B4-BE49-F238E27FC236}">
                    <a16:creationId xmlns:a16="http://schemas.microsoft.com/office/drawing/2014/main" id="{F661640B-F64B-4447-81A5-23A01AC330A8}"/>
                  </a:ext>
                </a:extLst>
              </p:cNvPr>
              <p:cNvGraphicFramePr>
                <a:graphicFrameLocks noGrp="1"/>
              </p:cNvGraphicFramePr>
              <p:nvPr>
                <p:extLst>
                  <p:ext uri="{D42A27DB-BD31-4B8C-83A1-F6EECF244321}">
                    <p14:modId xmlns:p14="http://schemas.microsoft.com/office/powerpoint/2010/main" val="1843481214"/>
                  </p:ext>
                </p:extLst>
              </p:nvPr>
            </p:nvGraphicFramePr>
            <p:xfrm>
              <a:off x="392848" y="1322861"/>
              <a:ext cx="8433099" cy="4103904"/>
            </p:xfrm>
            <a:graphic>
              <a:graphicData uri="http://schemas.openxmlformats.org/drawingml/2006/table">
                <a:tbl>
                  <a:tblPr firstRow="1" firstCol="1" bandRow="1">
                    <a:tableStyleId>{5C22544A-7EE6-4342-B048-85BDC9FD1C3A}</a:tableStyleId>
                  </a:tblPr>
                  <a:tblGrid>
                    <a:gridCol w="1366456">
                      <a:extLst>
                        <a:ext uri="{9D8B030D-6E8A-4147-A177-3AD203B41FA5}">
                          <a16:colId xmlns:a16="http://schemas.microsoft.com/office/drawing/2014/main" val="1328918802"/>
                        </a:ext>
                      </a:extLst>
                    </a:gridCol>
                    <a:gridCol w="1511840">
                      <a:extLst>
                        <a:ext uri="{9D8B030D-6E8A-4147-A177-3AD203B41FA5}">
                          <a16:colId xmlns:a16="http://schemas.microsoft.com/office/drawing/2014/main" val="4072344729"/>
                        </a:ext>
                      </a:extLst>
                    </a:gridCol>
                    <a:gridCol w="2580378">
                      <a:extLst>
                        <a:ext uri="{9D8B030D-6E8A-4147-A177-3AD203B41FA5}">
                          <a16:colId xmlns:a16="http://schemas.microsoft.com/office/drawing/2014/main" val="516913476"/>
                        </a:ext>
                      </a:extLst>
                    </a:gridCol>
                    <a:gridCol w="2974425">
                      <a:extLst>
                        <a:ext uri="{9D8B030D-6E8A-4147-A177-3AD203B41FA5}">
                          <a16:colId xmlns:a16="http://schemas.microsoft.com/office/drawing/2014/main" val="3434175188"/>
                        </a:ext>
                      </a:extLst>
                    </a:gridCol>
                  </a:tblGrid>
                  <a:tr h="278512">
                    <a:tc>
                      <a:txBody>
                        <a:bodyPr/>
                        <a:lstStyle/>
                        <a:p>
                          <a:pPr marL="0" marR="0">
                            <a:lnSpc>
                              <a:spcPct val="115000"/>
                            </a:lnSpc>
                            <a:spcBef>
                              <a:spcPts val="0"/>
                            </a:spcBef>
                            <a:spcAft>
                              <a:spcPts val="0"/>
                            </a:spcAft>
                          </a:pPr>
                          <a:r>
                            <a:rPr lang="en-US" sz="1600" dirty="0">
                              <a:effectLst/>
                            </a:rPr>
                            <a:t>Part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requirement</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Verification Procedure</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Results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66498155"/>
                      </a:ext>
                    </a:extLst>
                  </a:tr>
                  <a:tr h="1671843">
                    <a:tc>
                      <a:txBody>
                        <a:bodyPr/>
                        <a:lstStyle/>
                        <a:p>
                          <a:pPr marL="0" marR="0">
                            <a:lnSpc>
                              <a:spcPct val="115000"/>
                            </a:lnSpc>
                            <a:spcBef>
                              <a:spcPts val="0"/>
                            </a:spcBef>
                            <a:spcAft>
                              <a:spcPts val="0"/>
                            </a:spcAft>
                          </a:pPr>
                          <a:r>
                            <a:rPr lang="en-US" sz="1600" dirty="0">
                              <a:effectLst/>
                            </a:rPr>
                            <a:t>batteries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90726" t="-18978" r="-369355" b="-129927"/>
                          </a:stretch>
                        </a:blipFill>
                      </a:tcPr>
                    </a:tc>
                    <a:tc>
                      <a:txBody>
                        <a:bodyPr/>
                        <a:lstStyle/>
                        <a:p>
                          <a:pPr marL="0" marR="0">
                            <a:lnSpc>
                              <a:spcPct val="115000"/>
                            </a:lnSpc>
                            <a:spcBef>
                              <a:spcPts val="0"/>
                            </a:spcBef>
                            <a:spcAft>
                              <a:spcPts val="0"/>
                            </a:spcAft>
                          </a:pPr>
                          <a:r>
                            <a:rPr lang="en-US" sz="1400" dirty="0">
                              <a:effectLst/>
                            </a:rPr>
                            <a:t>Connect batteries to a breadboard or PCB and use multimeter to measure the voltage reading</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PCB battery shows 4.79 volt in stable reading.</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latin typeface="Calibri" panose="020F0502020204030204" pitchFamily="34" charset="0"/>
                              <a:ea typeface="SimSun" panose="02010600030101010101" pitchFamily="2" charset="-122"/>
                              <a:cs typeface="Times New Roman" panose="02020603050405020304" pitchFamily="18" charset="0"/>
                            </a:rPr>
                            <a:t>Motor battery source shows 12.9 volt</a:t>
                          </a:r>
                        </a:p>
                      </a:txBody>
                      <a:tcPr marL="68580" marR="68580" marT="0" marB="0"/>
                    </a:tc>
                    <a:extLst>
                      <a:ext uri="{0D108BD9-81ED-4DB2-BD59-A6C34878D82A}">
                        <a16:rowId xmlns:a16="http://schemas.microsoft.com/office/drawing/2014/main" val="1238713060"/>
                      </a:ext>
                    </a:extLst>
                  </a:tr>
                  <a:tr h="2153549">
                    <a:tc>
                      <a:txBody>
                        <a:bodyPr/>
                        <a:lstStyle/>
                        <a:p>
                          <a:pPr marL="0" marR="0">
                            <a:lnSpc>
                              <a:spcPct val="115000"/>
                            </a:lnSpc>
                            <a:spcBef>
                              <a:spcPts val="0"/>
                            </a:spcBef>
                            <a:spcAft>
                              <a:spcPts val="0"/>
                            </a:spcAft>
                          </a:pPr>
                          <a:r>
                            <a:rPr lang="en-US" sz="1600" dirty="0">
                              <a:effectLst/>
                            </a:rPr>
                            <a:t>Sound sensor</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90726" t="-92090" r="-369355" b="-565"/>
                          </a:stretch>
                        </a:blipFill>
                      </a:tcPr>
                    </a:tc>
                    <a:tc>
                      <a:txBody>
                        <a:bodyPr/>
                        <a:lstStyle/>
                        <a:p>
                          <a:pPr marL="0" marR="0">
                            <a:lnSpc>
                              <a:spcPct val="115000"/>
                            </a:lnSpc>
                            <a:spcBef>
                              <a:spcPts val="0"/>
                            </a:spcBef>
                            <a:spcAft>
                              <a:spcPts val="0"/>
                            </a:spcAft>
                          </a:pPr>
                          <a:r>
                            <a:rPr lang="en-US" sz="1400" dirty="0">
                              <a:effectLst/>
                            </a:rPr>
                            <a:t>Connect sound sensor to PCB, slightly rotate the potentiometer on the sensor clockwise to increase sensitivity, measure the voltage of the digital output pin with a multimeter.</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The multimeter reads about 2.7 volt, which is enough to trigger an active high once it is connected to microcontroller</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90978321"/>
                      </a:ext>
                    </a:extLst>
                  </a:tr>
                </a:tbl>
              </a:graphicData>
            </a:graphic>
          </p:graphicFrame>
        </mc:Fallback>
      </mc:AlternateContent>
      <p:sp>
        <p:nvSpPr>
          <p:cNvPr id="5" name="TextBox 4">
            <a:extLst>
              <a:ext uri="{FF2B5EF4-FFF2-40B4-BE49-F238E27FC236}">
                <a16:creationId xmlns:a16="http://schemas.microsoft.com/office/drawing/2014/main" id="{D452A9AA-EF24-4479-BCF2-E61250579330}"/>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6" name="TextBox 5">
            <a:extLst>
              <a:ext uri="{FF2B5EF4-FFF2-40B4-BE49-F238E27FC236}">
                <a16:creationId xmlns:a16="http://schemas.microsoft.com/office/drawing/2014/main" id="{30CC57E7-BB14-472A-93E5-33E2C5B28680}"/>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spTree>
    <p:extLst>
      <p:ext uri="{BB962C8B-B14F-4D97-AF65-F5344CB8AC3E}">
        <p14:creationId xmlns:p14="http://schemas.microsoft.com/office/powerpoint/2010/main" val="126750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638595" y="365126"/>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altLang="zh-CN" sz="2000" dirty="0"/>
              <a:t>Requirements &amp; Verification—Peripheral module part 2</a:t>
            </a:r>
            <a:endParaRPr lang="en-US" sz="2000" dirty="0"/>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11</a:t>
            </a:fld>
            <a:endParaRPr lang="en-US" dirty="0">
              <a:solidFill>
                <a:schemeClr val="tx1"/>
              </a:solidFill>
            </a:endParaRPr>
          </a:p>
        </p:txBody>
      </p:sp>
      <p:graphicFrame>
        <p:nvGraphicFramePr>
          <p:cNvPr id="4" name="Table 3">
            <a:extLst>
              <a:ext uri="{FF2B5EF4-FFF2-40B4-BE49-F238E27FC236}">
                <a16:creationId xmlns:a16="http://schemas.microsoft.com/office/drawing/2014/main" id="{1F9D6B51-7039-4726-A990-B773A8C9E0D3}"/>
              </a:ext>
            </a:extLst>
          </p:cNvPr>
          <p:cNvGraphicFramePr>
            <a:graphicFrameLocks noGrp="1"/>
          </p:cNvGraphicFramePr>
          <p:nvPr>
            <p:extLst>
              <p:ext uri="{D42A27DB-BD31-4B8C-83A1-F6EECF244321}">
                <p14:modId xmlns:p14="http://schemas.microsoft.com/office/powerpoint/2010/main" val="3961666151"/>
              </p:ext>
            </p:extLst>
          </p:nvPr>
        </p:nvGraphicFramePr>
        <p:xfrm>
          <a:off x="716113" y="1371759"/>
          <a:ext cx="7711774" cy="4114482"/>
        </p:xfrm>
        <a:graphic>
          <a:graphicData uri="http://schemas.openxmlformats.org/drawingml/2006/table">
            <a:tbl>
              <a:tblPr firstRow="1" firstCol="1" bandRow="1">
                <a:tableStyleId>{5C22544A-7EE6-4342-B048-85BDC9FD1C3A}</a:tableStyleId>
              </a:tblPr>
              <a:tblGrid>
                <a:gridCol w="1249576">
                  <a:extLst>
                    <a:ext uri="{9D8B030D-6E8A-4147-A177-3AD203B41FA5}">
                      <a16:colId xmlns:a16="http://schemas.microsoft.com/office/drawing/2014/main" val="4006134367"/>
                    </a:ext>
                  </a:extLst>
                </a:gridCol>
                <a:gridCol w="1382525">
                  <a:extLst>
                    <a:ext uri="{9D8B030D-6E8A-4147-A177-3AD203B41FA5}">
                      <a16:colId xmlns:a16="http://schemas.microsoft.com/office/drawing/2014/main" val="1654417697"/>
                    </a:ext>
                  </a:extLst>
                </a:gridCol>
                <a:gridCol w="2359665">
                  <a:extLst>
                    <a:ext uri="{9D8B030D-6E8A-4147-A177-3AD203B41FA5}">
                      <a16:colId xmlns:a16="http://schemas.microsoft.com/office/drawing/2014/main" val="3490363305"/>
                    </a:ext>
                  </a:extLst>
                </a:gridCol>
                <a:gridCol w="2720008">
                  <a:extLst>
                    <a:ext uri="{9D8B030D-6E8A-4147-A177-3AD203B41FA5}">
                      <a16:colId xmlns:a16="http://schemas.microsoft.com/office/drawing/2014/main" val="2465717961"/>
                    </a:ext>
                  </a:extLst>
                </a:gridCol>
              </a:tblGrid>
              <a:tr h="232602">
                <a:tc>
                  <a:txBody>
                    <a:bodyPr/>
                    <a:lstStyle/>
                    <a:p>
                      <a:pPr marL="0" marR="0">
                        <a:lnSpc>
                          <a:spcPct val="115000"/>
                        </a:lnSpc>
                        <a:spcBef>
                          <a:spcPts val="0"/>
                        </a:spcBef>
                        <a:spcAft>
                          <a:spcPts val="0"/>
                        </a:spcAft>
                      </a:pPr>
                      <a:r>
                        <a:rPr lang="en-US" sz="1400">
                          <a:effectLst/>
                        </a:rPr>
                        <a:t>Part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requirement</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Verification Procedure</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Results</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15986507"/>
                  </a:ext>
                </a:extLst>
              </a:tr>
              <a:tr h="3881880">
                <a:tc>
                  <a:txBody>
                    <a:bodyPr/>
                    <a:lstStyle/>
                    <a:p>
                      <a:pPr marL="0" marR="0">
                        <a:lnSpc>
                          <a:spcPct val="115000"/>
                        </a:lnSpc>
                        <a:spcBef>
                          <a:spcPts val="0"/>
                        </a:spcBef>
                        <a:spcAft>
                          <a:spcPts val="0"/>
                        </a:spcAft>
                      </a:pPr>
                      <a:r>
                        <a:rPr lang="en-US" sz="1400">
                          <a:effectLst/>
                        </a:rPr>
                        <a:t>Ultrasonic sensor</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Distance sensitivity is at least 20 cm</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Connect the sensor directly to PCB or other development board. Run program to measure distance. Either display the distance measured or use external connected device to indicate a “stop” operation when the distance measured is below 20 cm</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We have used the second method to qualitatively show that the distance sensitivity is at least 20 cm by stopping the car’s motion with hand covering the distance sensor with distance smaller than 20 cm. This is done with PCB and sensor connected.</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28770669"/>
                  </a:ext>
                </a:extLst>
              </a:tr>
            </a:tbl>
          </a:graphicData>
        </a:graphic>
      </p:graphicFrame>
      <p:sp>
        <p:nvSpPr>
          <p:cNvPr id="5" name="TextBox 4">
            <a:extLst>
              <a:ext uri="{FF2B5EF4-FFF2-40B4-BE49-F238E27FC236}">
                <a16:creationId xmlns:a16="http://schemas.microsoft.com/office/drawing/2014/main" id="{0A6D5F5C-E255-4BDF-AC99-E8B44DC0D0EA}"/>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6" name="TextBox 5">
            <a:extLst>
              <a:ext uri="{FF2B5EF4-FFF2-40B4-BE49-F238E27FC236}">
                <a16:creationId xmlns:a16="http://schemas.microsoft.com/office/drawing/2014/main" id="{1F956506-497D-4E9A-B5A9-60315DE441A1}"/>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spTree>
    <p:extLst>
      <p:ext uri="{BB962C8B-B14F-4D97-AF65-F5344CB8AC3E}">
        <p14:creationId xmlns:p14="http://schemas.microsoft.com/office/powerpoint/2010/main" val="383778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638595" y="365126"/>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2400" dirty="0"/>
              <a:t>Design Details</a:t>
            </a:r>
            <a:r>
              <a:rPr lang="en-US" altLang="zh-CN" sz="2400" dirty="0"/>
              <a:t>—PCB module (circuit schematic)</a:t>
            </a:r>
            <a:endParaRPr lang="en-US" sz="2400" dirty="0"/>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12</a:t>
            </a:fld>
            <a:endParaRPr lang="en-US" dirty="0">
              <a:solidFill>
                <a:schemeClr val="tx1"/>
              </a:solidFill>
            </a:endParaRPr>
          </a:p>
        </p:txBody>
      </p:sp>
      <p:pic>
        <p:nvPicPr>
          <p:cNvPr id="11" name="Picture 10" descr="Diagram, schematic&#10;&#10;Description automatically generated">
            <a:extLst>
              <a:ext uri="{FF2B5EF4-FFF2-40B4-BE49-F238E27FC236}">
                <a16:creationId xmlns:a16="http://schemas.microsoft.com/office/drawing/2014/main" id="{F663B6D5-1E74-4F85-AC55-4403F2923F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394" y="1380100"/>
            <a:ext cx="8257211" cy="3967166"/>
          </a:xfrm>
          <a:prstGeom prst="rect">
            <a:avLst/>
          </a:prstGeom>
        </p:spPr>
      </p:pic>
      <p:sp>
        <p:nvSpPr>
          <p:cNvPr id="5" name="TextBox 4">
            <a:extLst>
              <a:ext uri="{FF2B5EF4-FFF2-40B4-BE49-F238E27FC236}">
                <a16:creationId xmlns:a16="http://schemas.microsoft.com/office/drawing/2014/main" id="{347AA849-C9DF-4FCE-A67A-875CC33F85FE}"/>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6" name="TextBox 5">
            <a:extLst>
              <a:ext uri="{FF2B5EF4-FFF2-40B4-BE49-F238E27FC236}">
                <a16:creationId xmlns:a16="http://schemas.microsoft.com/office/drawing/2014/main" id="{B668B751-560C-40CE-A23E-1FA93F933011}"/>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spTree>
    <p:extLst>
      <p:ext uri="{BB962C8B-B14F-4D97-AF65-F5344CB8AC3E}">
        <p14:creationId xmlns:p14="http://schemas.microsoft.com/office/powerpoint/2010/main" val="1799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495300" y="19282"/>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2400" dirty="0"/>
              <a:t>Design Details</a:t>
            </a:r>
            <a:r>
              <a:rPr lang="en-US" altLang="zh-CN" sz="2400" dirty="0"/>
              <a:t>—PCB module 1</a:t>
            </a:r>
            <a:endParaRPr lang="en-US" sz="2400" dirty="0"/>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13</a:t>
            </a:fld>
            <a:endParaRPr lang="en-US" dirty="0">
              <a:solidFill>
                <a:schemeClr val="tx1"/>
              </a:solidFill>
            </a:endParaRPr>
          </a:p>
        </p:txBody>
      </p:sp>
      <p:sp>
        <p:nvSpPr>
          <p:cNvPr id="5" name="TextBox 4">
            <a:extLst>
              <a:ext uri="{FF2B5EF4-FFF2-40B4-BE49-F238E27FC236}">
                <a16:creationId xmlns:a16="http://schemas.microsoft.com/office/drawing/2014/main" id="{347AA849-C9DF-4FCE-A67A-875CC33F85FE}"/>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6" name="TextBox 5">
            <a:extLst>
              <a:ext uri="{FF2B5EF4-FFF2-40B4-BE49-F238E27FC236}">
                <a16:creationId xmlns:a16="http://schemas.microsoft.com/office/drawing/2014/main" id="{B668B751-560C-40CE-A23E-1FA93F933011}"/>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pic>
        <p:nvPicPr>
          <p:cNvPr id="7" name="Picture 6" descr="Diagram, schematic&#10;&#10;Description automatically generated">
            <a:extLst>
              <a:ext uri="{FF2B5EF4-FFF2-40B4-BE49-F238E27FC236}">
                <a16:creationId xmlns:a16="http://schemas.microsoft.com/office/drawing/2014/main" id="{CAD8D93A-F49E-4995-B967-F02A2DC863A6}"/>
              </a:ext>
            </a:extLst>
          </p:cNvPr>
          <p:cNvPicPr>
            <a:picLocks noChangeAspect="1"/>
          </p:cNvPicPr>
          <p:nvPr/>
        </p:nvPicPr>
        <p:blipFill>
          <a:blip r:embed="rId2"/>
          <a:stretch>
            <a:fillRect/>
          </a:stretch>
        </p:blipFill>
        <p:spPr>
          <a:xfrm>
            <a:off x="364244" y="930024"/>
            <a:ext cx="6358553" cy="4682392"/>
          </a:xfrm>
          <a:prstGeom prst="rect">
            <a:avLst/>
          </a:prstGeom>
        </p:spPr>
      </p:pic>
      <p:pic>
        <p:nvPicPr>
          <p:cNvPr id="9" name="Picture 8" descr="A picture containing text, circuit, electronics&#10;&#10;Description automatically generated">
            <a:extLst>
              <a:ext uri="{FF2B5EF4-FFF2-40B4-BE49-F238E27FC236}">
                <a16:creationId xmlns:a16="http://schemas.microsoft.com/office/drawing/2014/main" id="{31B57EE5-3C38-4578-B8C3-BE308C1464F4}"/>
              </a:ext>
            </a:extLst>
          </p:cNvPr>
          <p:cNvPicPr>
            <a:picLocks noChangeAspect="1"/>
          </p:cNvPicPr>
          <p:nvPr/>
        </p:nvPicPr>
        <p:blipFill>
          <a:blip r:embed="rId3"/>
          <a:stretch>
            <a:fillRect/>
          </a:stretch>
        </p:blipFill>
        <p:spPr>
          <a:xfrm>
            <a:off x="6838406" y="2191664"/>
            <a:ext cx="2051155" cy="2159111"/>
          </a:xfrm>
          <a:prstGeom prst="rect">
            <a:avLst/>
          </a:prstGeom>
        </p:spPr>
      </p:pic>
    </p:spTree>
    <p:extLst>
      <p:ext uri="{BB962C8B-B14F-4D97-AF65-F5344CB8AC3E}">
        <p14:creationId xmlns:p14="http://schemas.microsoft.com/office/powerpoint/2010/main" val="3251070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495300" y="19282"/>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2400" dirty="0"/>
              <a:t>Design Details</a:t>
            </a:r>
            <a:r>
              <a:rPr lang="en-US" altLang="zh-CN" sz="2400" dirty="0"/>
              <a:t>—PCB module 2</a:t>
            </a:r>
            <a:endParaRPr lang="en-US" sz="2400" dirty="0"/>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14</a:t>
            </a:fld>
            <a:endParaRPr lang="en-US" dirty="0">
              <a:solidFill>
                <a:schemeClr val="tx1"/>
              </a:solidFill>
            </a:endParaRPr>
          </a:p>
        </p:txBody>
      </p:sp>
      <p:sp>
        <p:nvSpPr>
          <p:cNvPr id="5" name="TextBox 4">
            <a:extLst>
              <a:ext uri="{FF2B5EF4-FFF2-40B4-BE49-F238E27FC236}">
                <a16:creationId xmlns:a16="http://schemas.microsoft.com/office/drawing/2014/main" id="{347AA849-C9DF-4FCE-A67A-875CC33F85FE}"/>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6" name="TextBox 5">
            <a:extLst>
              <a:ext uri="{FF2B5EF4-FFF2-40B4-BE49-F238E27FC236}">
                <a16:creationId xmlns:a16="http://schemas.microsoft.com/office/drawing/2014/main" id="{B668B751-560C-40CE-A23E-1FA93F933011}"/>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pic>
        <p:nvPicPr>
          <p:cNvPr id="8" name="Picture 7" descr="Diagram, schematic&#10;&#10;Description automatically generated">
            <a:extLst>
              <a:ext uri="{FF2B5EF4-FFF2-40B4-BE49-F238E27FC236}">
                <a16:creationId xmlns:a16="http://schemas.microsoft.com/office/drawing/2014/main" id="{E864782A-6324-4263-82B1-3F2950723D3F}"/>
              </a:ext>
            </a:extLst>
          </p:cNvPr>
          <p:cNvPicPr>
            <a:picLocks noChangeAspect="1"/>
          </p:cNvPicPr>
          <p:nvPr/>
        </p:nvPicPr>
        <p:blipFill>
          <a:blip r:embed="rId2"/>
          <a:stretch>
            <a:fillRect/>
          </a:stretch>
        </p:blipFill>
        <p:spPr>
          <a:xfrm>
            <a:off x="704639" y="1067655"/>
            <a:ext cx="4543222" cy="4865735"/>
          </a:xfrm>
          <a:prstGeom prst="rect">
            <a:avLst/>
          </a:prstGeom>
        </p:spPr>
      </p:pic>
      <p:pic>
        <p:nvPicPr>
          <p:cNvPr id="11" name="Picture 10" descr="A picture containing text, circuit, electronics&#10;&#10;Description automatically generated">
            <a:extLst>
              <a:ext uri="{FF2B5EF4-FFF2-40B4-BE49-F238E27FC236}">
                <a16:creationId xmlns:a16="http://schemas.microsoft.com/office/drawing/2014/main" id="{9020B96B-096D-4EFB-B3BD-A0B16C072156}"/>
              </a:ext>
            </a:extLst>
          </p:cNvPr>
          <p:cNvPicPr>
            <a:picLocks noChangeAspect="1"/>
          </p:cNvPicPr>
          <p:nvPr/>
        </p:nvPicPr>
        <p:blipFill>
          <a:blip r:embed="rId3"/>
          <a:stretch>
            <a:fillRect/>
          </a:stretch>
        </p:blipFill>
        <p:spPr>
          <a:xfrm>
            <a:off x="6073480" y="1885522"/>
            <a:ext cx="2444424" cy="2517513"/>
          </a:xfrm>
          <a:prstGeom prst="rect">
            <a:avLst/>
          </a:prstGeom>
        </p:spPr>
      </p:pic>
    </p:spTree>
    <p:extLst>
      <p:ext uri="{BB962C8B-B14F-4D97-AF65-F5344CB8AC3E}">
        <p14:creationId xmlns:p14="http://schemas.microsoft.com/office/powerpoint/2010/main" val="385069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638595" y="365126"/>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2400" dirty="0"/>
              <a:t>R&amp;V</a:t>
            </a:r>
            <a:r>
              <a:rPr lang="en-US" altLang="zh-CN" sz="2400" dirty="0"/>
              <a:t>—PCB module</a:t>
            </a:r>
            <a:endParaRPr lang="en-US" sz="2400" dirty="0"/>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15</a:t>
            </a:fld>
            <a:endParaRPr lang="en-US" dirty="0">
              <a:solidFill>
                <a:schemeClr val="tx1"/>
              </a:solidFill>
            </a:endParaRPr>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774F8BE3-D2BE-436D-92F2-E892F91BCEAF}"/>
                  </a:ext>
                </a:extLst>
              </p:cNvPr>
              <p:cNvGraphicFramePr>
                <a:graphicFrameLocks noGrp="1"/>
              </p:cNvGraphicFramePr>
              <p:nvPr>
                <p:extLst>
                  <p:ext uri="{D42A27DB-BD31-4B8C-83A1-F6EECF244321}">
                    <p14:modId xmlns:p14="http://schemas.microsoft.com/office/powerpoint/2010/main" val="2482476860"/>
                  </p:ext>
                </p:extLst>
              </p:nvPr>
            </p:nvGraphicFramePr>
            <p:xfrm>
              <a:off x="638595" y="1344019"/>
              <a:ext cx="7677269" cy="4317370"/>
            </p:xfrm>
            <a:graphic>
              <a:graphicData uri="http://schemas.openxmlformats.org/drawingml/2006/table">
                <a:tbl>
                  <a:tblPr firstRow="1" firstCol="1" bandRow="1">
                    <a:tableStyleId>{5C22544A-7EE6-4342-B048-85BDC9FD1C3A}</a:tableStyleId>
                  </a:tblPr>
                  <a:tblGrid>
                    <a:gridCol w="1243985">
                      <a:extLst>
                        <a:ext uri="{9D8B030D-6E8A-4147-A177-3AD203B41FA5}">
                          <a16:colId xmlns:a16="http://schemas.microsoft.com/office/drawing/2014/main" val="1950317216"/>
                        </a:ext>
                      </a:extLst>
                    </a:gridCol>
                    <a:gridCol w="1421181">
                      <a:extLst>
                        <a:ext uri="{9D8B030D-6E8A-4147-A177-3AD203B41FA5}">
                          <a16:colId xmlns:a16="http://schemas.microsoft.com/office/drawing/2014/main" val="1330213835"/>
                        </a:ext>
                      </a:extLst>
                    </a:gridCol>
                    <a:gridCol w="2343321">
                      <a:extLst>
                        <a:ext uri="{9D8B030D-6E8A-4147-A177-3AD203B41FA5}">
                          <a16:colId xmlns:a16="http://schemas.microsoft.com/office/drawing/2014/main" val="117210419"/>
                        </a:ext>
                      </a:extLst>
                    </a:gridCol>
                    <a:gridCol w="2668782">
                      <a:extLst>
                        <a:ext uri="{9D8B030D-6E8A-4147-A177-3AD203B41FA5}">
                          <a16:colId xmlns:a16="http://schemas.microsoft.com/office/drawing/2014/main" val="2006191433"/>
                        </a:ext>
                      </a:extLst>
                    </a:gridCol>
                  </a:tblGrid>
                  <a:tr h="226940">
                    <a:tc>
                      <a:txBody>
                        <a:bodyPr/>
                        <a:lstStyle/>
                        <a:p>
                          <a:pPr marL="0" marR="0">
                            <a:lnSpc>
                              <a:spcPct val="115000"/>
                            </a:lnSpc>
                            <a:spcBef>
                              <a:spcPts val="0"/>
                            </a:spcBef>
                            <a:spcAft>
                              <a:spcPts val="0"/>
                            </a:spcAft>
                          </a:pPr>
                          <a:r>
                            <a:rPr lang="en-US" sz="1600">
                              <a:effectLst/>
                            </a:rPr>
                            <a:t>Part </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requirement</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Verification Procedure</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Results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85452029"/>
                      </a:ext>
                    </a:extLst>
                  </a:tr>
                  <a:tr h="1411568">
                    <a:tc>
                      <a:txBody>
                        <a:bodyPr/>
                        <a:lstStyle/>
                        <a:p>
                          <a:pPr marL="0" marR="0">
                            <a:lnSpc>
                              <a:spcPct val="115000"/>
                            </a:lnSpc>
                            <a:spcBef>
                              <a:spcPts val="0"/>
                            </a:spcBef>
                            <a:spcAft>
                              <a:spcPts val="0"/>
                            </a:spcAft>
                          </a:pPr>
                          <a:r>
                            <a:rPr lang="en-US" sz="1600" dirty="0">
                              <a:effectLst/>
                            </a:rPr>
                            <a:t>voltage regulator</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14:m>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𝑜𝑢𝑡𝑝𝑢𝑡</m:t>
                                  </m:r>
                                </m:sub>
                              </m:sSub>
                            </m:oMath>
                          </a14:m>
                          <a:r>
                            <a:rPr lang="en-US" sz="1400" dirty="0">
                              <a:effectLst/>
                            </a:rPr>
                            <a:t>= </a:t>
                          </a:r>
                          <a14:m>
                            <m:oMath xmlns:m="http://schemas.openxmlformats.org/officeDocument/2006/math">
                              <m:r>
                                <a:rPr lang="en-US" sz="1400">
                                  <a:effectLst/>
                                  <a:latin typeface="Cambria Math" panose="02040503050406030204" pitchFamily="18" charset="0"/>
                                </a:rPr>
                                <m:t>3.3 </m:t>
                              </m:r>
                              <m:r>
                                <a:rPr lang="en-US" sz="1400">
                                  <a:effectLst/>
                                  <a:latin typeface="Cambria Math" panose="02040503050406030204" pitchFamily="18" charset="0"/>
                                </a:rPr>
                                <m:t>𝑣𝑜𝑙𝑡</m:t>
                              </m:r>
                              <m:r>
                                <a:rPr lang="en-US" sz="1400">
                                  <a:effectLst/>
                                  <a:latin typeface="Cambria Math" panose="02040503050406030204" pitchFamily="18" charset="0"/>
                                </a:rPr>
                                <m:t>±</m:t>
                              </m:r>
                              <m:r>
                                <a:rPr lang="en-US" sz="1400">
                                  <a:effectLst/>
                                  <a:latin typeface="Cambria Math" panose="02040503050406030204" pitchFamily="18" charset="0"/>
                                </a:rPr>
                                <m:t>𝑥</m:t>
                              </m:r>
                            </m:oMath>
                          </a14:m>
                          <a:r>
                            <a:rPr lang="en-US" sz="1400" dirty="0">
                              <a:effectLst/>
                            </a:rPr>
                            <a:t>, for </a:t>
                          </a:r>
                          <a14:m>
                            <m:oMath xmlns:m="http://schemas.openxmlformats.org/officeDocument/2006/math">
                              <m:r>
                                <a:rPr lang="en-US" sz="1400">
                                  <a:effectLst/>
                                  <a:latin typeface="Cambria Math" panose="02040503050406030204" pitchFamily="18" charset="0"/>
                                </a:rPr>
                                <m:t>0≤</m:t>
                              </m:r>
                              <m:r>
                                <a:rPr lang="en-US" sz="1400">
                                  <a:effectLst/>
                                  <a:latin typeface="Cambria Math" panose="02040503050406030204" pitchFamily="18" charset="0"/>
                                </a:rPr>
                                <m:t>𝑥</m:t>
                              </m:r>
                              <m:r>
                                <a:rPr lang="en-US" sz="1400">
                                  <a:effectLst/>
                                  <a:latin typeface="Cambria Math" panose="02040503050406030204" pitchFamily="18" charset="0"/>
                                </a:rPr>
                                <m:t>≤0.1</m:t>
                              </m:r>
                            </m:oMath>
                          </a14:m>
                          <a:r>
                            <a:rPr lang="en-US" sz="1400" dirty="0">
                              <a:effectLst/>
                            </a:rPr>
                            <a:t> volt</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Solder the voltage regulator into PCB firstly and apply PCB power source for voltage measurement</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𝑜𝑢𝑡𝑝𝑢𝑡</m:t>
                                    </m:r>
                                  </m:sub>
                                </m:sSub>
                                <m:r>
                                  <a:rPr lang="en-US" sz="1400">
                                    <a:effectLst/>
                                    <a:latin typeface="Cambria Math" panose="02040503050406030204" pitchFamily="18" charset="0"/>
                                  </a:rPr>
                                  <m:t>=3.27~3.29 </m:t>
                                </m:r>
                                <m:r>
                                  <a:rPr lang="en-US" sz="1400">
                                    <a:effectLst/>
                                    <a:latin typeface="Cambria Math" panose="02040503050406030204" pitchFamily="18" charset="0"/>
                                  </a:rPr>
                                  <m:t>𝑣𝑜𝑙𝑡</m:t>
                                </m:r>
                              </m:oMath>
                            </m:oMathPara>
                          </a14:m>
                          <a:endParaRPr lang="en-US" sz="1400" dirty="0">
                            <a:effectLst/>
                          </a:endParaRPr>
                        </a:p>
                      </a:txBody>
                      <a:tcPr marL="68580" marR="68580" marT="0" marB="0"/>
                    </a:tc>
                    <a:extLst>
                      <a:ext uri="{0D108BD9-81ED-4DB2-BD59-A6C34878D82A}">
                        <a16:rowId xmlns:a16="http://schemas.microsoft.com/office/drawing/2014/main" val="1732020997"/>
                      </a:ext>
                    </a:extLst>
                  </a:tr>
                  <a:tr h="2641896">
                    <a:tc>
                      <a:txBody>
                        <a:bodyPr/>
                        <a:lstStyle/>
                        <a:p>
                          <a:pPr marL="0" marR="0">
                            <a:lnSpc>
                              <a:spcPct val="115000"/>
                            </a:lnSpc>
                            <a:spcBef>
                              <a:spcPts val="0"/>
                            </a:spcBef>
                            <a:spcAft>
                              <a:spcPts val="0"/>
                            </a:spcAft>
                          </a:pPr>
                          <a:r>
                            <a:rPr lang="en-US" sz="1600" dirty="0">
                              <a:effectLst/>
                            </a:rPr>
                            <a:t>power switch</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14:m>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𝑜𝑢𝑡𝑝𝑢𝑡</m:t>
                                  </m:r>
                                </m:sub>
                              </m:sSub>
                              <m:r>
                                <a:rPr lang="en-US" sz="1400">
                                  <a:effectLst/>
                                  <a:latin typeface="Cambria Math" panose="02040503050406030204" pitchFamily="18" charset="0"/>
                                </a:rPr>
                                <m:t>≥0.9</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𝑖𝑛</m:t>
                                  </m:r>
                                </m:sub>
                              </m:sSub>
                            </m:oMath>
                          </a14:m>
                          <a:r>
                            <a:rPr lang="en-US" sz="1400" dirty="0">
                              <a:effectLst/>
                            </a:rPr>
                            <a:t> once switch is on, and </a:t>
                          </a:r>
                          <a14:m>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𝑜𝑢𝑡𝑝𝑢𝑡</m:t>
                                  </m:r>
                                </m:sub>
                              </m:sSub>
                              <m:r>
                                <a:rPr lang="en-US" sz="1400">
                                  <a:effectLst/>
                                  <a:latin typeface="Cambria Math" panose="02040503050406030204" pitchFamily="18" charset="0"/>
                                </a:rPr>
                                <m:t>≤1 </m:t>
                              </m:r>
                              <m:r>
                                <a:rPr lang="en-US" sz="1400">
                                  <a:effectLst/>
                                  <a:latin typeface="Cambria Math" panose="02040503050406030204" pitchFamily="18" charset="0"/>
                                </a:rPr>
                                <m:t>𝑣𝑜𝑙𝑡</m:t>
                              </m:r>
                            </m:oMath>
                          </a14:m>
                          <a:r>
                            <a:rPr lang="en-US" sz="1400" dirty="0">
                              <a:effectLst/>
                            </a:rPr>
                            <a:t> when it is off</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Solder the component onto PCB firstly. Apply motor power source Use an external 3.3-volt power source with ground common-grounded into the PCB and positive lead touching the enable pin on the power switch. Measure the switch output voltage with multimeter.</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When positive lead touches the enable pin on the power switch</a:t>
                          </a:r>
                        </a:p>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𝑜𝑢𝑝𝑢𝑡</m:t>
                                    </m:r>
                                    <m:r>
                                      <a:rPr lang="en-US" sz="1400">
                                        <a:effectLst/>
                                        <a:latin typeface="Cambria Math" panose="02040503050406030204" pitchFamily="18" charset="0"/>
                                      </a:rPr>
                                      <m:t> </m:t>
                                    </m:r>
                                  </m:sub>
                                </m:sSub>
                                <m:r>
                                  <a:rPr lang="en-US" sz="1400">
                                    <a:effectLst/>
                                    <a:latin typeface="Cambria Math" panose="02040503050406030204" pitchFamily="18" charset="0"/>
                                  </a:rPr>
                                  <m:t>=12.8 </m:t>
                                </m:r>
                                <m:r>
                                  <a:rPr lang="en-US" sz="1400">
                                    <a:effectLst/>
                                    <a:latin typeface="Cambria Math" panose="02040503050406030204" pitchFamily="18" charset="0"/>
                                  </a:rPr>
                                  <m:t>𝑣𝑜𝑙𝑡</m:t>
                                </m:r>
                                <m:r>
                                  <a:rPr lang="en-US" sz="1400">
                                    <a:effectLst/>
                                    <a:latin typeface="Cambria Math" panose="02040503050406030204" pitchFamily="18" charset="0"/>
                                  </a:rPr>
                                  <m:t>~12.9 </m:t>
                                </m:r>
                                <m:r>
                                  <a:rPr lang="en-US" sz="1400">
                                    <a:effectLst/>
                                    <a:latin typeface="Cambria Math" panose="02040503050406030204" pitchFamily="18" charset="0"/>
                                  </a:rPr>
                                  <m:t>𝑣𝑜𝑙𝑡</m:t>
                                </m:r>
                              </m:oMath>
                            </m:oMathPara>
                          </a14:m>
                          <a:endParaRPr lang="en-US" sz="1400" dirty="0">
                            <a:effectLst/>
                          </a:endParaRPr>
                        </a:p>
                        <a:p>
                          <a:pPr marL="0" marR="0">
                            <a:lnSpc>
                              <a:spcPct val="115000"/>
                            </a:lnSpc>
                            <a:spcBef>
                              <a:spcPts val="0"/>
                            </a:spcBef>
                            <a:spcAft>
                              <a:spcPts val="0"/>
                            </a:spcAft>
                          </a:pPr>
                          <a:r>
                            <a:rPr lang="en-US" sz="1400" dirty="0">
                              <a:effectLst/>
                            </a:rPr>
                            <a:t>When enable pin is grounded,</a:t>
                          </a:r>
                        </a:p>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𝑉</m:t>
                                    </m:r>
                                  </m:e>
                                  <m:sub>
                                    <m:r>
                                      <a:rPr lang="en-US" sz="1400">
                                        <a:effectLst/>
                                        <a:latin typeface="Cambria Math" panose="02040503050406030204" pitchFamily="18" charset="0"/>
                                      </a:rPr>
                                      <m:t>𝑜𝑢𝑝𝑢𝑡</m:t>
                                    </m:r>
                                    <m:r>
                                      <a:rPr lang="en-US" sz="1400">
                                        <a:effectLst/>
                                        <a:latin typeface="Cambria Math" panose="02040503050406030204" pitchFamily="18" charset="0"/>
                                      </a:rPr>
                                      <m:t> </m:t>
                                    </m:r>
                                  </m:sub>
                                </m:sSub>
                                <m:r>
                                  <a:rPr lang="en-US" sz="1400">
                                    <a:effectLst/>
                                    <a:latin typeface="Cambria Math" panose="02040503050406030204" pitchFamily="18" charset="0"/>
                                  </a:rPr>
                                  <m:t>≈0.6 </m:t>
                                </m:r>
                                <m:r>
                                  <a:rPr lang="en-US" sz="1400">
                                    <a:effectLst/>
                                    <a:latin typeface="Cambria Math" panose="02040503050406030204" pitchFamily="18" charset="0"/>
                                  </a:rPr>
                                  <m:t>𝑣𝑜𝑙𝑡</m:t>
                                </m:r>
                              </m:oMath>
                            </m:oMathPara>
                          </a14:m>
                          <a:endParaRPr lang="en-US" sz="1400" dirty="0">
                            <a:effectLst/>
                          </a:endParaRPr>
                        </a:p>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88735153"/>
                      </a:ext>
                    </a:extLst>
                  </a:tr>
                </a:tbl>
              </a:graphicData>
            </a:graphic>
          </p:graphicFrame>
        </mc:Choice>
        <mc:Fallback>
          <p:graphicFrame>
            <p:nvGraphicFramePr>
              <p:cNvPr id="4" name="Table 3">
                <a:extLst>
                  <a:ext uri="{FF2B5EF4-FFF2-40B4-BE49-F238E27FC236}">
                    <a16:creationId xmlns:a16="http://schemas.microsoft.com/office/drawing/2014/main" id="{774F8BE3-D2BE-436D-92F2-E892F91BCEAF}"/>
                  </a:ext>
                </a:extLst>
              </p:cNvPr>
              <p:cNvGraphicFramePr>
                <a:graphicFrameLocks noGrp="1"/>
              </p:cNvGraphicFramePr>
              <p:nvPr>
                <p:extLst>
                  <p:ext uri="{D42A27DB-BD31-4B8C-83A1-F6EECF244321}">
                    <p14:modId xmlns:p14="http://schemas.microsoft.com/office/powerpoint/2010/main" val="2482476860"/>
                  </p:ext>
                </p:extLst>
              </p:nvPr>
            </p:nvGraphicFramePr>
            <p:xfrm>
              <a:off x="638595" y="1344019"/>
              <a:ext cx="7677269" cy="4317370"/>
            </p:xfrm>
            <a:graphic>
              <a:graphicData uri="http://schemas.openxmlformats.org/drawingml/2006/table">
                <a:tbl>
                  <a:tblPr firstRow="1" firstCol="1" bandRow="1">
                    <a:tableStyleId>{5C22544A-7EE6-4342-B048-85BDC9FD1C3A}</a:tableStyleId>
                  </a:tblPr>
                  <a:tblGrid>
                    <a:gridCol w="1243985">
                      <a:extLst>
                        <a:ext uri="{9D8B030D-6E8A-4147-A177-3AD203B41FA5}">
                          <a16:colId xmlns:a16="http://schemas.microsoft.com/office/drawing/2014/main" val="1950317216"/>
                        </a:ext>
                      </a:extLst>
                    </a:gridCol>
                    <a:gridCol w="1421181">
                      <a:extLst>
                        <a:ext uri="{9D8B030D-6E8A-4147-A177-3AD203B41FA5}">
                          <a16:colId xmlns:a16="http://schemas.microsoft.com/office/drawing/2014/main" val="1330213835"/>
                        </a:ext>
                      </a:extLst>
                    </a:gridCol>
                    <a:gridCol w="2343321">
                      <a:extLst>
                        <a:ext uri="{9D8B030D-6E8A-4147-A177-3AD203B41FA5}">
                          <a16:colId xmlns:a16="http://schemas.microsoft.com/office/drawing/2014/main" val="117210419"/>
                        </a:ext>
                      </a:extLst>
                    </a:gridCol>
                    <a:gridCol w="2668782">
                      <a:extLst>
                        <a:ext uri="{9D8B030D-6E8A-4147-A177-3AD203B41FA5}">
                          <a16:colId xmlns:a16="http://schemas.microsoft.com/office/drawing/2014/main" val="2006191433"/>
                        </a:ext>
                      </a:extLst>
                    </a:gridCol>
                  </a:tblGrid>
                  <a:tr h="263906">
                    <a:tc>
                      <a:txBody>
                        <a:bodyPr/>
                        <a:lstStyle/>
                        <a:p>
                          <a:pPr marL="0" marR="0">
                            <a:lnSpc>
                              <a:spcPct val="115000"/>
                            </a:lnSpc>
                            <a:spcBef>
                              <a:spcPts val="0"/>
                            </a:spcBef>
                            <a:spcAft>
                              <a:spcPts val="0"/>
                            </a:spcAft>
                          </a:pPr>
                          <a:r>
                            <a:rPr lang="en-US" sz="1600">
                              <a:effectLst/>
                            </a:rPr>
                            <a:t>Part </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requirement</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Verification Procedure</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Results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85452029"/>
                      </a:ext>
                    </a:extLst>
                  </a:tr>
                  <a:tr h="1411568">
                    <a:tc>
                      <a:txBody>
                        <a:bodyPr/>
                        <a:lstStyle/>
                        <a:p>
                          <a:pPr marL="0" marR="0">
                            <a:lnSpc>
                              <a:spcPct val="115000"/>
                            </a:lnSpc>
                            <a:spcBef>
                              <a:spcPts val="0"/>
                            </a:spcBef>
                            <a:spcAft>
                              <a:spcPts val="0"/>
                            </a:spcAft>
                          </a:pPr>
                          <a:r>
                            <a:rPr lang="en-US" sz="1600" dirty="0">
                              <a:effectLst/>
                            </a:rPr>
                            <a:t>voltage regulator</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87607" t="-21121" r="-353419" b="-187931"/>
                          </a:stretch>
                        </a:blipFill>
                      </a:tcPr>
                    </a:tc>
                    <a:tc>
                      <a:txBody>
                        <a:bodyPr/>
                        <a:lstStyle/>
                        <a:p>
                          <a:pPr marL="0" marR="0">
                            <a:lnSpc>
                              <a:spcPct val="115000"/>
                            </a:lnSpc>
                            <a:spcBef>
                              <a:spcPts val="0"/>
                            </a:spcBef>
                            <a:spcAft>
                              <a:spcPts val="0"/>
                            </a:spcAft>
                          </a:pPr>
                          <a:r>
                            <a:rPr lang="en-US" sz="1400" dirty="0">
                              <a:effectLst/>
                            </a:rPr>
                            <a:t>Solder the voltage regulator into PCB firstly and apply PCB power source for voltage measurement</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88128" t="-21121" r="-913" b="-187931"/>
                          </a:stretch>
                        </a:blipFill>
                      </a:tcPr>
                    </a:tc>
                    <a:extLst>
                      <a:ext uri="{0D108BD9-81ED-4DB2-BD59-A6C34878D82A}">
                        <a16:rowId xmlns:a16="http://schemas.microsoft.com/office/drawing/2014/main" val="1732020997"/>
                      </a:ext>
                    </a:extLst>
                  </a:tr>
                  <a:tr h="2641896">
                    <a:tc>
                      <a:txBody>
                        <a:bodyPr/>
                        <a:lstStyle/>
                        <a:p>
                          <a:pPr marL="0" marR="0">
                            <a:lnSpc>
                              <a:spcPct val="115000"/>
                            </a:lnSpc>
                            <a:spcBef>
                              <a:spcPts val="0"/>
                            </a:spcBef>
                            <a:spcAft>
                              <a:spcPts val="0"/>
                            </a:spcAft>
                          </a:pPr>
                          <a:r>
                            <a:rPr lang="en-US" sz="1600" dirty="0">
                              <a:effectLst/>
                            </a:rPr>
                            <a:t>power switch</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87607" t="-64747" r="-353419" b="-461"/>
                          </a:stretch>
                        </a:blipFill>
                      </a:tcPr>
                    </a:tc>
                    <a:tc>
                      <a:txBody>
                        <a:bodyPr/>
                        <a:lstStyle/>
                        <a:p>
                          <a:pPr marL="0" marR="0">
                            <a:lnSpc>
                              <a:spcPct val="115000"/>
                            </a:lnSpc>
                            <a:spcBef>
                              <a:spcPts val="0"/>
                            </a:spcBef>
                            <a:spcAft>
                              <a:spcPts val="0"/>
                            </a:spcAft>
                          </a:pPr>
                          <a:r>
                            <a:rPr lang="en-US" sz="1400" dirty="0">
                              <a:effectLst/>
                            </a:rPr>
                            <a:t>Solder the component onto PCB firstly. Apply motor power source Use an external 3.3-volt power source with ground common-grounded into the PCB and positive lead touching the enable pin on the power switch. Measure the switch output voltage with multimeter.</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88128" t="-64747" r="-913" b="-461"/>
                          </a:stretch>
                        </a:blipFill>
                      </a:tcPr>
                    </a:tc>
                    <a:extLst>
                      <a:ext uri="{0D108BD9-81ED-4DB2-BD59-A6C34878D82A}">
                        <a16:rowId xmlns:a16="http://schemas.microsoft.com/office/drawing/2014/main" val="4188735153"/>
                      </a:ext>
                    </a:extLst>
                  </a:tr>
                </a:tbl>
              </a:graphicData>
            </a:graphic>
          </p:graphicFrame>
        </mc:Fallback>
      </mc:AlternateContent>
      <p:sp>
        <p:nvSpPr>
          <p:cNvPr id="5" name="TextBox 4">
            <a:extLst>
              <a:ext uri="{FF2B5EF4-FFF2-40B4-BE49-F238E27FC236}">
                <a16:creationId xmlns:a16="http://schemas.microsoft.com/office/drawing/2014/main" id="{0FC67D23-827B-4F40-87EF-ECC4A58865F2}"/>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6" name="TextBox 5">
            <a:extLst>
              <a:ext uri="{FF2B5EF4-FFF2-40B4-BE49-F238E27FC236}">
                <a16:creationId xmlns:a16="http://schemas.microsoft.com/office/drawing/2014/main" id="{A49C897E-47C4-47CE-808E-575AC2DD1248}"/>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spTree>
    <p:extLst>
      <p:ext uri="{BB962C8B-B14F-4D97-AF65-F5344CB8AC3E}">
        <p14:creationId xmlns:p14="http://schemas.microsoft.com/office/powerpoint/2010/main" val="4205509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638595" y="365126"/>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2400" dirty="0"/>
              <a:t>Design Details</a:t>
            </a:r>
            <a:r>
              <a:rPr lang="en-US" altLang="zh-CN" sz="2400" dirty="0"/>
              <a:t>—microcontroller control module</a:t>
            </a:r>
            <a:endParaRPr lang="en-US" sz="2400" dirty="0"/>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16</a:t>
            </a:fld>
            <a:endParaRPr lang="en-US" dirty="0">
              <a:solidFill>
                <a:schemeClr val="tx1"/>
              </a:solidFill>
            </a:endParaRPr>
          </a:p>
        </p:txBody>
      </p:sp>
      <p:pic>
        <p:nvPicPr>
          <p:cNvPr id="7" name="Picture 6">
            <a:extLst>
              <a:ext uri="{FF2B5EF4-FFF2-40B4-BE49-F238E27FC236}">
                <a16:creationId xmlns:a16="http://schemas.microsoft.com/office/drawing/2014/main" id="{E4E15F7C-BD5B-4AC8-AF9C-E7B88E7B2684}"/>
              </a:ext>
            </a:extLst>
          </p:cNvPr>
          <p:cNvPicPr>
            <a:picLocks noChangeAspect="1"/>
          </p:cNvPicPr>
          <p:nvPr/>
        </p:nvPicPr>
        <p:blipFill rotWithShape="1">
          <a:blip r:embed="rId2"/>
          <a:srcRect l="17075" t="36666" r="14623" b="15534"/>
          <a:stretch/>
        </p:blipFill>
        <p:spPr>
          <a:xfrm>
            <a:off x="879893" y="1802921"/>
            <a:ext cx="7384213" cy="2906768"/>
          </a:xfrm>
          <a:prstGeom prst="rect">
            <a:avLst/>
          </a:prstGeom>
        </p:spPr>
      </p:pic>
      <p:sp>
        <p:nvSpPr>
          <p:cNvPr id="8" name="TextBox 7">
            <a:extLst>
              <a:ext uri="{FF2B5EF4-FFF2-40B4-BE49-F238E27FC236}">
                <a16:creationId xmlns:a16="http://schemas.microsoft.com/office/drawing/2014/main" id="{D71A13B8-B052-4728-8C37-DC6BF87FAB25}"/>
              </a:ext>
            </a:extLst>
          </p:cNvPr>
          <p:cNvSpPr txBox="1"/>
          <p:nvPr/>
        </p:nvSpPr>
        <p:spPr>
          <a:xfrm>
            <a:off x="1259457" y="5011947"/>
            <a:ext cx="5638851" cy="646331"/>
          </a:xfrm>
          <a:prstGeom prst="rect">
            <a:avLst/>
          </a:prstGeom>
          <a:noFill/>
        </p:spPr>
        <p:txBody>
          <a:bodyPr wrap="none" rtlCol="0">
            <a:spAutoFit/>
          </a:bodyPr>
          <a:lstStyle/>
          <a:p>
            <a:r>
              <a:rPr lang="en-US" dirty="0"/>
              <a:t>Input signals: distance, sound detected, image recognition</a:t>
            </a:r>
          </a:p>
          <a:p>
            <a:r>
              <a:rPr lang="en-US" dirty="0"/>
              <a:t>Output signals: motor on/off</a:t>
            </a:r>
          </a:p>
        </p:txBody>
      </p:sp>
      <p:sp>
        <p:nvSpPr>
          <p:cNvPr id="6" name="TextBox 5">
            <a:extLst>
              <a:ext uri="{FF2B5EF4-FFF2-40B4-BE49-F238E27FC236}">
                <a16:creationId xmlns:a16="http://schemas.microsoft.com/office/drawing/2014/main" id="{361A2D90-53A7-4FB7-AAC9-42FC6C4A99FD}"/>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9" name="TextBox 8">
            <a:extLst>
              <a:ext uri="{FF2B5EF4-FFF2-40B4-BE49-F238E27FC236}">
                <a16:creationId xmlns:a16="http://schemas.microsoft.com/office/drawing/2014/main" id="{431DD994-D2ED-4767-9548-90B37C155747}"/>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spTree>
    <p:extLst>
      <p:ext uri="{BB962C8B-B14F-4D97-AF65-F5344CB8AC3E}">
        <p14:creationId xmlns:p14="http://schemas.microsoft.com/office/powerpoint/2010/main" val="1440813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247650" y="209851"/>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2400" dirty="0"/>
              <a:t>Design Details</a:t>
            </a:r>
            <a:r>
              <a:rPr lang="en-US" altLang="zh-CN" sz="2400" dirty="0"/>
              <a:t>—Raspberry Pi machine vision module</a:t>
            </a:r>
            <a:endParaRPr lang="en-US" sz="2400" dirty="0"/>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17</a:t>
            </a:fld>
            <a:endParaRPr lang="en-US" dirty="0">
              <a:solidFill>
                <a:schemeClr val="tx1"/>
              </a:solidFill>
            </a:endParaRPr>
          </a:p>
        </p:txBody>
      </p:sp>
      <p:pic>
        <p:nvPicPr>
          <p:cNvPr id="4" name="Google Shape;63;p14">
            <a:extLst>
              <a:ext uri="{FF2B5EF4-FFF2-40B4-BE49-F238E27FC236}">
                <a16:creationId xmlns:a16="http://schemas.microsoft.com/office/drawing/2014/main" id="{7F20F805-C3CB-497F-A712-8789B8B1C6B7}"/>
              </a:ext>
            </a:extLst>
          </p:cNvPr>
          <p:cNvPicPr preferRelativeResize="0"/>
          <p:nvPr/>
        </p:nvPicPr>
        <p:blipFill rotWithShape="1">
          <a:blip r:embed="rId2">
            <a:alphaModFix/>
          </a:blip>
          <a:srcRect t="33607"/>
          <a:stretch/>
        </p:blipFill>
        <p:spPr>
          <a:xfrm>
            <a:off x="5011672" y="1539187"/>
            <a:ext cx="3424174" cy="1675903"/>
          </a:xfrm>
          <a:prstGeom prst="rect">
            <a:avLst/>
          </a:prstGeom>
          <a:noFill/>
          <a:ln>
            <a:noFill/>
          </a:ln>
        </p:spPr>
      </p:pic>
      <p:pic>
        <p:nvPicPr>
          <p:cNvPr id="5" name="Google Shape;64;p14">
            <a:extLst>
              <a:ext uri="{FF2B5EF4-FFF2-40B4-BE49-F238E27FC236}">
                <a16:creationId xmlns:a16="http://schemas.microsoft.com/office/drawing/2014/main" id="{2419544F-39E3-4A60-85A3-9DB5A6E3878C}"/>
              </a:ext>
            </a:extLst>
          </p:cNvPr>
          <p:cNvPicPr preferRelativeResize="0"/>
          <p:nvPr/>
        </p:nvPicPr>
        <p:blipFill rotWithShape="1">
          <a:blip r:embed="rId3">
            <a:alphaModFix/>
          </a:blip>
          <a:srcRect t="12367"/>
          <a:stretch/>
        </p:blipFill>
        <p:spPr>
          <a:xfrm>
            <a:off x="4910659" y="3481833"/>
            <a:ext cx="3626200" cy="1878085"/>
          </a:xfrm>
          <a:prstGeom prst="rect">
            <a:avLst/>
          </a:prstGeom>
          <a:noFill/>
          <a:ln>
            <a:noFill/>
          </a:ln>
        </p:spPr>
      </p:pic>
      <p:sp>
        <p:nvSpPr>
          <p:cNvPr id="7" name="TextBox 6">
            <a:extLst>
              <a:ext uri="{FF2B5EF4-FFF2-40B4-BE49-F238E27FC236}">
                <a16:creationId xmlns:a16="http://schemas.microsoft.com/office/drawing/2014/main" id="{F88BDC12-B575-46A4-83D7-3B57DEEDD41D}"/>
              </a:ext>
            </a:extLst>
          </p:cNvPr>
          <p:cNvSpPr txBox="1"/>
          <p:nvPr/>
        </p:nvSpPr>
        <p:spPr>
          <a:xfrm>
            <a:off x="242648" y="1897026"/>
            <a:ext cx="4572000" cy="2585323"/>
          </a:xfrm>
          <a:prstGeom prst="rect">
            <a:avLst/>
          </a:prstGeom>
          <a:noFill/>
        </p:spPr>
        <p:txBody>
          <a:bodyPr wrap="square">
            <a:spAutoFit/>
          </a:bodyPr>
          <a:lstStyle/>
          <a:p>
            <a:pPr marL="457200" lvl="0" indent="-361950" algn="l" rtl="0">
              <a:spcBef>
                <a:spcPts val="0"/>
              </a:spcBef>
              <a:spcAft>
                <a:spcPts val="0"/>
              </a:spcAft>
              <a:buSzPts val="2100"/>
              <a:buChar char="●"/>
            </a:pPr>
            <a:r>
              <a:rPr lang="en-US" dirty="0"/>
              <a:t>Built using a combination of Raspberry Pi 4 and the </a:t>
            </a:r>
            <a:r>
              <a:rPr lang="en-US" altLang="zh-CN" dirty="0"/>
              <a:t>camera module called </a:t>
            </a:r>
            <a:r>
              <a:rPr lang="en-US" dirty="0" err="1"/>
              <a:t>Arducam</a:t>
            </a:r>
            <a:r>
              <a:rPr lang="en-US" dirty="0"/>
              <a:t>.</a:t>
            </a:r>
          </a:p>
          <a:p>
            <a:pPr marL="95250" lvl="0" algn="l" rtl="0">
              <a:spcBef>
                <a:spcPts val="0"/>
              </a:spcBef>
              <a:spcAft>
                <a:spcPts val="0"/>
              </a:spcAft>
              <a:buSzPts val="2100"/>
            </a:pPr>
            <a:r>
              <a:rPr lang="en-US" altLang="zh-CN" dirty="0"/>
              <a:t>                 —</a:t>
            </a:r>
            <a:r>
              <a:rPr lang="en-US" dirty="0"/>
              <a:t>5-megapixel</a:t>
            </a:r>
            <a:r>
              <a:rPr lang="en" dirty="0"/>
              <a:t> color resolution </a:t>
            </a:r>
          </a:p>
          <a:p>
            <a:pPr marL="95250" lvl="0" algn="l" rtl="0">
              <a:spcBef>
                <a:spcPts val="0"/>
              </a:spcBef>
              <a:spcAft>
                <a:spcPts val="0"/>
              </a:spcAft>
              <a:buSzPts val="2100"/>
            </a:pPr>
            <a:r>
              <a:rPr lang="en" dirty="0"/>
              <a:t>                 </a:t>
            </a:r>
            <a:r>
              <a:rPr lang="en-US" altLang="zh-CN" dirty="0"/>
              <a:t>—</a:t>
            </a:r>
            <a:r>
              <a:rPr lang="en" dirty="0"/>
              <a:t>1 Gb Ram Raspberry pi 4</a:t>
            </a:r>
          </a:p>
          <a:p>
            <a:pPr marL="95250" lvl="0" algn="l" rtl="0">
              <a:spcBef>
                <a:spcPts val="0"/>
              </a:spcBef>
              <a:spcAft>
                <a:spcPts val="0"/>
              </a:spcAft>
              <a:buSzPts val="2100"/>
            </a:pPr>
            <a:r>
              <a:rPr lang="en" dirty="0"/>
              <a:t>                 </a:t>
            </a:r>
            <a:r>
              <a:rPr lang="en-US" altLang="zh-CN" dirty="0"/>
              <a:t>—extra SD card</a:t>
            </a:r>
            <a:endParaRPr lang="en-US" dirty="0"/>
          </a:p>
          <a:p>
            <a:pPr marL="95250" lvl="0" algn="l" rtl="0">
              <a:spcBef>
                <a:spcPts val="0"/>
              </a:spcBef>
              <a:spcAft>
                <a:spcPts val="0"/>
              </a:spcAft>
              <a:buSzPts val="2100"/>
            </a:pPr>
            <a:endParaRPr lang="en-US" dirty="0"/>
          </a:p>
          <a:p>
            <a:pPr marL="95250" lvl="0" algn="l" rtl="0">
              <a:spcBef>
                <a:spcPts val="0"/>
              </a:spcBef>
              <a:spcAft>
                <a:spcPts val="0"/>
              </a:spcAft>
              <a:buSzPts val="2100"/>
            </a:pPr>
            <a:endParaRPr lang="en-US" dirty="0"/>
          </a:p>
          <a:p>
            <a:pPr marL="457200" lvl="0" indent="-361950" algn="l" rtl="0">
              <a:spcBef>
                <a:spcPts val="0"/>
              </a:spcBef>
              <a:spcAft>
                <a:spcPts val="0"/>
              </a:spcAft>
              <a:buSzPts val="2100"/>
              <a:buChar char="●"/>
            </a:pPr>
            <a:r>
              <a:rPr lang="en-US" dirty="0"/>
              <a:t>Code is built on the algorithm called ‘You Only Look Once’ (YOLO).</a:t>
            </a:r>
          </a:p>
        </p:txBody>
      </p:sp>
      <p:sp>
        <p:nvSpPr>
          <p:cNvPr id="8" name="TextBox 7">
            <a:extLst>
              <a:ext uri="{FF2B5EF4-FFF2-40B4-BE49-F238E27FC236}">
                <a16:creationId xmlns:a16="http://schemas.microsoft.com/office/drawing/2014/main" id="{F09A322E-C224-4956-8BED-96C3914BF93E}"/>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9" name="TextBox 8">
            <a:extLst>
              <a:ext uri="{FF2B5EF4-FFF2-40B4-BE49-F238E27FC236}">
                <a16:creationId xmlns:a16="http://schemas.microsoft.com/office/drawing/2014/main" id="{7BD45049-6053-45EF-B7B1-71F0A71A9754}"/>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spTree>
    <p:extLst>
      <p:ext uri="{BB962C8B-B14F-4D97-AF65-F5344CB8AC3E}">
        <p14:creationId xmlns:p14="http://schemas.microsoft.com/office/powerpoint/2010/main" val="3079415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247650" y="209851"/>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2400" dirty="0"/>
              <a:t>Design Details</a:t>
            </a:r>
            <a:r>
              <a:rPr lang="en-US" altLang="zh-CN" sz="2400" dirty="0"/>
              <a:t>—Raspberry Pi machine vision module</a:t>
            </a:r>
            <a:endParaRPr lang="en-US" sz="2400" dirty="0"/>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18</a:t>
            </a:fld>
            <a:endParaRPr lang="en-US" dirty="0">
              <a:solidFill>
                <a:schemeClr val="tx1"/>
              </a:solidFill>
            </a:endParaRPr>
          </a:p>
        </p:txBody>
      </p:sp>
      <p:pic>
        <p:nvPicPr>
          <p:cNvPr id="8" name="Google Shape;77;p16">
            <a:extLst>
              <a:ext uri="{FF2B5EF4-FFF2-40B4-BE49-F238E27FC236}">
                <a16:creationId xmlns:a16="http://schemas.microsoft.com/office/drawing/2014/main" id="{22A1C192-7655-4DF3-B1E1-E4DD7DA4EFD7}"/>
              </a:ext>
            </a:extLst>
          </p:cNvPr>
          <p:cNvPicPr preferRelativeResize="0"/>
          <p:nvPr/>
        </p:nvPicPr>
        <p:blipFill>
          <a:blip r:embed="rId2">
            <a:alphaModFix/>
          </a:blip>
          <a:stretch>
            <a:fillRect/>
          </a:stretch>
        </p:blipFill>
        <p:spPr>
          <a:xfrm>
            <a:off x="5361431" y="1865247"/>
            <a:ext cx="2953950" cy="2525250"/>
          </a:xfrm>
          <a:prstGeom prst="rect">
            <a:avLst/>
          </a:prstGeom>
          <a:noFill/>
          <a:ln>
            <a:noFill/>
          </a:ln>
        </p:spPr>
      </p:pic>
      <p:sp>
        <p:nvSpPr>
          <p:cNvPr id="9" name="TextBox 8">
            <a:extLst>
              <a:ext uri="{FF2B5EF4-FFF2-40B4-BE49-F238E27FC236}">
                <a16:creationId xmlns:a16="http://schemas.microsoft.com/office/drawing/2014/main" id="{39A75322-80D4-4029-9A3C-4FCA5923E408}"/>
              </a:ext>
            </a:extLst>
          </p:cNvPr>
          <p:cNvSpPr txBox="1"/>
          <p:nvPr/>
        </p:nvSpPr>
        <p:spPr>
          <a:xfrm>
            <a:off x="698740" y="1336119"/>
            <a:ext cx="4572000" cy="3724096"/>
          </a:xfrm>
          <a:prstGeom prst="rect">
            <a:avLst/>
          </a:prstGeom>
          <a:noFill/>
        </p:spPr>
        <p:txBody>
          <a:bodyPr wrap="square">
            <a:spAutoFit/>
          </a:bodyPr>
          <a:lstStyle/>
          <a:p>
            <a:pPr marL="285750" lvl="0" indent="-285750" algn="l" rtl="0">
              <a:spcBef>
                <a:spcPts val="0"/>
              </a:spcBef>
              <a:spcAft>
                <a:spcPts val="0"/>
              </a:spcAft>
              <a:buFont typeface="Arial" panose="020B0604020202020204" pitchFamily="34" charset="0"/>
              <a:buChar char="•"/>
            </a:pPr>
            <a:r>
              <a:rPr lang="en-US" dirty="0"/>
              <a:t>The algorithm works by taking an image as an input and dividing it into grids like the example shown on the right.  Then, it detects objects within each grid in the case that most of the object is present by comparing it to a dataset of images. </a:t>
            </a:r>
          </a:p>
          <a:p>
            <a:pPr marL="285750" lvl="0" indent="-285750" algn="l" rtl="0">
              <a:spcBef>
                <a:spcPts val="1200"/>
              </a:spcBef>
              <a:spcAft>
                <a:spcPts val="0"/>
              </a:spcAft>
              <a:buFont typeface="Arial" panose="020B0604020202020204" pitchFamily="34" charset="0"/>
              <a:buChar char="•"/>
            </a:pPr>
            <a:r>
              <a:rPr lang="en-US" dirty="0"/>
              <a:t>Each grid is individually evaluated to ensure that no object in the field of view (the image taken) is missed.</a:t>
            </a:r>
          </a:p>
          <a:p>
            <a:pPr marL="285750" lvl="0" indent="-285750" algn="l" rtl="0">
              <a:spcBef>
                <a:spcPts val="1200"/>
              </a:spcBef>
              <a:spcAft>
                <a:spcPts val="0"/>
              </a:spcAft>
              <a:buFont typeface="Arial" panose="020B0604020202020204" pitchFamily="34" charset="0"/>
              <a:buChar char="•"/>
            </a:pPr>
            <a:r>
              <a:rPr lang="en-US" dirty="0"/>
              <a:t>After the object is identified, we verify if it is </a:t>
            </a:r>
            <a:r>
              <a:rPr lang="en-US" altLang="zh-CN" dirty="0"/>
              <a:t>the </a:t>
            </a:r>
            <a:r>
              <a:rPr lang="en-US" dirty="0"/>
              <a:t>matched object and send a high/low signal from Raspberry Pi.</a:t>
            </a:r>
          </a:p>
        </p:txBody>
      </p:sp>
      <p:sp>
        <p:nvSpPr>
          <p:cNvPr id="6" name="TextBox 5">
            <a:extLst>
              <a:ext uri="{FF2B5EF4-FFF2-40B4-BE49-F238E27FC236}">
                <a16:creationId xmlns:a16="http://schemas.microsoft.com/office/drawing/2014/main" id="{87280BC2-2263-45B2-BB09-B33E2C2A90EE}"/>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7" name="TextBox 6">
            <a:extLst>
              <a:ext uri="{FF2B5EF4-FFF2-40B4-BE49-F238E27FC236}">
                <a16:creationId xmlns:a16="http://schemas.microsoft.com/office/drawing/2014/main" id="{811B97A3-767C-4379-BCFF-B234A5C36C0F}"/>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spTree>
    <p:extLst>
      <p:ext uri="{BB962C8B-B14F-4D97-AF65-F5344CB8AC3E}">
        <p14:creationId xmlns:p14="http://schemas.microsoft.com/office/powerpoint/2010/main" val="923659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495115" y="114960"/>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2000" dirty="0"/>
              <a:t>Performance video</a:t>
            </a:r>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19</a:t>
            </a:fld>
            <a:endParaRPr lang="en-US" dirty="0">
              <a:solidFill>
                <a:schemeClr val="tx1"/>
              </a:solidFill>
            </a:endParaRPr>
          </a:p>
        </p:txBody>
      </p:sp>
      <p:sp>
        <p:nvSpPr>
          <p:cNvPr id="4" name="TextBox 3">
            <a:extLst>
              <a:ext uri="{FF2B5EF4-FFF2-40B4-BE49-F238E27FC236}">
                <a16:creationId xmlns:a16="http://schemas.microsoft.com/office/drawing/2014/main" id="{E7BA9F55-8C38-4694-8558-02F7002500B0}"/>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5" name="TextBox 4">
            <a:extLst>
              <a:ext uri="{FF2B5EF4-FFF2-40B4-BE49-F238E27FC236}">
                <a16:creationId xmlns:a16="http://schemas.microsoft.com/office/drawing/2014/main" id="{59B2F87C-FC6C-44C9-9F8E-30B9E9CFDB1F}"/>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spTree>
    <p:extLst>
      <p:ext uri="{BB962C8B-B14F-4D97-AF65-F5344CB8AC3E}">
        <p14:creationId xmlns:p14="http://schemas.microsoft.com/office/powerpoint/2010/main" val="345482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638595" y="365126"/>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3200" dirty="0"/>
              <a:t>Problem &amp; Motivation</a:t>
            </a:r>
          </a:p>
        </p:txBody>
      </p:sp>
      <p:pic>
        <p:nvPicPr>
          <p:cNvPr id="1026" name="Picture 2">
            <a:extLst>
              <a:ext uri="{FF2B5EF4-FFF2-40B4-BE49-F238E27FC236}">
                <a16:creationId xmlns:a16="http://schemas.microsoft.com/office/drawing/2014/main" id="{10749705-2A0B-4CD2-89FC-7C2428B3C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634" y="1362974"/>
            <a:ext cx="3605753" cy="360575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1695AC22-2C57-4938-A3BC-2F26AF891AA0}"/>
              </a:ext>
            </a:extLst>
          </p:cNvPr>
          <p:cNvSpPr txBox="1">
            <a:spLocks/>
          </p:cNvSpPr>
          <p:nvPr/>
        </p:nvSpPr>
        <p:spPr>
          <a:xfrm>
            <a:off x="638595" y="1791526"/>
            <a:ext cx="5124450" cy="3076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Time commitment</a:t>
            </a:r>
          </a:p>
          <a:p>
            <a:endParaRPr lang="en-US" dirty="0"/>
          </a:p>
          <a:p>
            <a:r>
              <a:rPr lang="en-US" dirty="0"/>
              <a:t>Potential Hazards</a:t>
            </a:r>
          </a:p>
          <a:p>
            <a:endParaRPr lang="en-US" dirty="0"/>
          </a:p>
          <a:p>
            <a:r>
              <a:rPr lang="en-US" dirty="0"/>
              <a:t>There are cases when people cannot metal-detect manually</a:t>
            </a:r>
          </a:p>
          <a:p>
            <a:endParaRPr lang="en-US" dirty="0"/>
          </a:p>
          <a:p>
            <a:endParaRPr lang="en-US" dirty="0"/>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2</a:t>
            </a:fld>
            <a:endParaRPr lang="en-US" dirty="0">
              <a:solidFill>
                <a:schemeClr val="tx1"/>
              </a:solidFill>
            </a:endParaRPr>
          </a:p>
        </p:txBody>
      </p:sp>
      <p:sp>
        <p:nvSpPr>
          <p:cNvPr id="6" name="TextBox 5">
            <a:extLst>
              <a:ext uri="{FF2B5EF4-FFF2-40B4-BE49-F238E27FC236}">
                <a16:creationId xmlns:a16="http://schemas.microsoft.com/office/drawing/2014/main" id="{927136E6-3AD7-4FA5-8F8C-C51DF627F0EE}"/>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7" name="TextBox 6">
            <a:extLst>
              <a:ext uri="{FF2B5EF4-FFF2-40B4-BE49-F238E27FC236}">
                <a16:creationId xmlns:a16="http://schemas.microsoft.com/office/drawing/2014/main" id="{7138338D-3365-4A20-872A-A199FD1FF78D}"/>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spTree>
    <p:extLst>
      <p:ext uri="{BB962C8B-B14F-4D97-AF65-F5344CB8AC3E}">
        <p14:creationId xmlns:p14="http://schemas.microsoft.com/office/powerpoint/2010/main" val="751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638595" y="209851"/>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2400" dirty="0"/>
              <a:t>Conclusions</a:t>
            </a:r>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20</a:t>
            </a:fld>
            <a:endParaRPr lang="en-US" dirty="0">
              <a:solidFill>
                <a:schemeClr val="tx1"/>
              </a:solidFill>
            </a:endParaRPr>
          </a:p>
        </p:txBody>
      </p:sp>
      <p:sp>
        <p:nvSpPr>
          <p:cNvPr id="4" name="Content Placeholder 2">
            <a:extLst>
              <a:ext uri="{FF2B5EF4-FFF2-40B4-BE49-F238E27FC236}">
                <a16:creationId xmlns:a16="http://schemas.microsoft.com/office/drawing/2014/main" id="{5E582D63-9AF3-4A20-A5AA-B8F52FFA0258}"/>
              </a:ext>
            </a:extLst>
          </p:cNvPr>
          <p:cNvSpPr txBox="1">
            <a:spLocks/>
          </p:cNvSpPr>
          <p:nvPr/>
        </p:nvSpPr>
        <p:spPr>
          <a:xfrm>
            <a:off x="638595" y="1299819"/>
            <a:ext cx="5762206" cy="379839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t>In this project, we were able to get all the subsystems/modules working independently. These indicate promising development that can be done to make this project more specialized and higher-functioned.</a:t>
            </a:r>
          </a:p>
          <a:p>
            <a:endParaRPr lang="en-US" sz="1900" dirty="0"/>
          </a:p>
          <a:p>
            <a:r>
              <a:rPr lang="en-US" sz="1900" dirty="0"/>
              <a:t>In the end, we faced problems related to shortage of parts and lack of optimization of parameters. Robot car’s motion can also have more functions for a more complicated PCB design we initially have.</a:t>
            </a:r>
          </a:p>
          <a:p>
            <a:endParaRPr lang="en-US" sz="1900" dirty="0"/>
          </a:p>
          <a:p>
            <a:r>
              <a:rPr lang="en-US" sz="1900" dirty="0"/>
              <a:t>Future work includes developing pattern recognition to global scale (used for route optimization), extending more motion choices of the car, or adding a separate arm with an extra motor to control the detector.</a:t>
            </a:r>
          </a:p>
          <a:p>
            <a:endParaRPr lang="en-US" dirty="0"/>
          </a:p>
        </p:txBody>
      </p:sp>
      <p:sp>
        <p:nvSpPr>
          <p:cNvPr id="5" name="TextBox 4">
            <a:extLst>
              <a:ext uri="{FF2B5EF4-FFF2-40B4-BE49-F238E27FC236}">
                <a16:creationId xmlns:a16="http://schemas.microsoft.com/office/drawing/2014/main" id="{88E804DA-74BE-44C5-ACF5-B39BEFD4ED68}"/>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6" name="TextBox 5">
            <a:extLst>
              <a:ext uri="{FF2B5EF4-FFF2-40B4-BE49-F238E27FC236}">
                <a16:creationId xmlns:a16="http://schemas.microsoft.com/office/drawing/2014/main" id="{4FD1E98D-8F24-4DF0-91F6-4E1F20AC4C85}"/>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spTree>
    <p:extLst>
      <p:ext uri="{BB962C8B-B14F-4D97-AF65-F5344CB8AC3E}">
        <p14:creationId xmlns:p14="http://schemas.microsoft.com/office/powerpoint/2010/main" val="24064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638595" y="365126"/>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3200" dirty="0"/>
              <a:t>Then, how about?</a:t>
            </a:r>
          </a:p>
        </p:txBody>
      </p:sp>
      <p:pic>
        <p:nvPicPr>
          <p:cNvPr id="1026" name="Picture 2">
            <a:extLst>
              <a:ext uri="{FF2B5EF4-FFF2-40B4-BE49-F238E27FC236}">
                <a16:creationId xmlns:a16="http://schemas.microsoft.com/office/drawing/2014/main" id="{10749705-2A0B-4CD2-89FC-7C2428B3C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77" y="1535503"/>
            <a:ext cx="3605753" cy="360575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1695AC22-2C57-4938-A3BC-2F26AF891AA0}"/>
              </a:ext>
            </a:extLst>
          </p:cNvPr>
          <p:cNvSpPr txBox="1">
            <a:spLocks/>
          </p:cNvSpPr>
          <p:nvPr/>
        </p:nvSpPr>
        <p:spPr>
          <a:xfrm>
            <a:off x="543105" y="2220343"/>
            <a:ext cx="5124450" cy="1554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3</a:t>
            </a:fld>
            <a:endParaRPr lang="en-US" dirty="0">
              <a:solidFill>
                <a:schemeClr val="tx1"/>
              </a:solidFill>
            </a:endParaRPr>
          </a:p>
        </p:txBody>
      </p:sp>
      <p:pic>
        <p:nvPicPr>
          <p:cNvPr id="2052" name="Picture 4" descr="750+ Robot Pictures | Download Free Images on Unsplash">
            <a:extLst>
              <a:ext uri="{FF2B5EF4-FFF2-40B4-BE49-F238E27FC236}">
                <a16:creationId xmlns:a16="http://schemas.microsoft.com/office/drawing/2014/main" id="{A2091E43-8C17-4FE7-9A31-448D2EC92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032" y="1788543"/>
            <a:ext cx="3280914" cy="32809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reate cross math new plus sign icon - Ios Web User Interface Multi Circle  Flat Vol 1">
            <a:extLst>
              <a:ext uri="{FF2B5EF4-FFF2-40B4-BE49-F238E27FC236}">
                <a16:creationId xmlns:a16="http://schemas.microsoft.com/office/drawing/2014/main" id="{7CE26724-F7C0-4012-BEB6-1953B1B7BA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073" y="2955038"/>
            <a:ext cx="937853" cy="9378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B1711C1-36FC-4FC0-9DDA-66DC91D827EF}"/>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9" name="TextBox 8">
            <a:extLst>
              <a:ext uri="{FF2B5EF4-FFF2-40B4-BE49-F238E27FC236}">
                <a16:creationId xmlns:a16="http://schemas.microsoft.com/office/drawing/2014/main" id="{0C6147BE-14FF-47AF-AA70-97CA4A1D3E05}"/>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spTree>
    <p:extLst>
      <p:ext uri="{BB962C8B-B14F-4D97-AF65-F5344CB8AC3E}">
        <p14:creationId xmlns:p14="http://schemas.microsoft.com/office/powerpoint/2010/main" val="1417230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638595" y="365126"/>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3200" dirty="0"/>
              <a:t>Goals</a:t>
            </a:r>
          </a:p>
        </p:txBody>
      </p:sp>
      <p:sp>
        <p:nvSpPr>
          <p:cNvPr id="4" name="Content Placeholder 2">
            <a:extLst>
              <a:ext uri="{FF2B5EF4-FFF2-40B4-BE49-F238E27FC236}">
                <a16:creationId xmlns:a16="http://schemas.microsoft.com/office/drawing/2014/main" id="{1695AC22-2C57-4938-A3BC-2F26AF891AA0}"/>
              </a:ext>
            </a:extLst>
          </p:cNvPr>
          <p:cNvSpPr txBox="1">
            <a:spLocks/>
          </p:cNvSpPr>
          <p:nvPr/>
        </p:nvSpPr>
        <p:spPr>
          <a:xfrm>
            <a:off x="543105" y="2220343"/>
            <a:ext cx="5124450" cy="1554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4</a:t>
            </a:fld>
            <a:endParaRPr lang="en-US" dirty="0">
              <a:solidFill>
                <a:schemeClr val="tx1"/>
              </a:solidFill>
            </a:endParaRPr>
          </a:p>
        </p:txBody>
      </p:sp>
      <p:sp>
        <p:nvSpPr>
          <p:cNvPr id="9" name="Content Placeholder 2">
            <a:extLst>
              <a:ext uri="{FF2B5EF4-FFF2-40B4-BE49-F238E27FC236}">
                <a16:creationId xmlns:a16="http://schemas.microsoft.com/office/drawing/2014/main" id="{3792DD8B-F10B-405B-8266-0B08CC4E303E}"/>
              </a:ext>
            </a:extLst>
          </p:cNvPr>
          <p:cNvSpPr txBox="1">
            <a:spLocks/>
          </p:cNvSpPr>
          <p:nvPr/>
        </p:nvSpPr>
        <p:spPr>
          <a:xfrm>
            <a:off x="638596" y="1920925"/>
            <a:ext cx="3493458" cy="226288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 efficiency</a:t>
            </a:r>
          </a:p>
          <a:p>
            <a:endParaRPr lang="en-US" dirty="0"/>
          </a:p>
          <a:p>
            <a:r>
              <a:rPr lang="en-US" dirty="0"/>
              <a:t>Safety insurance</a:t>
            </a:r>
          </a:p>
          <a:p>
            <a:endParaRPr lang="en-US" dirty="0"/>
          </a:p>
          <a:p>
            <a:r>
              <a:rPr lang="en-US" dirty="0"/>
              <a:t>Accuracy</a:t>
            </a:r>
          </a:p>
          <a:p>
            <a:endParaRPr lang="en-US" dirty="0"/>
          </a:p>
        </p:txBody>
      </p:sp>
      <p:sp>
        <p:nvSpPr>
          <p:cNvPr id="10" name="Content Placeholder 2">
            <a:extLst>
              <a:ext uri="{FF2B5EF4-FFF2-40B4-BE49-F238E27FC236}">
                <a16:creationId xmlns:a16="http://schemas.microsoft.com/office/drawing/2014/main" id="{8B4A0238-DEFF-4EE7-95F0-F86CEF61E7EC}"/>
              </a:ext>
            </a:extLst>
          </p:cNvPr>
          <p:cNvSpPr txBox="1">
            <a:spLocks/>
          </p:cNvSpPr>
          <p:nvPr/>
        </p:nvSpPr>
        <p:spPr>
          <a:xfrm>
            <a:off x="5138708" y="2011524"/>
            <a:ext cx="3901775" cy="267261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Time commitment</a:t>
            </a:r>
          </a:p>
          <a:p>
            <a:endParaRPr lang="en-US" dirty="0"/>
          </a:p>
          <a:p>
            <a:r>
              <a:rPr lang="en-US" dirty="0"/>
              <a:t>Potential Hazards</a:t>
            </a:r>
          </a:p>
          <a:p>
            <a:endParaRPr lang="en-US" dirty="0"/>
          </a:p>
          <a:p>
            <a:r>
              <a:rPr lang="en-US" dirty="0"/>
              <a:t>There are cases when people cannot metal-detect manually</a:t>
            </a:r>
          </a:p>
          <a:p>
            <a:endParaRPr lang="en-US" dirty="0"/>
          </a:p>
          <a:p>
            <a:endParaRPr lang="en-US" dirty="0"/>
          </a:p>
        </p:txBody>
      </p:sp>
      <p:cxnSp>
        <p:nvCxnSpPr>
          <p:cNvPr id="6" name="Straight Arrow Connector 5">
            <a:extLst>
              <a:ext uri="{FF2B5EF4-FFF2-40B4-BE49-F238E27FC236}">
                <a16:creationId xmlns:a16="http://schemas.microsoft.com/office/drawing/2014/main" id="{CA324C34-BBCA-4314-AA56-5A35A51D51EC}"/>
              </a:ext>
            </a:extLst>
          </p:cNvPr>
          <p:cNvCxnSpPr/>
          <p:nvPr/>
        </p:nvCxnSpPr>
        <p:spPr>
          <a:xfrm>
            <a:off x="3602967" y="2122098"/>
            <a:ext cx="1371600" cy="0"/>
          </a:xfrm>
          <a:prstGeom prst="straightConnector1">
            <a:avLst/>
          </a:prstGeom>
          <a:ln w="28575">
            <a:solidFill>
              <a:schemeClr val="accent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4D00DAFA-4254-49FD-9768-A1A25619CB4B}"/>
              </a:ext>
            </a:extLst>
          </p:cNvPr>
          <p:cNvCxnSpPr/>
          <p:nvPr/>
        </p:nvCxnSpPr>
        <p:spPr>
          <a:xfrm>
            <a:off x="3602967" y="2981864"/>
            <a:ext cx="1371600" cy="0"/>
          </a:xfrm>
          <a:prstGeom prst="straightConnector1">
            <a:avLst/>
          </a:prstGeom>
          <a:ln w="28575">
            <a:solidFill>
              <a:schemeClr val="accent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99A58FB2-09A5-4357-984A-622B2847344A}"/>
              </a:ext>
            </a:extLst>
          </p:cNvPr>
          <p:cNvCxnSpPr/>
          <p:nvPr/>
        </p:nvCxnSpPr>
        <p:spPr>
          <a:xfrm>
            <a:off x="3602967" y="3774506"/>
            <a:ext cx="1371600" cy="0"/>
          </a:xfrm>
          <a:prstGeom prst="straightConnector1">
            <a:avLst/>
          </a:prstGeom>
          <a:ln w="28575">
            <a:solidFill>
              <a:schemeClr val="accent1"/>
            </a:solidFill>
            <a:headEnd type="triangle"/>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9A50E33E-CC3E-4EE9-8B73-527333BE3AFE}"/>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12" name="TextBox 11">
            <a:extLst>
              <a:ext uri="{FF2B5EF4-FFF2-40B4-BE49-F238E27FC236}">
                <a16:creationId xmlns:a16="http://schemas.microsoft.com/office/drawing/2014/main" id="{616F7FF4-465F-4611-A286-78516E43FEBD}"/>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spTree>
    <p:extLst>
      <p:ext uri="{BB962C8B-B14F-4D97-AF65-F5344CB8AC3E}">
        <p14:creationId xmlns:p14="http://schemas.microsoft.com/office/powerpoint/2010/main" val="389522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638595" y="365126"/>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2400" dirty="0"/>
              <a:t>Design overview</a:t>
            </a:r>
            <a:r>
              <a:rPr lang="en-US" altLang="zh-CN" sz="2400" dirty="0"/>
              <a:t>—block diagram in a nutshell</a:t>
            </a:r>
            <a:endParaRPr lang="en-US" sz="2400" dirty="0"/>
          </a:p>
        </p:txBody>
      </p:sp>
      <p:sp>
        <p:nvSpPr>
          <p:cNvPr id="4" name="Content Placeholder 2">
            <a:extLst>
              <a:ext uri="{FF2B5EF4-FFF2-40B4-BE49-F238E27FC236}">
                <a16:creationId xmlns:a16="http://schemas.microsoft.com/office/drawing/2014/main" id="{1695AC22-2C57-4938-A3BC-2F26AF891AA0}"/>
              </a:ext>
            </a:extLst>
          </p:cNvPr>
          <p:cNvSpPr txBox="1">
            <a:spLocks/>
          </p:cNvSpPr>
          <p:nvPr/>
        </p:nvSpPr>
        <p:spPr>
          <a:xfrm>
            <a:off x="543105" y="2220343"/>
            <a:ext cx="5124450" cy="1554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5</a:t>
            </a:fld>
            <a:endParaRPr lang="en-US" dirty="0">
              <a:solidFill>
                <a:schemeClr val="tx1"/>
              </a:solidFill>
            </a:endParaRPr>
          </a:p>
        </p:txBody>
      </p:sp>
      <p:graphicFrame>
        <p:nvGraphicFramePr>
          <p:cNvPr id="5" name="Diagram 4">
            <a:extLst>
              <a:ext uri="{FF2B5EF4-FFF2-40B4-BE49-F238E27FC236}">
                <a16:creationId xmlns:a16="http://schemas.microsoft.com/office/drawing/2014/main" id="{B2FC850B-0D13-4C96-98AD-44FB9A956EFA}"/>
              </a:ext>
            </a:extLst>
          </p:cNvPr>
          <p:cNvGraphicFramePr/>
          <p:nvPr>
            <p:extLst>
              <p:ext uri="{D42A27DB-BD31-4B8C-83A1-F6EECF244321}">
                <p14:modId xmlns:p14="http://schemas.microsoft.com/office/powerpoint/2010/main" val="4015721381"/>
              </p:ext>
            </p:extLst>
          </p:nvPr>
        </p:nvGraphicFramePr>
        <p:xfrm>
          <a:off x="1524000" y="186089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Curved Right 5">
            <a:extLst>
              <a:ext uri="{FF2B5EF4-FFF2-40B4-BE49-F238E27FC236}">
                <a16:creationId xmlns:a16="http://schemas.microsoft.com/office/drawing/2014/main" id="{A2ECD3F1-33B0-480F-A301-7B9B63B69398}"/>
              </a:ext>
            </a:extLst>
          </p:cNvPr>
          <p:cNvSpPr/>
          <p:nvPr/>
        </p:nvSpPr>
        <p:spPr>
          <a:xfrm rot="12971557">
            <a:off x="6387861" y="3860526"/>
            <a:ext cx="405442" cy="897147"/>
          </a:xfrm>
          <a:prstGeom prst="curv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Curved Right 7">
            <a:extLst>
              <a:ext uri="{FF2B5EF4-FFF2-40B4-BE49-F238E27FC236}">
                <a16:creationId xmlns:a16="http://schemas.microsoft.com/office/drawing/2014/main" id="{61134174-F0DE-449B-8165-811CD55F68B8}"/>
              </a:ext>
            </a:extLst>
          </p:cNvPr>
          <p:cNvSpPr/>
          <p:nvPr/>
        </p:nvSpPr>
        <p:spPr>
          <a:xfrm rot="5400000">
            <a:off x="4369278" y="1296835"/>
            <a:ext cx="405442" cy="897147"/>
          </a:xfrm>
          <a:prstGeom prst="curv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96956E92-61F5-457B-B2C2-5CC3E49450AF}"/>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10" name="TextBox 9">
            <a:extLst>
              <a:ext uri="{FF2B5EF4-FFF2-40B4-BE49-F238E27FC236}">
                <a16:creationId xmlns:a16="http://schemas.microsoft.com/office/drawing/2014/main" id="{3A10606D-545B-456A-B93A-941D42415E29}"/>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spTree>
    <p:extLst>
      <p:ext uri="{BB962C8B-B14F-4D97-AF65-F5344CB8AC3E}">
        <p14:creationId xmlns:p14="http://schemas.microsoft.com/office/powerpoint/2010/main" val="59354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638595" y="365126"/>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3200" dirty="0"/>
              <a:t>Design overview</a:t>
            </a:r>
            <a:r>
              <a:rPr lang="en-US" altLang="zh-CN" sz="3200" dirty="0"/>
              <a:t>—block diagram</a:t>
            </a:r>
            <a:endParaRPr lang="en-US" sz="3200" dirty="0"/>
          </a:p>
        </p:txBody>
      </p:sp>
      <p:sp>
        <p:nvSpPr>
          <p:cNvPr id="4" name="Content Placeholder 2">
            <a:extLst>
              <a:ext uri="{FF2B5EF4-FFF2-40B4-BE49-F238E27FC236}">
                <a16:creationId xmlns:a16="http://schemas.microsoft.com/office/drawing/2014/main" id="{1695AC22-2C57-4938-A3BC-2F26AF891AA0}"/>
              </a:ext>
            </a:extLst>
          </p:cNvPr>
          <p:cNvSpPr txBox="1">
            <a:spLocks/>
          </p:cNvSpPr>
          <p:nvPr/>
        </p:nvSpPr>
        <p:spPr>
          <a:xfrm>
            <a:off x="543105" y="2220343"/>
            <a:ext cx="5124450" cy="1554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6</a:t>
            </a:fld>
            <a:endParaRPr lang="en-US" dirty="0">
              <a:solidFill>
                <a:schemeClr val="tx1"/>
              </a:solidFill>
            </a:endParaRPr>
          </a:p>
        </p:txBody>
      </p:sp>
      <p:pic>
        <p:nvPicPr>
          <p:cNvPr id="11" name="Picture 10">
            <a:extLst>
              <a:ext uri="{FF2B5EF4-FFF2-40B4-BE49-F238E27FC236}">
                <a16:creationId xmlns:a16="http://schemas.microsoft.com/office/drawing/2014/main" id="{779D887E-CE62-4110-A74D-687A864E37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4323" y="1393531"/>
            <a:ext cx="6655354" cy="4454065"/>
          </a:xfrm>
          <a:prstGeom prst="rect">
            <a:avLst/>
          </a:prstGeom>
          <a:noFill/>
          <a:ln>
            <a:noFill/>
          </a:ln>
        </p:spPr>
      </p:pic>
      <p:sp>
        <p:nvSpPr>
          <p:cNvPr id="6" name="TextBox 5">
            <a:extLst>
              <a:ext uri="{FF2B5EF4-FFF2-40B4-BE49-F238E27FC236}">
                <a16:creationId xmlns:a16="http://schemas.microsoft.com/office/drawing/2014/main" id="{B2667851-8298-4C46-B513-899540836A15}"/>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7" name="TextBox 6">
            <a:extLst>
              <a:ext uri="{FF2B5EF4-FFF2-40B4-BE49-F238E27FC236}">
                <a16:creationId xmlns:a16="http://schemas.microsoft.com/office/drawing/2014/main" id="{51A09DE1-D27F-4AD4-BA97-D96662959B50}"/>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spTree>
    <p:extLst>
      <p:ext uri="{BB962C8B-B14F-4D97-AF65-F5344CB8AC3E}">
        <p14:creationId xmlns:p14="http://schemas.microsoft.com/office/powerpoint/2010/main" val="285357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638595" y="365126"/>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3200" dirty="0"/>
              <a:t>Design overview</a:t>
            </a:r>
            <a:r>
              <a:rPr lang="en-US" altLang="zh-CN" sz="3200" dirty="0"/>
              <a:t>—Modulization</a:t>
            </a:r>
            <a:endParaRPr lang="en-US" sz="3200" dirty="0"/>
          </a:p>
        </p:txBody>
      </p:sp>
      <p:sp>
        <p:nvSpPr>
          <p:cNvPr id="4" name="Content Placeholder 2">
            <a:extLst>
              <a:ext uri="{FF2B5EF4-FFF2-40B4-BE49-F238E27FC236}">
                <a16:creationId xmlns:a16="http://schemas.microsoft.com/office/drawing/2014/main" id="{1695AC22-2C57-4938-A3BC-2F26AF891AA0}"/>
              </a:ext>
            </a:extLst>
          </p:cNvPr>
          <p:cNvSpPr txBox="1">
            <a:spLocks/>
          </p:cNvSpPr>
          <p:nvPr/>
        </p:nvSpPr>
        <p:spPr>
          <a:xfrm>
            <a:off x="896789" y="2162789"/>
            <a:ext cx="3425045" cy="267663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Peripheral module</a:t>
            </a:r>
            <a:r>
              <a:rPr lang="en-US" sz="2000" dirty="0"/>
              <a:t>: includes all the components attached to PCB module (power sources, sensors, Raspberry Pi)</a:t>
            </a:r>
          </a:p>
          <a:p>
            <a:r>
              <a:rPr lang="en-US" sz="2000" b="1" dirty="0"/>
              <a:t>Robot module</a:t>
            </a:r>
            <a:r>
              <a:rPr lang="en-US" sz="2000" dirty="0"/>
              <a:t>: robot entity, the end output module</a:t>
            </a:r>
          </a:p>
          <a:p>
            <a:r>
              <a:rPr lang="en-US" sz="2000" b="1" dirty="0"/>
              <a:t>Printed Circuit Board (PCB) module</a:t>
            </a:r>
            <a:r>
              <a:rPr lang="en-US" sz="2000" dirty="0"/>
              <a:t>: provide circuit that connects the other two modules</a:t>
            </a:r>
          </a:p>
          <a:p>
            <a:endParaRPr lang="en-US" dirty="0"/>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7</a:t>
            </a:fld>
            <a:endParaRPr lang="en-US" dirty="0">
              <a:solidFill>
                <a:schemeClr val="tx1"/>
              </a:solidFill>
            </a:endParaRPr>
          </a:p>
        </p:txBody>
      </p:sp>
      <p:sp>
        <p:nvSpPr>
          <p:cNvPr id="5" name="TextBox 4">
            <a:extLst>
              <a:ext uri="{FF2B5EF4-FFF2-40B4-BE49-F238E27FC236}">
                <a16:creationId xmlns:a16="http://schemas.microsoft.com/office/drawing/2014/main" id="{E58E3D8D-891C-4B31-9D38-A5DE7A6B5F98}"/>
              </a:ext>
            </a:extLst>
          </p:cNvPr>
          <p:cNvSpPr txBox="1"/>
          <p:nvPr/>
        </p:nvSpPr>
        <p:spPr>
          <a:xfrm>
            <a:off x="935487" y="1525347"/>
            <a:ext cx="3528803" cy="3951513"/>
          </a:xfrm>
          <a:prstGeom prst="rect">
            <a:avLst/>
          </a:prstGeom>
          <a:noFill/>
          <a:ln>
            <a:solidFill>
              <a:schemeClr val="accent6">
                <a:lumMod val="10000"/>
              </a:schemeClr>
            </a:solidFill>
            <a:prstDash val="dash"/>
          </a:ln>
          <a:effectLst>
            <a:outerShdw blurRad="50800" dist="50800" dir="5400000" algn="ctr" rotWithShape="0">
              <a:schemeClr val="bg1"/>
            </a:outerShdw>
          </a:effectLst>
        </p:spPr>
        <p:txBody>
          <a:bodyPr wrap="square" rtlCol="0">
            <a:spAutoFit/>
          </a:bodyPr>
          <a:lstStyle/>
          <a:p>
            <a:endParaRPr lang="en-US" dirty="0"/>
          </a:p>
        </p:txBody>
      </p:sp>
      <p:sp>
        <p:nvSpPr>
          <p:cNvPr id="6" name="TextBox 5">
            <a:extLst>
              <a:ext uri="{FF2B5EF4-FFF2-40B4-BE49-F238E27FC236}">
                <a16:creationId xmlns:a16="http://schemas.microsoft.com/office/drawing/2014/main" id="{68B5A9F1-FE72-42FD-949D-8A9FCDB8C507}"/>
              </a:ext>
            </a:extLst>
          </p:cNvPr>
          <p:cNvSpPr txBox="1"/>
          <p:nvPr/>
        </p:nvSpPr>
        <p:spPr>
          <a:xfrm>
            <a:off x="1635968" y="1586184"/>
            <a:ext cx="1964897" cy="369332"/>
          </a:xfrm>
          <a:prstGeom prst="rect">
            <a:avLst/>
          </a:prstGeom>
          <a:noFill/>
        </p:spPr>
        <p:txBody>
          <a:bodyPr wrap="none" rtlCol="0">
            <a:spAutoFit/>
          </a:bodyPr>
          <a:lstStyle/>
          <a:p>
            <a:r>
              <a:rPr lang="en-US" dirty="0"/>
              <a:t>Hardware modules</a:t>
            </a:r>
          </a:p>
        </p:txBody>
      </p:sp>
      <p:sp>
        <p:nvSpPr>
          <p:cNvPr id="8" name="TextBox 7">
            <a:extLst>
              <a:ext uri="{FF2B5EF4-FFF2-40B4-BE49-F238E27FC236}">
                <a16:creationId xmlns:a16="http://schemas.microsoft.com/office/drawing/2014/main" id="{6AAB593A-6255-42C6-AE85-5D2E00D3CCD5}"/>
              </a:ext>
            </a:extLst>
          </p:cNvPr>
          <p:cNvSpPr txBox="1"/>
          <p:nvPr/>
        </p:nvSpPr>
        <p:spPr>
          <a:xfrm>
            <a:off x="4761181" y="1526875"/>
            <a:ext cx="3528803" cy="3951513"/>
          </a:xfrm>
          <a:prstGeom prst="rect">
            <a:avLst/>
          </a:prstGeom>
          <a:noFill/>
          <a:ln>
            <a:solidFill>
              <a:schemeClr val="accent6">
                <a:lumMod val="10000"/>
              </a:schemeClr>
            </a:solidFill>
            <a:prstDash val="dash"/>
          </a:ln>
          <a:effectLst>
            <a:outerShdw blurRad="50800" dist="50800" dir="5400000" algn="ctr" rotWithShape="0">
              <a:schemeClr val="bg1"/>
            </a:outerShdw>
          </a:effectLst>
        </p:spPr>
        <p:txBody>
          <a:bodyPr wrap="square" rtlCol="0">
            <a:spAutoFit/>
          </a:bodyPr>
          <a:lstStyle/>
          <a:p>
            <a:endParaRPr lang="en-US" dirty="0"/>
          </a:p>
        </p:txBody>
      </p:sp>
      <p:sp>
        <p:nvSpPr>
          <p:cNvPr id="9" name="TextBox 8">
            <a:extLst>
              <a:ext uri="{FF2B5EF4-FFF2-40B4-BE49-F238E27FC236}">
                <a16:creationId xmlns:a16="http://schemas.microsoft.com/office/drawing/2014/main" id="{A2A687C6-9CD1-4BE4-BC6C-1BB9E510A4F6}"/>
              </a:ext>
            </a:extLst>
          </p:cNvPr>
          <p:cNvSpPr txBox="1"/>
          <p:nvPr/>
        </p:nvSpPr>
        <p:spPr>
          <a:xfrm>
            <a:off x="5543133" y="1553918"/>
            <a:ext cx="1886286" cy="369332"/>
          </a:xfrm>
          <a:prstGeom prst="rect">
            <a:avLst/>
          </a:prstGeom>
          <a:noFill/>
        </p:spPr>
        <p:txBody>
          <a:bodyPr wrap="none" rtlCol="0">
            <a:spAutoFit/>
          </a:bodyPr>
          <a:lstStyle/>
          <a:p>
            <a:r>
              <a:rPr lang="en-US" dirty="0"/>
              <a:t>Software modules</a:t>
            </a:r>
          </a:p>
        </p:txBody>
      </p:sp>
      <p:sp>
        <p:nvSpPr>
          <p:cNvPr id="10" name="Content Placeholder 2">
            <a:extLst>
              <a:ext uri="{FF2B5EF4-FFF2-40B4-BE49-F238E27FC236}">
                <a16:creationId xmlns:a16="http://schemas.microsoft.com/office/drawing/2014/main" id="{76AB93AE-52D4-4FF7-AFC2-EEA760E91F8E}"/>
              </a:ext>
            </a:extLst>
          </p:cNvPr>
          <p:cNvSpPr txBox="1">
            <a:spLocks/>
          </p:cNvSpPr>
          <p:nvPr/>
        </p:nvSpPr>
        <p:spPr>
          <a:xfrm>
            <a:off x="4813059" y="2090685"/>
            <a:ext cx="3425045" cy="26766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Microcontroller control module</a:t>
            </a:r>
            <a:r>
              <a:rPr lang="en-US" sz="2000" dirty="0"/>
              <a:t>: program used to control all the signals in the system (manipulate input, generate output)</a:t>
            </a:r>
          </a:p>
          <a:p>
            <a:r>
              <a:rPr lang="en-US" sz="2000" b="1" dirty="0"/>
              <a:t>Raspberry Pi machine vision module</a:t>
            </a:r>
            <a:r>
              <a:rPr lang="en-US" sz="2000" dirty="0"/>
              <a:t>: program used to pattern recognize detected object</a:t>
            </a:r>
          </a:p>
        </p:txBody>
      </p:sp>
      <p:sp>
        <p:nvSpPr>
          <p:cNvPr id="11" name="TextBox 10">
            <a:extLst>
              <a:ext uri="{FF2B5EF4-FFF2-40B4-BE49-F238E27FC236}">
                <a16:creationId xmlns:a16="http://schemas.microsoft.com/office/drawing/2014/main" id="{B4F73767-81EE-4122-A14D-DB043322EECD}"/>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12" name="TextBox 11">
            <a:extLst>
              <a:ext uri="{FF2B5EF4-FFF2-40B4-BE49-F238E27FC236}">
                <a16:creationId xmlns:a16="http://schemas.microsoft.com/office/drawing/2014/main" id="{600ABB0A-0199-424A-8FDC-D773592B9D1C}"/>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spTree>
    <p:extLst>
      <p:ext uri="{BB962C8B-B14F-4D97-AF65-F5344CB8AC3E}">
        <p14:creationId xmlns:p14="http://schemas.microsoft.com/office/powerpoint/2010/main" val="3762903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495300" y="235730"/>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3200" dirty="0"/>
              <a:t>Design Details</a:t>
            </a:r>
            <a:r>
              <a:rPr lang="en-US" altLang="zh-CN" sz="3200" dirty="0"/>
              <a:t>—robot module</a:t>
            </a:r>
            <a:endParaRPr lang="en-US" sz="3200" dirty="0"/>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8</a:t>
            </a:fld>
            <a:endParaRPr lang="en-US" dirty="0">
              <a:solidFill>
                <a:schemeClr val="tx1"/>
              </a:solidFill>
            </a:endParaRPr>
          </a:p>
        </p:txBody>
      </p:sp>
      <p:pic>
        <p:nvPicPr>
          <p:cNvPr id="8" name="Picture 7" descr="Diagram&#10;&#10;Description automatically generated">
            <a:extLst>
              <a:ext uri="{FF2B5EF4-FFF2-40B4-BE49-F238E27FC236}">
                <a16:creationId xmlns:a16="http://schemas.microsoft.com/office/drawing/2014/main" id="{36AAE6A1-1278-48A5-B304-5048655B9620}"/>
              </a:ext>
            </a:extLst>
          </p:cNvPr>
          <p:cNvPicPr>
            <a:picLocks noChangeAspect="1"/>
          </p:cNvPicPr>
          <p:nvPr/>
        </p:nvPicPr>
        <p:blipFill rotWithShape="1">
          <a:blip r:embed="rId2"/>
          <a:srcRect l="3089"/>
          <a:stretch/>
        </p:blipFill>
        <p:spPr>
          <a:xfrm>
            <a:off x="3795623" y="1699404"/>
            <a:ext cx="5348377" cy="2615670"/>
          </a:xfrm>
          <a:prstGeom prst="rect">
            <a:avLst/>
          </a:prstGeom>
        </p:spPr>
      </p:pic>
      <p:pic>
        <p:nvPicPr>
          <p:cNvPr id="9" name="Picture 8" descr="A close-up of a key&#10;&#10;Description automatically generated with low confidence">
            <a:extLst>
              <a:ext uri="{FF2B5EF4-FFF2-40B4-BE49-F238E27FC236}">
                <a16:creationId xmlns:a16="http://schemas.microsoft.com/office/drawing/2014/main" id="{182C5048-1598-4B4B-8E69-13F136F45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644" y="4566232"/>
            <a:ext cx="2031372" cy="1183549"/>
          </a:xfrm>
          <a:prstGeom prst="rect">
            <a:avLst/>
          </a:prstGeom>
        </p:spPr>
      </p:pic>
      <p:sp>
        <p:nvSpPr>
          <p:cNvPr id="7" name="TextBox 6">
            <a:extLst>
              <a:ext uri="{FF2B5EF4-FFF2-40B4-BE49-F238E27FC236}">
                <a16:creationId xmlns:a16="http://schemas.microsoft.com/office/drawing/2014/main" id="{1536121C-9957-4BBA-AC5A-D561548743D5}"/>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10" name="TextBox 9">
            <a:extLst>
              <a:ext uri="{FF2B5EF4-FFF2-40B4-BE49-F238E27FC236}">
                <a16:creationId xmlns:a16="http://schemas.microsoft.com/office/drawing/2014/main" id="{671DE546-3255-4C08-B61D-CD188A128868}"/>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pic>
        <p:nvPicPr>
          <p:cNvPr id="11" name="Picture 10" descr="A picture containing text, electronics, projector&#10;&#10;Description automatically generated">
            <a:extLst>
              <a:ext uri="{FF2B5EF4-FFF2-40B4-BE49-F238E27FC236}">
                <a16:creationId xmlns:a16="http://schemas.microsoft.com/office/drawing/2014/main" id="{6D4B6470-B3B8-4C76-A4F0-A6957DAEDAFE}"/>
              </a:ext>
            </a:extLst>
          </p:cNvPr>
          <p:cNvPicPr>
            <a:picLocks noChangeAspect="1"/>
          </p:cNvPicPr>
          <p:nvPr/>
        </p:nvPicPr>
        <p:blipFill>
          <a:blip r:embed="rId4"/>
          <a:stretch>
            <a:fillRect/>
          </a:stretch>
        </p:blipFill>
        <p:spPr>
          <a:xfrm>
            <a:off x="1155841" y="1226267"/>
            <a:ext cx="2031175" cy="3203533"/>
          </a:xfrm>
          <a:prstGeom prst="rect">
            <a:avLst/>
          </a:prstGeom>
        </p:spPr>
      </p:pic>
    </p:spTree>
    <p:extLst>
      <p:ext uri="{BB962C8B-B14F-4D97-AF65-F5344CB8AC3E}">
        <p14:creationId xmlns:p14="http://schemas.microsoft.com/office/powerpoint/2010/main" val="78463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4E3A986-0013-465A-9DAC-B8C9A76BABEC}"/>
              </a:ext>
            </a:extLst>
          </p:cNvPr>
          <p:cNvSpPr txBox="1">
            <a:spLocks/>
          </p:cNvSpPr>
          <p:nvPr/>
        </p:nvSpPr>
        <p:spPr>
          <a:xfrm>
            <a:off x="638595" y="365126"/>
            <a:ext cx="8648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a:lstStyle>
          <a:p>
            <a:r>
              <a:rPr lang="en-US" sz="3200" dirty="0"/>
              <a:t>Design Details</a:t>
            </a:r>
            <a:r>
              <a:rPr lang="en-US" altLang="zh-CN" sz="3200" dirty="0"/>
              <a:t>—Peripheral module</a:t>
            </a:r>
            <a:endParaRPr lang="en-US" sz="3200" dirty="0"/>
          </a:p>
        </p:txBody>
      </p:sp>
      <p:sp>
        <p:nvSpPr>
          <p:cNvPr id="3" name="Slide Number Placeholder 2">
            <a:extLst>
              <a:ext uri="{FF2B5EF4-FFF2-40B4-BE49-F238E27FC236}">
                <a16:creationId xmlns:a16="http://schemas.microsoft.com/office/drawing/2014/main" id="{205EF789-F7D9-4CFB-AD23-86A3331D561F}"/>
              </a:ext>
            </a:extLst>
          </p:cNvPr>
          <p:cNvSpPr>
            <a:spLocks noGrp="1"/>
          </p:cNvSpPr>
          <p:nvPr>
            <p:ph type="sldNum" sz="quarter" idx="12"/>
          </p:nvPr>
        </p:nvSpPr>
        <p:spPr/>
        <p:txBody>
          <a:bodyPr/>
          <a:lstStyle/>
          <a:p>
            <a:fld id="{47306C45-97B4-7545-8562-07255BCE2FE0}" type="slidenum">
              <a:rPr lang="en-US" smtClean="0">
                <a:solidFill>
                  <a:schemeClr val="tx1"/>
                </a:solidFill>
              </a:rPr>
              <a:t>9</a:t>
            </a:fld>
            <a:endParaRPr lang="en-US" dirty="0">
              <a:solidFill>
                <a:schemeClr val="tx1"/>
              </a:solidFill>
            </a:endParaRPr>
          </a:p>
        </p:txBody>
      </p:sp>
      <p:sp>
        <p:nvSpPr>
          <p:cNvPr id="4" name="TextBox 3">
            <a:extLst>
              <a:ext uri="{FF2B5EF4-FFF2-40B4-BE49-F238E27FC236}">
                <a16:creationId xmlns:a16="http://schemas.microsoft.com/office/drawing/2014/main" id="{C7DAA10B-65BE-4418-B0EB-61CDE691C860}"/>
              </a:ext>
            </a:extLst>
          </p:cNvPr>
          <p:cNvSpPr txBox="1"/>
          <p:nvPr/>
        </p:nvSpPr>
        <p:spPr>
          <a:xfrm>
            <a:off x="776377" y="1690689"/>
            <a:ext cx="3602781" cy="923330"/>
          </a:xfrm>
          <a:prstGeom prst="rect">
            <a:avLst/>
          </a:prstGeom>
          <a:noFill/>
        </p:spPr>
        <p:txBody>
          <a:bodyPr wrap="none" rtlCol="0">
            <a:spAutoFit/>
          </a:bodyPr>
          <a:lstStyle/>
          <a:p>
            <a:r>
              <a:rPr lang="en-US" dirty="0"/>
              <a:t>Powers: 4.8-volt PCB power source</a:t>
            </a:r>
          </a:p>
          <a:p>
            <a:r>
              <a:rPr lang="en-US" dirty="0"/>
              <a:t>              </a:t>
            </a:r>
          </a:p>
          <a:p>
            <a:r>
              <a:rPr lang="en-US" dirty="0"/>
              <a:t>               12-volt motor power source</a:t>
            </a:r>
          </a:p>
        </p:txBody>
      </p:sp>
      <p:sp>
        <p:nvSpPr>
          <p:cNvPr id="5" name="TextBox 4">
            <a:extLst>
              <a:ext uri="{FF2B5EF4-FFF2-40B4-BE49-F238E27FC236}">
                <a16:creationId xmlns:a16="http://schemas.microsoft.com/office/drawing/2014/main" id="{A43B0A63-5AA0-4DD5-B41F-0FC78D9F9245}"/>
              </a:ext>
            </a:extLst>
          </p:cNvPr>
          <p:cNvSpPr txBox="1"/>
          <p:nvPr/>
        </p:nvSpPr>
        <p:spPr>
          <a:xfrm>
            <a:off x="776377" y="3939582"/>
            <a:ext cx="4524380" cy="923330"/>
          </a:xfrm>
          <a:prstGeom prst="rect">
            <a:avLst/>
          </a:prstGeom>
          <a:noFill/>
        </p:spPr>
        <p:txBody>
          <a:bodyPr wrap="none" rtlCol="0">
            <a:spAutoFit/>
          </a:bodyPr>
          <a:lstStyle/>
          <a:p>
            <a:r>
              <a:rPr lang="en-US" dirty="0"/>
              <a:t>Sensors: Ultrasonic sound sensor (2.4-5.5 volt)</a:t>
            </a:r>
          </a:p>
          <a:p>
            <a:r>
              <a:rPr lang="en-US" dirty="0"/>
              <a:t>                </a:t>
            </a:r>
          </a:p>
          <a:p>
            <a:r>
              <a:rPr lang="en-US" dirty="0"/>
              <a:t>                Sound sensor (3.3-5 volt)</a:t>
            </a:r>
          </a:p>
        </p:txBody>
      </p:sp>
      <p:pic>
        <p:nvPicPr>
          <p:cNvPr id="3074" name="Picture 2">
            <a:extLst>
              <a:ext uri="{FF2B5EF4-FFF2-40B4-BE49-F238E27FC236}">
                <a16:creationId xmlns:a16="http://schemas.microsoft.com/office/drawing/2014/main" id="{09E7869F-9CFF-4B73-8CAE-29165F8CA5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230" b="24732"/>
          <a:stretch/>
        </p:blipFill>
        <p:spPr bwMode="auto">
          <a:xfrm>
            <a:off x="5749322" y="4705832"/>
            <a:ext cx="1855039" cy="7056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9C2D96C-B332-4DD5-AAAB-3264B463B729}"/>
              </a:ext>
            </a:extLst>
          </p:cNvPr>
          <p:cNvPicPr>
            <a:picLocks noChangeAspect="1"/>
          </p:cNvPicPr>
          <p:nvPr/>
        </p:nvPicPr>
        <p:blipFill rotWithShape="1">
          <a:blip r:embed="rId3"/>
          <a:srcRect l="9717" t="34155" r="72358" b="44382"/>
          <a:stretch/>
        </p:blipFill>
        <p:spPr>
          <a:xfrm>
            <a:off x="5857336" y="3560663"/>
            <a:ext cx="1639019" cy="1103967"/>
          </a:xfrm>
          <a:prstGeom prst="rect">
            <a:avLst/>
          </a:prstGeom>
        </p:spPr>
      </p:pic>
      <p:pic>
        <p:nvPicPr>
          <p:cNvPr id="9" name="Picture 8">
            <a:extLst>
              <a:ext uri="{FF2B5EF4-FFF2-40B4-BE49-F238E27FC236}">
                <a16:creationId xmlns:a16="http://schemas.microsoft.com/office/drawing/2014/main" id="{4DBCAD54-975C-4D0C-BAAF-5BB6D7BFF783}"/>
              </a:ext>
            </a:extLst>
          </p:cNvPr>
          <p:cNvPicPr>
            <a:picLocks noChangeAspect="1"/>
          </p:cNvPicPr>
          <p:nvPr/>
        </p:nvPicPr>
        <p:blipFill rotWithShape="1">
          <a:blip r:embed="rId4"/>
          <a:srcRect l="4767" t="21908" r="50520" b="17547"/>
          <a:stretch/>
        </p:blipFill>
        <p:spPr>
          <a:xfrm>
            <a:off x="5977450" y="1304284"/>
            <a:ext cx="1212244" cy="923330"/>
          </a:xfrm>
          <a:prstGeom prst="rect">
            <a:avLst/>
          </a:prstGeom>
        </p:spPr>
      </p:pic>
      <p:pic>
        <p:nvPicPr>
          <p:cNvPr id="11" name="Picture 10">
            <a:extLst>
              <a:ext uri="{FF2B5EF4-FFF2-40B4-BE49-F238E27FC236}">
                <a16:creationId xmlns:a16="http://schemas.microsoft.com/office/drawing/2014/main" id="{FBF6BBE4-CCCB-4D3E-86A3-3E480D3CE455}"/>
              </a:ext>
            </a:extLst>
          </p:cNvPr>
          <p:cNvPicPr>
            <a:picLocks noChangeAspect="1"/>
          </p:cNvPicPr>
          <p:nvPr/>
        </p:nvPicPr>
        <p:blipFill rotWithShape="1">
          <a:blip r:embed="rId5"/>
          <a:srcRect l="8490" t="16204" r="56604" b="13857"/>
          <a:stretch/>
        </p:blipFill>
        <p:spPr>
          <a:xfrm>
            <a:off x="6163987" y="2404635"/>
            <a:ext cx="1025707" cy="1156028"/>
          </a:xfrm>
          <a:prstGeom prst="rect">
            <a:avLst/>
          </a:prstGeom>
        </p:spPr>
      </p:pic>
      <p:sp>
        <p:nvSpPr>
          <p:cNvPr id="10" name="TextBox 9">
            <a:extLst>
              <a:ext uri="{FF2B5EF4-FFF2-40B4-BE49-F238E27FC236}">
                <a16:creationId xmlns:a16="http://schemas.microsoft.com/office/drawing/2014/main" id="{59A63152-9C01-4942-9F27-82EDE51031C6}"/>
              </a:ext>
            </a:extLst>
          </p:cNvPr>
          <p:cNvSpPr txBox="1"/>
          <p:nvPr/>
        </p:nvSpPr>
        <p:spPr>
          <a:xfrm>
            <a:off x="495300" y="6245467"/>
            <a:ext cx="3964290" cy="307777"/>
          </a:xfrm>
          <a:prstGeom prst="rect">
            <a:avLst/>
          </a:prstGeom>
          <a:noFill/>
        </p:spPr>
        <p:txBody>
          <a:bodyPr wrap="none" rtlCol="0">
            <a:spAutoFit/>
          </a:bodyPr>
          <a:lstStyle/>
          <a:p>
            <a:r>
              <a:rPr lang="en-US" sz="1400" dirty="0"/>
              <a:t>Department of Electrical and Computer Engineering</a:t>
            </a:r>
          </a:p>
        </p:txBody>
      </p:sp>
      <p:sp>
        <p:nvSpPr>
          <p:cNvPr id="12" name="TextBox 11">
            <a:extLst>
              <a:ext uri="{FF2B5EF4-FFF2-40B4-BE49-F238E27FC236}">
                <a16:creationId xmlns:a16="http://schemas.microsoft.com/office/drawing/2014/main" id="{FAAF857B-C26E-42B9-92E5-7DE2FEEE8FED}"/>
              </a:ext>
            </a:extLst>
          </p:cNvPr>
          <p:cNvSpPr txBox="1"/>
          <p:nvPr/>
        </p:nvSpPr>
        <p:spPr>
          <a:xfrm>
            <a:off x="4684412" y="6245467"/>
            <a:ext cx="798680" cy="307777"/>
          </a:xfrm>
          <a:prstGeom prst="rect">
            <a:avLst/>
          </a:prstGeom>
          <a:noFill/>
        </p:spPr>
        <p:txBody>
          <a:bodyPr wrap="none" rtlCol="0">
            <a:spAutoFit/>
          </a:bodyPr>
          <a:lstStyle/>
          <a:p>
            <a:r>
              <a:rPr lang="en-US" sz="1400" dirty="0"/>
              <a:t>Team 57</a:t>
            </a:r>
          </a:p>
        </p:txBody>
      </p:sp>
    </p:spTree>
    <p:extLst>
      <p:ext uri="{BB962C8B-B14F-4D97-AF65-F5344CB8AC3E}">
        <p14:creationId xmlns:p14="http://schemas.microsoft.com/office/powerpoint/2010/main" val="16390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3074"/>
                                        </p:tgtEl>
                                        <p:attrNameLst>
                                          <p:attrName>style.visibility</p:attrName>
                                        </p:attrNameLst>
                                      </p:cBhvr>
                                      <p:to>
                                        <p:strVal val="visible"/>
                                      </p:to>
                                    </p:set>
                                    <p:animEffect transition="in" filter="wheel(1)">
                                      <p:cBhvr>
                                        <p:cTn id="36"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Custom Design">
  <a:themeElements>
    <a:clrScheme name=" 1">
      <a:dk1>
        <a:srgbClr val="13284B"/>
      </a:dk1>
      <a:lt1>
        <a:srgbClr val="FFFFFF"/>
      </a:lt1>
      <a:dk2>
        <a:srgbClr val="1E3877"/>
      </a:dk2>
      <a:lt2>
        <a:srgbClr val="F8FAFC"/>
      </a:lt2>
      <a:accent1>
        <a:srgbClr val="FF552E"/>
      </a:accent1>
      <a:accent2>
        <a:srgbClr val="1D58A7"/>
      </a:accent2>
      <a:accent3>
        <a:srgbClr val="F5821E"/>
      </a:accent3>
      <a:accent4>
        <a:srgbClr val="009FD3"/>
      </a:accent4>
      <a:accent5>
        <a:srgbClr val="DD3403"/>
      </a:accent5>
      <a:accent6>
        <a:srgbClr val="D2D2D2"/>
      </a:accent6>
      <a:hlink>
        <a:srgbClr val="1D58A7"/>
      </a:hlink>
      <a:folHlink>
        <a:srgbClr val="DD34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Orange-standard" id="{CAF5C042-697F-694F-A03C-B70CE6665AE4}" vid="{EDA5BCE2-9E3A-A746-97C2-98E32C306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489</TotalTime>
  <Words>1065</Words>
  <Application>Microsoft Office PowerPoint</Application>
  <PresentationFormat>On-screen Show (4:3)</PresentationFormat>
  <Paragraphs>171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 Math</vt:lpstr>
      <vt:lpstr>Georgia</vt:lpstr>
      <vt:lpstr>Custom Design</vt:lpstr>
      <vt:lpstr>Automated Metal Detection Robotics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Metal Detection Robotics</dc:title>
  <dc:creator>Jack Li</dc:creator>
  <cp:lastModifiedBy>Jack Li</cp:lastModifiedBy>
  <cp:revision>8</cp:revision>
  <dcterms:created xsi:type="dcterms:W3CDTF">2022-05-01T19:06:28Z</dcterms:created>
  <dcterms:modified xsi:type="dcterms:W3CDTF">2022-05-03T18:48:01Z</dcterms:modified>
</cp:coreProperties>
</file>