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2" r:id="rId4"/>
    <p:sldMasterId id="214748365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" name="Stephanie Wong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7-12-06T18:56:57.522">
    <p:pos x="6000" y="0"/>
    <p:text>*need to recalculate power calculations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-IP54 Standards = safe for outdoor environment, protected against rain and dust - still function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-as previously mentioned, can turn on manually or automatically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-automatic is determined by the gyroscope, which can be seen integrated in the next slide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-video showing the integration of the gyroscope with turn signals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-O</a:t>
            </a:r>
            <a:r>
              <a:rPr lang="en"/>
              <a:t>riginally designed the schematic, but ended up being too difficult to solder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-Made design consideration to buy the breakout board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-Focus on improving design rather than soldering trivial PCB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-utilized the yaw data, most change for a turn in display casing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-how the gyroscope operates in our system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-only care about yaw values after button pressed and before a turn has been completed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-right turn, left turn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-user presses button, yaw is zeroed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-once the yaw reaches +/- 80, yaw is zeroed for good measure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-as previously mentioned, do not care about yaw values unless a button pressed and before turn complete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-gyroscope integration with lights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-not the actual threshold for project, just for a proof of concept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-threshold values can be adjusted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-brake light turns on when there is deceleration of ¼ mph or greater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-communicates with microcontroller and receives signal from accelerometer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-2 LEDs under a red diffuser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-casings are waterproof to IP54 standards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-prove that lights are able to withstand rain in outdoor environments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-determines if there is deceleration or not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-experimented with x,y, and z axes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-the orientation of sensor in casing showed x-axis had most accurate results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-however, we use y and z as additional boundaries for better accuracy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-if only used x values, would be very sensitive, especially when going over bumps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-to ensure better accuracy, we use y and z values for additional boundary checks before turning on brake light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-set x to -3 as threshold, provided accurate brake light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-see that threshold of -3 in x-direction works well for brake light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-showing data for various types of braking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-DON’T FORGET TRANSITION TO NEXT SPEAKER (anant - Magnetic reed switch)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Photocell consumes 100mW.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8 LEDs consume 528</a:t>
            </a:r>
            <a:r>
              <a:rPr lang="en"/>
              <a:t> mW</a:t>
            </a:r>
            <a:r>
              <a:rPr lang="en"/>
              <a:t> total.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Saves you 428 mW when used in daylight.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Photocell works by detecting environmental light, changes in resistance.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-Voltage divider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-redesign battery gauge to have optimal functioning and consume minimal power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-modify photocell to work under any condition outside (i.e. streetlights)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-GPS addition to front display, shows user how far and where he has cycled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-wireless system for easy user installation (also improves aesthetics)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-accidentally shorted the LVR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-original regulator showed 3.3 V, but drop in voltage when single load was applied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-happened couple days before demo, no time to order new one, no spares left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-researched different </a:t>
            </a:r>
            <a:r>
              <a:rPr lang="en"/>
              <a:t>workarounds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-simplest solution as a last resort was to desolder LVR from arduino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-found arduino LVR had same package size SOT-23 5 and similar specs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-able to use this LVR with our existing PCB trace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-precaution, resoldered entire microcontroller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-ATMega328P, widely used and easily integratable with our system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-for amount of sensors and outputs we have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-16 MHz crystal to stabilize the system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-DON’T FORGET TRANSITION TO NEXT SPEAKER (steph gonna talk more about sensors and peripherals, etc.)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-turn buttons part of the user interface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-user can turn on signals and choose to turn off manually (i.e. switching lanes, decide not to turn)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-active low, so no floating voltages are read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-simple push button, not a switch, etc. allows microcontroller to read as low only when button pressed, rather than low until switch turned high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Secondary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ustom Layout 1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0" y="2313975"/>
            <a:ext cx="9144000" cy="3766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Secondary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ustom Layout 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2313975"/>
            <a:ext cx="9144000" cy="3766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5.jp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image" Target="../media/image6.jpg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ster_bluesidebar.eps" id="6" name="Shape 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94765"/>
            <a:ext cx="89647" cy="9188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ster_bottom2.eps" id="7" name="Shape 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899650"/>
            <a:ext cx="9143999" cy="2958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_BuildingCrop.jpg" id="8" name="Shape 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74675"/>
            <a:ext cx="9143998" cy="13249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ster_bluesidebar.eps" id="13" name="Shape 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94765"/>
            <a:ext cx="67235" cy="689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ster_bottom2.eps" id="14" name="Shape 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899650"/>
            <a:ext cx="9143999" cy="2958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_BuildingCrop.jpg" id="15" name="Shape 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74675"/>
            <a:ext cx="9143998" cy="13249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4"/>
    <p:sldLayoutId id="2147483651" r:id="rId5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rive.google.com/file/d/1RCxW9FHgb-x2WiGQQNk8kC8ezz2LE_So/view" TargetMode="External"/><Relationship Id="rId4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Relationship Id="rId4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rive.google.com/file/d/1DpjMT7nM16EJFHFik3fEK7Jwvmblc6BJ/view" TargetMode="External"/><Relationship Id="rId4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2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rive.google.com/file/d/1wOA_5aRA3veGwEq375iUgaAk1aeRA5Rc/view" TargetMode="External"/><Relationship Id="rId4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Relationship Id="rId4" Type="http://schemas.openxmlformats.org/officeDocument/2006/relationships/image" Target="../media/image2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drive.google.com/file/d/1MM8jzdAYuliRlIsVxA9pRartLVA-mwTN/view" TargetMode="External"/><Relationship Id="rId4" Type="http://schemas.openxmlformats.org/officeDocument/2006/relationships/image" Target="../media/image2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jpg"/><Relationship Id="rId4" Type="http://schemas.openxmlformats.org/officeDocument/2006/relationships/image" Target="../media/image2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jpg"/><Relationship Id="rId4" Type="http://schemas.openxmlformats.org/officeDocument/2006/relationships/hyperlink" Target="https://drive.google.com/file/d/1a9Otavln5zGXIxksvdvfrMyMCS1C-A-y/view" TargetMode="External"/><Relationship Id="rId5" Type="http://schemas.openxmlformats.org/officeDocument/2006/relationships/image" Target="../media/image30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1.xml"/><Relationship Id="rId4" Type="http://schemas.openxmlformats.org/officeDocument/2006/relationships/image" Target="../media/image19.png"/><Relationship Id="rId5" Type="http://schemas.openxmlformats.org/officeDocument/2006/relationships/image" Target="../media/image14.png"/><Relationship Id="rId6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/>
        </p:nvSpPr>
        <p:spPr>
          <a:xfrm>
            <a:off x="129625" y="94275"/>
            <a:ext cx="7871400" cy="10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40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Bicycle Street Notification System</a:t>
            </a:r>
          </a:p>
        </p:txBody>
      </p:sp>
      <p:sp>
        <p:nvSpPr>
          <p:cNvPr id="24" name="Shape 24"/>
          <p:cNvSpPr txBox="1"/>
          <p:nvPr/>
        </p:nvSpPr>
        <p:spPr>
          <a:xfrm>
            <a:off x="129625" y="860200"/>
            <a:ext cx="8413500" cy="12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2000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Anant Jani | Savannah Russell | Stephanie Wong</a:t>
            </a:r>
            <a:br>
              <a:rPr b="1" lang="en" sz="2000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</a:b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800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ECE 445 Presentation | Fall 2017 | Team 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29625" y="94275"/>
            <a:ext cx="7871400" cy="10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40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LED Turn Signals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212100" y="1038175"/>
            <a:ext cx="5505000" cy="29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200" u="sng">
                <a:latin typeface="Calibri"/>
                <a:ea typeface="Calibri"/>
                <a:cs typeface="Calibri"/>
                <a:sym typeface="Calibri"/>
              </a:rPr>
              <a:t>Consists of: </a:t>
            </a: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Four turn signals: 2 facing forwards, 2 facing backwards</a:t>
            </a: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Each light used two 5mm, white LEDs </a:t>
            </a: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Encased within IP54 regulated casings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69850" lvl="0" mar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b="0" l="0" r="50379" t="54212"/>
          <a:stretch/>
        </p:blipFill>
        <p:spPr>
          <a:xfrm>
            <a:off x="5536987" y="344925"/>
            <a:ext cx="3245650" cy="263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8175" y="3442050"/>
            <a:ext cx="3559926" cy="2372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212100" y="3532925"/>
            <a:ext cx="4795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 Calculation: 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= 3.3 V * 20 mA = 66 mW 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8 LEDs: 8 * 66 mW = 528 mW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>
            <a:off x="129625" y="94275"/>
            <a:ext cx="7871400" cy="10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40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LED Turn Signals </a:t>
            </a:r>
          </a:p>
        </p:txBody>
      </p:sp>
      <p:sp>
        <p:nvSpPr>
          <p:cNvPr id="107" name="Shape 107" title="Bike Lights.mp4">
            <a:hlinkClick r:id="rId3"/>
          </p:cNvPr>
          <p:cNvSpPr/>
          <p:nvPr/>
        </p:nvSpPr>
        <p:spPr>
          <a:xfrm>
            <a:off x="1372388" y="1029288"/>
            <a:ext cx="6399226" cy="479942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4425" y="3935700"/>
            <a:ext cx="2878177" cy="1918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1350" y="-141400"/>
            <a:ext cx="3776150" cy="319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-21425" y="1413575"/>
            <a:ext cx="6620100" cy="45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200" u="sng">
                <a:latin typeface="Calibri"/>
                <a:ea typeface="Calibri"/>
                <a:cs typeface="Calibri"/>
                <a:sym typeface="Calibri"/>
              </a:rPr>
              <a:t>Purpose</a:t>
            </a:r>
            <a:r>
              <a:rPr b="1" lang="en" sz="2200" u="sng"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To control the automatic shut off of LED turn signals</a:t>
            </a: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Yaw provides most accurate turn data</a:t>
            </a:r>
          </a:p>
          <a:p>
            <a:pPr indent="-368300" lvl="1" marL="914400" rtl="0">
              <a:lnSpc>
                <a:spcPct val="150000"/>
              </a:lnSpc>
              <a:spcBef>
                <a:spcPts val="0"/>
              </a:spcBef>
              <a:buSzPts val="2200"/>
              <a:buFont typeface="Calibri"/>
              <a:buChar char="○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Compare to pitch &amp; roll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lang="en" sz="2200" u="sng">
                <a:latin typeface="Calibri"/>
                <a:ea typeface="Calibri"/>
                <a:cs typeface="Calibri"/>
                <a:sym typeface="Calibri"/>
              </a:rPr>
              <a:t>Power Calculations:</a:t>
            </a:r>
          </a:p>
          <a:p>
            <a:pPr indent="-69850" lvl="0" mar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Operating gyroscope: P =3.3 V * 3.6 mA = 11.88 mW </a:t>
            </a:r>
          </a:p>
          <a:p>
            <a:pPr indent="-69850" lvl="0" mar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Standby gyroscope: P =3.3 V * 5µA = .0165 mW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 txBox="1"/>
          <p:nvPr/>
        </p:nvSpPr>
        <p:spPr>
          <a:xfrm>
            <a:off x="129625" y="94275"/>
            <a:ext cx="7871400" cy="10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40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Gyroscope</a:t>
            </a:r>
          </a:p>
        </p:txBody>
      </p:sp>
      <p:sp>
        <p:nvSpPr>
          <p:cNvPr id="116" name="Shape 116"/>
          <p:cNvSpPr/>
          <p:nvPr/>
        </p:nvSpPr>
        <p:spPr>
          <a:xfrm>
            <a:off x="7349525" y="4265650"/>
            <a:ext cx="989700" cy="907200"/>
          </a:xfrm>
          <a:prstGeom prst="ellipse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129625" y="94275"/>
            <a:ext cx="7871400" cy="10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40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Gyroscope - Operational Logic 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975" y="813650"/>
            <a:ext cx="7631851" cy="525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129625" y="94275"/>
            <a:ext cx="7871400" cy="10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40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Gyroscope - Data Analysis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-21425" y="1413575"/>
            <a:ext cx="9144000" cy="45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b="5474" l="3169" r="4434" t="6790"/>
          <a:stretch/>
        </p:blipFill>
        <p:spPr>
          <a:xfrm>
            <a:off x="500045" y="1095975"/>
            <a:ext cx="7878030" cy="46406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129625" y="94275"/>
            <a:ext cx="7871400" cy="10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40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Gyroscope - Integration with Lights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b="1" sz="40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372575" y="4930225"/>
            <a:ext cx="81837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457200" lvl="0" marL="457200" rt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  <p:sp>
        <p:nvSpPr>
          <p:cNvPr id="136" name="Shape 136" title="LED&amp;Gyro.MOV">
            <a:hlinkClick r:id="rId3"/>
          </p:cNvPr>
          <p:cNvSpPr/>
          <p:nvPr/>
        </p:nvSpPr>
        <p:spPr>
          <a:xfrm>
            <a:off x="1741198" y="1117862"/>
            <a:ext cx="6163025" cy="462227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/>
        </p:nvSpPr>
        <p:spPr>
          <a:xfrm>
            <a:off x="129625" y="94275"/>
            <a:ext cx="7871400" cy="10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40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Brake Light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129625" y="1391650"/>
            <a:ext cx="4252500" cy="44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200" u="sng">
                <a:latin typeface="Calibri"/>
                <a:ea typeface="Calibri"/>
                <a:cs typeface="Calibri"/>
                <a:sym typeface="Calibri"/>
              </a:rPr>
              <a:t>Consists of: </a:t>
            </a: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Brake light used two 5mm, white LEDs under red diffuser</a:t>
            </a: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Encased within IP54 regulated casing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lang="en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 Calculation: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= 3.3 V * 20 mA = 66 mW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b="56257" l="53611" r="0" t="8639"/>
          <a:stretch/>
        </p:blipFill>
        <p:spPr>
          <a:xfrm>
            <a:off x="4966625" y="319302"/>
            <a:ext cx="3757675" cy="249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6725" y="3092551"/>
            <a:ext cx="4137574" cy="275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129625" y="94275"/>
            <a:ext cx="7871400" cy="10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40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Safety</a:t>
            </a:r>
            <a:r>
              <a:rPr b="1" lang="en" sz="40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Demonstration 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0" y="4725175"/>
            <a:ext cx="9144000" cy="13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 lights demonstrate testing the IP54 Standard casing</a:t>
            </a:r>
          </a:p>
        </p:txBody>
      </p:sp>
      <p:sp>
        <p:nvSpPr>
          <p:cNvPr id="151" name="Shape 151" title="Brake Light.mp4">
            <a:hlinkClick r:id="rId3"/>
          </p:cNvPr>
          <p:cNvSpPr/>
          <p:nvPr/>
        </p:nvSpPr>
        <p:spPr>
          <a:xfrm>
            <a:off x="1838450" y="886800"/>
            <a:ext cx="5467100" cy="41003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129625" y="94275"/>
            <a:ext cx="7871400" cy="10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40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Accelerometer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-21425" y="1413575"/>
            <a:ext cx="9144000" cy="45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200" u="sng">
                <a:latin typeface="Calibri"/>
                <a:ea typeface="Calibri"/>
                <a:cs typeface="Calibri"/>
                <a:sym typeface="Calibri"/>
              </a:rPr>
              <a:t>Purpose: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To control the automatic LED brake </a:t>
            </a: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X-axis provides most accurate </a:t>
            </a:r>
          </a:p>
          <a:p>
            <a:pPr indent="45720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deceleration data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lang="en" sz="2200" u="sng">
                <a:latin typeface="Calibri"/>
                <a:ea typeface="Calibri"/>
                <a:cs typeface="Calibri"/>
                <a:sym typeface="Calibri"/>
              </a:rPr>
              <a:t>Power Calculations: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Operating accelerometer: P =3.3 V * 500µA = 1.65 mW 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 b="8725" l="19595" r="17455" t="0"/>
          <a:stretch/>
        </p:blipFill>
        <p:spPr>
          <a:xfrm>
            <a:off x="5184750" y="412425"/>
            <a:ext cx="3711775" cy="381122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/>
          <p:nvPr/>
        </p:nvSpPr>
        <p:spPr>
          <a:xfrm>
            <a:off x="6857125" y="1622775"/>
            <a:ext cx="1143900" cy="1186500"/>
          </a:xfrm>
          <a:prstGeom prst="ellipse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/>
        </p:nvSpPr>
        <p:spPr>
          <a:xfrm>
            <a:off x="129625" y="94275"/>
            <a:ext cx="7871400" cy="10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40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Accelerometer</a:t>
            </a:r>
            <a:r>
              <a:rPr b="1" lang="en" sz="40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- Operational Logic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9950" y="932950"/>
            <a:ext cx="5627800" cy="499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/>
        </p:nvSpPr>
        <p:spPr>
          <a:xfrm>
            <a:off x="129625" y="94275"/>
            <a:ext cx="7871400" cy="10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40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</a:p>
        </p:txBody>
      </p:sp>
      <p:sp>
        <p:nvSpPr>
          <p:cNvPr id="30" name="Shape 30"/>
          <p:cNvSpPr txBox="1"/>
          <p:nvPr/>
        </p:nvSpPr>
        <p:spPr>
          <a:xfrm>
            <a:off x="87725" y="1446450"/>
            <a:ext cx="8961300" cy="25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ts val="3000"/>
              <a:buFont typeface="Calibri"/>
              <a:buChar char="●"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66 million cyclists in America with 800+ bicycle traffic fatalities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>
              <a:spcBef>
                <a:spcPts val="0"/>
              </a:spcBef>
              <a:buSzPts val="3000"/>
              <a:buFont typeface="Calibri"/>
              <a:buChar char="●"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Bike riders at risk,</a:t>
            </a: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universally used warning signs or safety measures as cars</a:t>
            </a:r>
          </a:p>
        </p:txBody>
      </p:sp>
      <p:pic>
        <p:nvPicPr>
          <p:cNvPr id="31" name="Shape 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3225" y="3639250"/>
            <a:ext cx="2933500" cy="217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 b="8088" l="10020" r="10639" t="0"/>
          <a:stretch/>
        </p:blipFill>
        <p:spPr>
          <a:xfrm>
            <a:off x="930900" y="944400"/>
            <a:ext cx="7506100" cy="49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129625" y="94275"/>
            <a:ext cx="7871400" cy="10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40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Accelerometer - </a:t>
            </a:r>
            <a:r>
              <a:rPr b="1" lang="en" sz="40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Testing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6500" y="212100"/>
            <a:ext cx="3047151" cy="406289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129625" y="94275"/>
            <a:ext cx="7871400" cy="10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40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Magnetic Reed Switch</a:t>
            </a:r>
          </a:p>
        </p:txBody>
      </p:sp>
      <p:sp>
        <p:nvSpPr>
          <p:cNvPr id="178" name="Shape 178"/>
          <p:cNvSpPr/>
          <p:nvPr/>
        </p:nvSpPr>
        <p:spPr>
          <a:xfrm>
            <a:off x="7129000" y="3179875"/>
            <a:ext cx="411300" cy="377100"/>
          </a:xfrm>
          <a:prstGeom prst="ellipse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8389975" y="2108400"/>
            <a:ext cx="411300" cy="377100"/>
          </a:xfrm>
          <a:prstGeom prst="ellipse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6977050" y="1095975"/>
            <a:ext cx="411300" cy="377100"/>
          </a:xfrm>
          <a:prstGeom prst="ellipse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6125050" y="2307125"/>
            <a:ext cx="411300" cy="377100"/>
          </a:xfrm>
          <a:prstGeom prst="ellipse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 txBox="1"/>
          <p:nvPr/>
        </p:nvSpPr>
        <p:spPr>
          <a:xfrm>
            <a:off x="129625" y="1024725"/>
            <a:ext cx="5995500" cy="30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200" u="sng">
                <a:latin typeface="Calibri"/>
                <a:ea typeface="Calibri"/>
                <a:cs typeface="Calibri"/>
                <a:sym typeface="Calibri"/>
              </a:rPr>
              <a:t>Purpose: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Determines speed of cyclist</a:t>
            </a: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Four sets of magnets spaced 90</a:t>
            </a:r>
            <a:r>
              <a:rPr b="1" lang="en" sz="22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°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apart</a:t>
            </a: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Calculate speed using angular velocity </a:t>
            </a:r>
          </a:p>
          <a:p>
            <a:pPr indent="-3683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Calibri"/>
              <a:buChar char="○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⍵ = 𝚫𝛳/𝚫t</a:t>
            </a:r>
          </a:p>
          <a:p>
            <a:pPr indent="-3683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Calibri"/>
              <a:buChar char="○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= ⍵ * R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3" name="Shape 1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2863" y="4530680"/>
            <a:ext cx="5953275" cy="128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/>
        </p:nvSpPr>
        <p:spPr>
          <a:xfrm>
            <a:off x="129625" y="94275"/>
            <a:ext cx="9356100" cy="10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40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Magnetic Reed Switch</a:t>
            </a:r>
            <a:r>
              <a:rPr b="1" lang="en" sz="40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b="1" lang="en" sz="36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Operational Logic 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1500" y="890875"/>
            <a:ext cx="5971425" cy="50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/>
        </p:nvSpPr>
        <p:spPr>
          <a:xfrm>
            <a:off x="129625" y="94275"/>
            <a:ext cx="7871400" cy="10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40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Magnetic Reed Switch - Tolerance</a:t>
            </a: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 b="0" l="2629" r="0" t="0"/>
          <a:stretch/>
        </p:blipFill>
        <p:spPr>
          <a:xfrm>
            <a:off x="977250" y="1017725"/>
            <a:ext cx="6929501" cy="482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/>
        </p:nvSpPr>
        <p:spPr>
          <a:xfrm>
            <a:off x="129625" y="94275"/>
            <a:ext cx="7871400" cy="10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40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Speedometer 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129625" y="1095975"/>
            <a:ext cx="5773800" cy="3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Purpose:</a:t>
            </a: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Displays cyclist speed with 1 mph accuracy</a:t>
            </a: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OLED Digital Display</a:t>
            </a: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Screen: 22mm x 14mm</a:t>
            </a: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Encased within IP54 housing</a:t>
            </a:r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022197" y="407322"/>
            <a:ext cx="2166401" cy="179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7120" y="2846700"/>
            <a:ext cx="4672676" cy="31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/>
          <p:nvPr/>
        </p:nvSpPr>
        <p:spPr>
          <a:xfrm>
            <a:off x="5630125" y="4381050"/>
            <a:ext cx="1039200" cy="897900"/>
          </a:xfrm>
          <a:prstGeom prst="ellipse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 txBox="1"/>
          <p:nvPr/>
        </p:nvSpPr>
        <p:spPr>
          <a:xfrm>
            <a:off x="1873575" y="2863400"/>
            <a:ext cx="67872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/>
        </p:nvSpPr>
        <p:spPr>
          <a:xfrm>
            <a:off x="129625" y="94275"/>
            <a:ext cx="7871400" cy="10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40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Speedometer - Results </a:t>
            </a:r>
          </a:p>
        </p:txBody>
      </p:sp>
      <p:sp>
        <p:nvSpPr>
          <p:cNvPr id="211" name="Shape 211" title="Speedometer.mp4">
            <a:hlinkClick r:id="rId3"/>
          </p:cNvPr>
          <p:cNvSpPr/>
          <p:nvPr/>
        </p:nvSpPr>
        <p:spPr>
          <a:xfrm>
            <a:off x="2415600" y="1006775"/>
            <a:ext cx="4727350" cy="354552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2" name="Shape 212"/>
          <p:cNvSpPr txBox="1"/>
          <p:nvPr/>
        </p:nvSpPr>
        <p:spPr>
          <a:xfrm>
            <a:off x="0" y="4853275"/>
            <a:ext cx="9144000" cy="10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68300" lvl="0" marL="914400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GPS app used to verify the accuracy of the speedometer</a:t>
            </a:r>
          </a:p>
          <a:p>
            <a:pPr indent="-368300" lvl="0" marL="914400" rtl="0" algn="l">
              <a:spcBef>
                <a:spcPts val="0"/>
              </a:spcBef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Confirms speedometer within 1 mph of bike’s actual speed		 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/>
        </p:nvSpPr>
        <p:spPr>
          <a:xfrm>
            <a:off x="129625" y="94275"/>
            <a:ext cx="7871400" cy="10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40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Photocell</a:t>
            </a: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 b="12360" l="19382" r="19086" t="16722"/>
          <a:stretch/>
        </p:blipFill>
        <p:spPr>
          <a:xfrm>
            <a:off x="5691425" y="294600"/>
            <a:ext cx="3181573" cy="244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/>
          <p:nvPr/>
        </p:nvSpPr>
        <p:spPr>
          <a:xfrm>
            <a:off x="7447175" y="1520075"/>
            <a:ext cx="860100" cy="930900"/>
          </a:xfrm>
          <a:prstGeom prst="ellipse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0" name="Shape 2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4575" y="3599850"/>
            <a:ext cx="4857051" cy="2339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129625" y="1095975"/>
            <a:ext cx="7635600" cy="3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Purpose:</a:t>
            </a: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Conserve battery life during daylight hours</a:t>
            </a:r>
          </a:p>
          <a:p>
            <a:pPr indent="-3683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○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 up to 428 mW</a:t>
            </a: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 to original project requirements</a:t>
            </a: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Detects environmental light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/>
        </p:nvSpPr>
        <p:spPr>
          <a:xfrm>
            <a:off x="129625" y="94275"/>
            <a:ext cx="7871400" cy="10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40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Battery Gauge</a:t>
            </a:r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2600" y="399975"/>
            <a:ext cx="3654975" cy="246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129625" y="1095975"/>
            <a:ext cx="5773800" cy="47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Purpose:</a:t>
            </a: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Battery indicator using display</a:t>
            </a: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75-100%, 50-75%, &lt;50% battery remains</a:t>
            </a: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 feature </a:t>
            </a: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Wasn’t able to fully integrate to project</a:t>
            </a: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Consumes too much power</a:t>
            </a:r>
          </a:p>
        </p:txBody>
      </p:sp>
      <p:sp>
        <p:nvSpPr>
          <p:cNvPr id="229" name="Shape 229" title="BatteryGauge.mp4">
            <a:hlinkClick r:id="rId4"/>
          </p:cNvPr>
          <p:cNvSpPr/>
          <p:nvPr/>
        </p:nvSpPr>
        <p:spPr>
          <a:xfrm>
            <a:off x="5288050" y="3193744"/>
            <a:ext cx="3724075" cy="2793056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/>
        </p:nvSpPr>
        <p:spPr>
          <a:xfrm>
            <a:off x="129625" y="94275"/>
            <a:ext cx="7871400" cy="10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40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Conclusions 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91350" y="1095975"/>
            <a:ext cx="8961300" cy="45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system parts work while integrated together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LED turn signals shut off automatically or manually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 casings are IP54 safe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Speedometer display is visible and accurate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/>
        </p:nvSpPr>
        <p:spPr>
          <a:xfrm>
            <a:off x="273975" y="94275"/>
            <a:ext cx="8680200" cy="10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40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Recommendations for Further Work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273975" y="1095975"/>
            <a:ext cx="7117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Redesign battery gauge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Modifications to photocell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GPS addition to front casing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Wireless system for easy installation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 aesthetics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/>
        </p:nvSpPr>
        <p:spPr>
          <a:xfrm>
            <a:off x="129625" y="94275"/>
            <a:ext cx="7871400" cy="10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40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</a:p>
        </p:txBody>
      </p:sp>
      <p:sp>
        <p:nvSpPr>
          <p:cNvPr id="37" name="Shape 37"/>
          <p:cNvSpPr txBox="1"/>
          <p:nvPr/>
        </p:nvSpPr>
        <p:spPr>
          <a:xfrm>
            <a:off x="87725" y="1370250"/>
            <a:ext cx="8961300" cy="45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406400" lvl="0" marL="4572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bicycle light system in order to enhance visibility on the road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 the cyclist to focus on what’s happening around them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 signals will have automatic shut off 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</a:rPr>
              <a:t> 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/>
        </p:nvSpPr>
        <p:spPr>
          <a:xfrm>
            <a:off x="273975" y="94275"/>
            <a:ext cx="8680200" cy="10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40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2712375" y="2780125"/>
            <a:ext cx="3568200" cy="10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40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Any questions?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/>
        </p:nvSpPr>
        <p:spPr>
          <a:xfrm>
            <a:off x="129625" y="94275"/>
            <a:ext cx="7871400" cy="10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40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Block Diagram</a:t>
            </a:r>
          </a:p>
        </p:txBody>
      </p:sp>
      <p:pic>
        <p:nvPicPr>
          <p:cNvPr id="43" name="Shape 43"/>
          <p:cNvPicPr preferRelativeResize="0"/>
          <p:nvPr/>
        </p:nvPicPr>
        <p:blipFill rotWithShape="1">
          <a:blip r:embed="rId3">
            <a:alphaModFix/>
          </a:blip>
          <a:srcRect b="2516" l="0" r="0" t="7917"/>
          <a:stretch/>
        </p:blipFill>
        <p:spPr>
          <a:xfrm>
            <a:off x="2354925" y="813050"/>
            <a:ext cx="4503399" cy="522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/>
        </p:nvSpPr>
        <p:spPr>
          <a:xfrm>
            <a:off x="129625" y="94275"/>
            <a:ext cx="7871400" cy="10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40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Final Product</a:t>
            </a:r>
          </a:p>
        </p:txBody>
      </p:sp>
      <p:pic>
        <p:nvPicPr>
          <p:cNvPr id="49" name="Shape 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924" y="856825"/>
            <a:ext cx="7510149" cy="500555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/>
          <p:nvPr/>
        </p:nvSpPr>
        <p:spPr>
          <a:xfrm>
            <a:off x="4702275" y="2356700"/>
            <a:ext cx="744000" cy="801300"/>
          </a:xfrm>
          <a:prstGeom prst="ellipse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2143825" y="856825"/>
            <a:ext cx="1143900" cy="1186500"/>
          </a:xfrm>
          <a:prstGeom prst="ellipse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5446275" y="2450900"/>
            <a:ext cx="568800" cy="612900"/>
          </a:xfrm>
          <a:prstGeom prst="ellipse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5681150" y="3640250"/>
            <a:ext cx="670200" cy="672600"/>
          </a:xfrm>
          <a:prstGeom prst="ellipse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/>
        </p:nvSpPr>
        <p:spPr>
          <a:xfrm>
            <a:off x="129625" y="94275"/>
            <a:ext cx="7871400" cy="10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40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Final Product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3436" y="978024"/>
            <a:ext cx="7177124" cy="478357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/>
          <p:nvPr/>
        </p:nvSpPr>
        <p:spPr>
          <a:xfrm>
            <a:off x="2721225" y="3189975"/>
            <a:ext cx="912000" cy="945900"/>
          </a:xfrm>
          <a:prstGeom prst="ellipse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/>
          <p:nvPr/>
        </p:nvSpPr>
        <p:spPr>
          <a:xfrm rot="2924023">
            <a:off x="4010749" y="2654367"/>
            <a:ext cx="342046" cy="21217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/>
          <p:nvPr/>
        </p:nvSpPr>
        <p:spPr>
          <a:xfrm rot="7948590">
            <a:off x="5011515" y="2258084"/>
            <a:ext cx="342076" cy="212116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/>
          <p:nvPr/>
        </p:nvSpPr>
        <p:spPr>
          <a:xfrm rot="10129679">
            <a:off x="5281686" y="2990064"/>
            <a:ext cx="342184" cy="21216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129625" y="94275"/>
            <a:ext cx="7871400" cy="10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40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Power Supply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129625" y="1095975"/>
            <a:ext cx="7532400" cy="19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200" u="sng">
                <a:latin typeface="Calibri"/>
                <a:ea typeface="Calibri"/>
                <a:cs typeface="Calibri"/>
                <a:sym typeface="Calibri"/>
              </a:rPr>
              <a:t>Purpose: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odify 4.5V 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voltage 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to system’s needed 3.3V</a:t>
            </a: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3 AA Batteries</a:t>
            </a: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Calibri"/>
              <a:buChar char="●"/>
            </a:pPr>
            <a:r>
              <a:rPr i="1"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Estimated 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428 hours of battery life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Linear Voltage Regulator Schematic.png"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607" y="3473000"/>
            <a:ext cx="3895393" cy="195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7527" y="3771478"/>
            <a:ext cx="3652748" cy="16538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1597100" y="5214075"/>
            <a:ext cx="12519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Original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 txBox="1"/>
          <p:nvPr/>
        </p:nvSpPr>
        <p:spPr>
          <a:xfrm>
            <a:off x="6410050" y="5214075"/>
            <a:ext cx="12519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Final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6">
            <a:alphaModFix/>
          </a:blip>
          <a:srcRect b="15464" l="18044" r="15346" t="27490"/>
          <a:stretch/>
        </p:blipFill>
        <p:spPr>
          <a:xfrm>
            <a:off x="6713950" y="341600"/>
            <a:ext cx="2155076" cy="2769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>
            <a:off x="129625" y="94275"/>
            <a:ext cx="7871400" cy="10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40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Control Unit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306825" y="988425"/>
            <a:ext cx="8764200" cy="10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400" u="sng">
                <a:latin typeface="Calibri"/>
                <a:ea typeface="Calibri"/>
                <a:cs typeface="Calibri"/>
                <a:sym typeface="Calibri"/>
              </a:rPr>
              <a:t>Purpose: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 Enables communication between sensors and user interfaces with the peripheral modules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8975" y="1812650"/>
            <a:ext cx="6705025" cy="41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44875" y="5083600"/>
            <a:ext cx="4743600" cy="7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400" u="sng">
                <a:latin typeface="Calibri"/>
                <a:ea typeface="Calibri"/>
                <a:cs typeface="Calibri"/>
                <a:sym typeface="Calibri"/>
              </a:rPr>
              <a:t>Power Calculation: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P = 3.3 V * 7.94 mA = 26.202 mW 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/>
        </p:nvSpPr>
        <p:spPr>
          <a:xfrm>
            <a:off x="129625" y="94275"/>
            <a:ext cx="7871400" cy="10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40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Turn Buttons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184350" y="1340800"/>
            <a:ext cx="8775300" cy="28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400" u="sng">
                <a:latin typeface="Calibri"/>
                <a:ea typeface="Calibri"/>
                <a:cs typeface="Calibri"/>
                <a:sym typeface="Calibri"/>
              </a:rPr>
              <a:t>Purpose: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Controls LED turn signals</a:t>
            </a: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Manually turn on/off</a:t>
            </a: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Active LOW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425" y="3820625"/>
            <a:ext cx="4543425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5250" y="419450"/>
            <a:ext cx="4409324" cy="293884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/>
          <p:nvPr/>
        </p:nvSpPr>
        <p:spPr>
          <a:xfrm>
            <a:off x="5326800" y="1685050"/>
            <a:ext cx="744000" cy="801300"/>
          </a:xfrm>
          <a:prstGeom prst="ellipse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7257025" y="1685050"/>
            <a:ext cx="744000" cy="801300"/>
          </a:xfrm>
          <a:prstGeom prst="ellipse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ver 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ver 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