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6858000" cx="12192000"/>
  <p:notesSz cx="6858000" cy="9144000"/>
  <p:embeddedFontLst>
    <p:embeddedFont>
      <p:font typeface="Robo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8" roundtripDataSignature="AMtx7mg5lUk8HwEHK1lSLNYcTxGyoqm1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1EDA33A-DE86-4144-B48B-274ABD4BED66}">
  <a:tblStyle styleId="{B1EDA33A-DE86-4144-B48B-274ABD4BED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bold.fntdata"/><Relationship Id="rId12" Type="http://schemas.openxmlformats.org/officeDocument/2006/relationships/slide" Target="slides/slide7.xml"/><Relationship Id="rId34" Type="http://schemas.openxmlformats.org/officeDocument/2006/relationships/font" Target="fonts/Roboto-regular.fntdata"/><Relationship Id="rId15" Type="http://schemas.openxmlformats.org/officeDocument/2006/relationships/slide" Target="slides/slide10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9.xml"/><Relationship Id="rId36" Type="http://schemas.openxmlformats.org/officeDocument/2006/relationships/font" Target="fonts/Robot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customschemas.google.com/relationships/presentationmetadata" Target="meta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3c6081809d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23c6081809d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3b138f8f8b_0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23b138f8f8b_0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3a84142c0d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23a84142c0d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3a69eb842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3a69eb842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1edebf78ff_2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21edebf78ff_2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1edebf78ff_2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21edebf78ff_2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1edebf78ff_2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21edebf78ff_2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1edebf78ff_2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21edebf78ff_2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1edebf78ff_2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21edebf78ff_2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" name="Google Shape;8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1ebe82432a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21ebe82432a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1edebf78ff_2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21edebf78ff_2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1ebe82432a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21ebe82432a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1edebf78ff_2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21edebf78ff_2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3b138f8f8b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Working principle</a:t>
            </a:r>
            <a:endParaRPr/>
          </a:p>
        </p:txBody>
      </p:sp>
      <p:sp>
        <p:nvSpPr>
          <p:cNvPr id="105" name="Google Shape;105;g23b138f8f8b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3b138f8f8b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working principle</a:t>
            </a:r>
            <a:endParaRPr/>
          </a:p>
        </p:txBody>
      </p:sp>
      <p:sp>
        <p:nvSpPr>
          <p:cNvPr id="118" name="Google Shape;118;g23b138f8f8b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3c6081809d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23c6081809d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3b138f8f8b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23b138f8f8b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3c6081809d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23c6081809d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3b138f8f8b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23b138f8f8b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5" name="Google Shape;55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6" name="Google Shape;5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hyperlink" Target="http://drive.google.com/file/d/1h0K2rOOubosG8JeA4CYWXPRc1RoI8k_q/view" TargetMode="External"/><Relationship Id="rId5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26.png"/><Relationship Id="rId5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40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31.png"/><Relationship Id="rId5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jpg"/><Relationship Id="rId4" Type="http://schemas.openxmlformats.org/officeDocument/2006/relationships/image" Target="../media/image2.png"/><Relationship Id="rId5" Type="http://schemas.openxmlformats.org/officeDocument/2006/relationships/image" Target="../media/image38.png"/><Relationship Id="rId6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jpg"/><Relationship Id="rId4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33.jpg"/><Relationship Id="rId5" Type="http://schemas.openxmlformats.org/officeDocument/2006/relationships/image" Target="../media/image39.jpg"/><Relationship Id="rId6" Type="http://schemas.openxmlformats.org/officeDocument/2006/relationships/image" Target="../media/image37.jpg"/><Relationship Id="rId7" Type="http://schemas.openxmlformats.org/officeDocument/2006/relationships/image" Target="../media/image3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/>
          <p:nvPr/>
        </p:nvSpPr>
        <p:spPr>
          <a:xfrm flipH="1" rot="10800000">
            <a:off x="-1" y="0"/>
            <a:ext cx="12192000" cy="6866164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83" name="Google Shape;83;p26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2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6"/>
          <p:cNvSpPr txBox="1"/>
          <p:nvPr/>
        </p:nvSpPr>
        <p:spPr>
          <a:xfrm>
            <a:off x="1134010" y="2359039"/>
            <a:ext cx="9924000" cy="3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STRE&amp;M: LED </a:t>
            </a:r>
            <a:r>
              <a:rPr b="1" lang="en-US" sz="4500">
                <a:solidFill>
                  <a:schemeClr val="lt1"/>
                </a:solidFill>
              </a:rPr>
              <a:t>Absorption</a:t>
            </a:r>
            <a:r>
              <a:rPr b="1" lang="en-US" sz="4500">
                <a:solidFill>
                  <a:schemeClr val="lt1"/>
                </a:solidFill>
              </a:rPr>
              <a:t> Spectrometer</a:t>
            </a:r>
            <a:endParaRPr b="0" i="0" sz="4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Group #52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Gage Gulley, Adrian Jimenez, Yichi Zhang 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descr="A picture containing drawing&#10;&#10;Description automatically generated" id="85" name="Google Shape;8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1007" y="852965"/>
            <a:ext cx="2909982" cy="75408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6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3c6081809d_0_17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23c6081809d_0_17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23c6081809d_0_1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pic>
        <p:nvPicPr>
          <p:cNvPr descr="A close up of a logo&#10;&#10;Description automatically generated" id="202" name="Google Shape;202;g23c6081809d_0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23c6081809d_0_17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Project Video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04" name="Google Shape;204;g23c6081809d_0_1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05" name="Google Shape;205;g23c6081809d_0_17" title="Project Demo - Made with Clipchamp_1682882972474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100" y="1029975"/>
            <a:ext cx="11853800" cy="505028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23c6081809d_0_17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3b138f8f8b_0_88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23b138f8f8b_0_88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23b138f8f8b_0_8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pic>
        <p:nvPicPr>
          <p:cNvPr descr="A close up of a logo&#10;&#10;Description automatically generated" id="214" name="Google Shape;214;g23b138f8f8b_0_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23b138f8f8b_0_88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Interface webpage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16" name="Google Shape;216;g23b138f8f8b_0_8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217" name="Google Shape;217;g23b138f8f8b_0_88"/>
          <p:cNvSpPr txBox="1"/>
          <p:nvPr>
            <p:ph idx="4294967295" type="body"/>
          </p:nvPr>
        </p:nvSpPr>
        <p:spPr>
          <a:xfrm>
            <a:off x="376800" y="1263575"/>
            <a:ext cx="5555700" cy="49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Calibration (Plain Water)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g23b138f8f8b_0_88"/>
          <p:cNvPicPr preferRelativeResize="0"/>
          <p:nvPr/>
        </p:nvPicPr>
        <p:blipFill rotWithShape="1">
          <a:blip r:embed="rId4">
            <a:alphaModFix/>
          </a:blip>
          <a:srcRect b="23809" l="1019" r="0" t="0"/>
          <a:stretch/>
        </p:blipFill>
        <p:spPr>
          <a:xfrm>
            <a:off x="376800" y="1975875"/>
            <a:ext cx="5086475" cy="401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23b138f8f8b_0_88"/>
          <p:cNvSpPr txBox="1"/>
          <p:nvPr>
            <p:ph idx="4294967295" type="body"/>
          </p:nvPr>
        </p:nvSpPr>
        <p:spPr>
          <a:xfrm>
            <a:off x="6097575" y="1263575"/>
            <a:ext cx="5555700" cy="49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Generated Spectrum (Sample)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g23b138f8f8b_0_88"/>
          <p:cNvPicPr preferRelativeResize="0"/>
          <p:nvPr/>
        </p:nvPicPr>
        <p:blipFill rotWithShape="1">
          <a:blip r:embed="rId5">
            <a:alphaModFix/>
          </a:blip>
          <a:srcRect b="23212" l="1341" r="0" t="0"/>
          <a:stretch/>
        </p:blipFill>
        <p:spPr>
          <a:xfrm>
            <a:off x="6097575" y="1975875"/>
            <a:ext cx="5246580" cy="401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23b138f8f8b_0_88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3a84142c0d_0_2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23a84142c0d_0_21"/>
          <p:cNvSpPr txBox="1"/>
          <p:nvPr/>
        </p:nvSpPr>
        <p:spPr>
          <a:xfrm>
            <a:off x="4864425" y="1057625"/>
            <a:ext cx="6689700" cy="52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Our System Results</a:t>
            </a:r>
            <a:endParaRPr b="1" sz="2600">
              <a:solidFill>
                <a:srgbClr val="E84B3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E84B36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Our generated spectrum is comparable to known absorption spectrum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In this case, the known spectrum peaks at 600nm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Our absorption spectrum peaks at </a:t>
            </a:r>
            <a:r>
              <a:rPr lang="en-US" sz="1800">
                <a:solidFill>
                  <a:schemeClr val="dk1"/>
                </a:solidFill>
              </a:rPr>
              <a:t>590nm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We are able to analyze multiple samples without the need for recalibration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Analyzing the control as a sample after multiple samples yields a spectrum with less than 5% absorption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2000">
              <a:solidFill>
                <a:srgbClr val="15264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28" name="Google Shape;228;g23a84142c0d_0_2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29" name="Google Shape;229;g23a84142c0d_0_21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30" name="Google Shape;230;g23a84142c0d_0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23a84142c0d_0_2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System Results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23a84142c0d_0_2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33" name="Google Shape;233;g23a84142c0d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450" y="1020625"/>
            <a:ext cx="3566451" cy="231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3a84142c0d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925" y="3677225"/>
            <a:ext cx="3595525" cy="2310901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5" name="Google Shape;235;g23a84142c0d_0_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83925" y="4591600"/>
            <a:ext cx="3050675" cy="1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23a84142c0d_0_21"/>
          <p:cNvSpPr txBox="1"/>
          <p:nvPr/>
        </p:nvSpPr>
        <p:spPr>
          <a:xfrm>
            <a:off x="1311725" y="3331525"/>
            <a:ext cx="225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/>
              <a:t>Known</a:t>
            </a:r>
            <a:r>
              <a:rPr i="1" lang="en-US" sz="1200"/>
              <a:t> spectrum for blue-dye</a:t>
            </a:r>
            <a:endParaRPr i="1" sz="1200"/>
          </a:p>
        </p:txBody>
      </p:sp>
      <p:sp>
        <p:nvSpPr>
          <p:cNvPr id="237" name="Google Shape;237;g23a84142c0d_0_21"/>
          <p:cNvSpPr txBox="1"/>
          <p:nvPr/>
        </p:nvSpPr>
        <p:spPr>
          <a:xfrm>
            <a:off x="1367750" y="6068175"/>
            <a:ext cx="225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/>
              <a:t>Generated spectrum</a:t>
            </a:r>
            <a:endParaRPr i="1" sz="1200"/>
          </a:p>
        </p:txBody>
      </p:sp>
      <p:sp>
        <p:nvSpPr>
          <p:cNvPr id="238" name="Google Shape;238;g23a84142c0d_0_21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3a69eb8421_0_0"/>
          <p:cNvSpPr/>
          <p:nvPr/>
        </p:nvSpPr>
        <p:spPr>
          <a:xfrm flipH="1" rot="10800000">
            <a:off x="-1" y="64"/>
            <a:ext cx="12192000" cy="68661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244" name="Google Shape;244;g23a69eb8421_0_0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45" name="Google Shape;245;g23a69eb8421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23a69eb8421_0_0"/>
          <p:cNvSpPr txBox="1"/>
          <p:nvPr/>
        </p:nvSpPr>
        <p:spPr>
          <a:xfrm>
            <a:off x="1295400" y="2948490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Design, Challenges, and Results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23a69eb8421_0_0"/>
          <p:cNvSpPr/>
          <p:nvPr/>
        </p:nvSpPr>
        <p:spPr>
          <a:xfrm>
            <a:off x="5520230" y="170427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g23a69eb8421_0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49" name="Google Shape;249;g23a69eb8421_0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250" name="Google Shape;250;g23a69eb8421_0_0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1edebf78ff_2_49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g21edebf78ff_2_49"/>
          <p:cNvSpPr txBox="1"/>
          <p:nvPr/>
        </p:nvSpPr>
        <p:spPr>
          <a:xfrm>
            <a:off x="5122548" y="1334279"/>
            <a:ext cx="6686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Initial Design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Components in our initial system:</a:t>
            </a:r>
            <a:endParaRPr sz="1800"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ESP32-S3-WROOM</a:t>
            </a:r>
            <a:endParaRPr sz="1800"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JTAG &amp; UART 4-pin headers</a:t>
            </a:r>
            <a:endParaRPr sz="1800"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Boot &amp; Enable push-buttons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Challenges</a:t>
            </a:r>
            <a:endParaRPr b="1" sz="2600">
              <a:solidFill>
                <a:srgbClr val="E84B36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Could not program the ESP32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Reset button was not grounding correctly when the push button was pressed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Measured around 1.6-1.7V when pushed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Soldering the microcontroller with the oven was difficult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Acted like heat sink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7" name="Google Shape;257;g21edebf78ff_2_4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58" name="Google Shape;258;g21edebf78ff_2_49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59" name="Google Shape;259;g21edebf78ff_2_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21edebf78ff_2_49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 &amp; Challenges: Control Unit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21edebf78ff_2_4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262" name="Google Shape;262;g21edebf78ff_2_49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3" name="Google Shape;263;g21edebf78ff_2_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6347" y="1409563"/>
            <a:ext cx="3297874" cy="428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21edebf78ff_2_49"/>
          <p:cNvSpPr/>
          <p:nvPr/>
        </p:nvSpPr>
        <p:spPr>
          <a:xfrm>
            <a:off x="2037975" y="2145225"/>
            <a:ext cx="1930800" cy="868200"/>
          </a:xfrm>
          <a:prstGeom prst="rect">
            <a:avLst/>
          </a:prstGeom>
          <a:noFill/>
          <a:ln cap="flat" cmpd="sng" w="76200">
            <a:solidFill>
              <a:srgbClr val="FF55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21edebf78ff_2_49"/>
          <p:cNvSpPr/>
          <p:nvPr/>
        </p:nvSpPr>
        <p:spPr>
          <a:xfrm>
            <a:off x="1465900" y="3253575"/>
            <a:ext cx="2163000" cy="1769700"/>
          </a:xfrm>
          <a:prstGeom prst="rect">
            <a:avLst/>
          </a:prstGeom>
          <a:noFill/>
          <a:ln cap="flat" cmpd="sng" w="76200">
            <a:solidFill>
              <a:srgbClr val="FF55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1edebf78ff_2_77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21edebf78ff_2_77"/>
          <p:cNvSpPr txBox="1"/>
          <p:nvPr/>
        </p:nvSpPr>
        <p:spPr>
          <a:xfrm>
            <a:off x="169148" y="1140929"/>
            <a:ext cx="6686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Why did it not work?</a:t>
            </a:r>
            <a:endParaRPr b="1" sz="2600">
              <a:solidFill>
                <a:srgbClr val="E84B3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3294B"/>
                </a:solidFill>
              </a:rPr>
              <a:t>Programming</a:t>
            </a:r>
            <a:endParaRPr b="1" sz="1800">
              <a:solidFill>
                <a:srgbClr val="13294B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Our first microcontroller was damaged from going through the oven multiple times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Our programmer (ESP-PROG) can control the EN and BOOT pins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4 pin header could not </a:t>
            </a: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accommodate</a:t>
            </a: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 the connection of the RST and BOOT pins.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3294B"/>
                </a:solidFill>
                <a:highlight>
                  <a:srgbClr val="FFFFFF"/>
                </a:highlight>
              </a:rPr>
              <a:t>Push Button </a:t>
            </a:r>
            <a:endParaRPr b="1" sz="1800">
              <a:solidFill>
                <a:srgbClr val="13294B"/>
              </a:solidFill>
              <a:highlight>
                <a:srgbClr val="FFFFFF"/>
              </a:highlight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Pushing the RST button on PCB did not ground the pin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Caused by 10k R2 resistor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3294B"/>
                </a:solidFill>
                <a:highlight>
                  <a:srgbClr val="FFFFFF"/>
                </a:highlight>
              </a:rPr>
              <a:t>Soldering the ESP32</a:t>
            </a:r>
            <a:endParaRPr b="1" sz="1800">
              <a:solidFill>
                <a:srgbClr val="13294B"/>
              </a:solidFill>
              <a:highlight>
                <a:srgbClr val="FFFFFF"/>
              </a:highlight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Hand-soldered the microcontroller rather than using the oven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g21edebf78ff_2_7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73" name="Google Shape;273;g21edebf78ff_2_77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74" name="Google Shape;274;g21edebf78ff_2_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21edebf78ff_2_77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 &amp; Challenges: Control Unit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21edebf78ff_2_7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77" name="Google Shape;277;g21edebf78ff_2_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6029" y="3690725"/>
            <a:ext cx="3733146" cy="21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21edebf78ff_2_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76035" y="1057070"/>
            <a:ext cx="3662239" cy="224233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21edebf78ff_2_77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1edebf78ff_2_62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21edebf78ff_2_62"/>
          <p:cNvSpPr txBox="1"/>
          <p:nvPr/>
        </p:nvSpPr>
        <p:spPr>
          <a:xfrm>
            <a:off x="5122548" y="1334279"/>
            <a:ext cx="6686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Revised</a:t>
            </a:r>
            <a:r>
              <a:rPr b="1" lang="en-US" sz="2600">
                <a:solidFill>
                  <a:srgbClr val="E84B36"/>
                </a:solidFill>
              </a:rPr>
              <a:t> Design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Changes</a:t>
            </a:r>
            <a:r>
              <a:rPr lang="en-US" sz="1800">
                <a:solidFill>
                  <a:schemeClr val="dk1"/>
                </a:solidFill>
              </a:rPr>
              <a:t> in our revised design: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JTAG &amp; UART 4-pin headers </a:t>
            </a:r>
            <a:r>
              <a:rPr lang="en-US" sz="1800">
                <a:solidFill>
                  <a:schemeClr val="dk1"/>
                </a:solidFill>
              </a:rPr>
              <a:t>became 6-pin connectors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</a:rPr>
              <a:t>The ESP-PROG uses a connector that we wanted to match on our PCB for quick connection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Only have EN push-button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Allows us to reset from the PCB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Direct connection from UART port to EN and BOOT pins on MCU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Switched the 10㏀ R2 </a:t>
            </a:r>
            <a:r>
              <a:rPr lang="en-US" sz="1800">
                <a:solidFill>
                  <a:schemeClr val="dk1"/>
                </a:solidFill>
              </a:rPr>
              <a:t>resistor</a:t>
            </a:r>
            <a:r>
              <a:rPr lang="en-US" sz="1800">
                <a:solidFill>
                  <a:schemeClr val="dk1"/>
                </a:solidFill>
              </a:rPr>
              <a:t> to a 0Ω resistor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86;g21edebf78ff_2_6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87" name="Google Shape;287;g21edebf78ff_2_62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88" name="Google Shape;288;g21edebf78ff_2_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1edebf78ff_2_6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 &amp; Challenges: Control Unit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1edebf78ff_2_6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91" name="Google Shape;291;g21edebf78ff_2_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3776" y="1510875"/>
            <a:ext cx="2842976" cy="437084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21edebf78ff_2_62"/>
          <p:cNvSpPr/>
          <p:nvPr/>
        </p:nvSpPr>
        <p:spPr>
          <a:xfrm>
            <a:off x="2768700" y="1803300"/>
            <a:ext cx="983400" cy="868200"/>
          </a:xfrm>
          <a:prstGeom prst="ellipse">
            <a:avLst/>
          </a:prstGeom>
          <a:noFill/>
          <a:ln cap="flat" cmpd="sng" w="76200">
            <a:solidFill>
              <a:srgbClr val="FF55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1edebf78ff_2_62"/>
          <p:cNvSpPr/>
          <p:nvPr/>
        </p:nvSpPr>
        <p:spPr>
          <a:xfrm>
            <a:off x="1402575" y="4745050"/>
            <a:ext cx="2158500" cy="1056600"/>
          </a:xfrm>
          <a:prstGeom prst="rect">
            <a:avLst/>
          </a:prstGeom>
          <a:noFill/>
          <a:ln cap="flat" cmpd="sng" w="76200">
            <a:solidFill>
              <a:srgbClr val="FF55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g21edebf78ff_2_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9512" y="4960498"/>
            <a:ext cx="4072475" cy="13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21edebf78ff_2_62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1edebf78ff_2_89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21edebf78ff_2_89"/>
          <p:cNvSpPr txBox="1"/>
          <p:nvPr/>
        </p:nvSpPr>
        <p:spPr>
          <a:xfrm>
            <a:off x="532425" y="1000025"/>
            <a:ext cx="6422400" cy="51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Requirements &amp; Verification </a:t>
            </a:r>
            <a:endParaRPr b="1" sz="26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E84B36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 sz="1800"/>
              <a:t>The data must be transferred to the computer within 2 seconds of sending data</a:t>
            </a:r>
            <a:endParaRPr b="1"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Timed how long it takes to calculate the absorbance and update the webpage</a:t>
            </a:r>
            <a:endParaRPr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Only takes 0.000021 seconds</a:t>
            </a:r>
            <a:endParaRPr sz="18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 sz="1800">
                <a:solidFill>
                  <a:schemeClr val="dk1"/>
                </a:solidFill>
              </a:rPr>
              <a:t>The data must be displayed in a graph that resembles the output of a standard spectrometer</a:t>
            </a:r>
            <a:endParaRPr b="1" sz="18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1800">
                <a:solidFill>
                  <a:schemeClr val="dk1"/>
                </a:solidFill>
              </a:rPr>
              <a:t>Webpage displayed graph with fixed X and Y axis</a:t>
            </a:r>
            <a:endParaRPr sz="18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1800">
                <a:solidFill>
                  <a:schemeClr val="dk1"/>
                </a:solidFill>
              </a:rPr>
              <a:t>Interactive data points </a:t>
            </a:r>
            <a:r>
              <a:rPr b="1" lang="en-US" sz="1800">
                <a:solidFill>
                  <a:schemeClr val="dk1"/>
                </a:solidFill>
              </a:rPr>
              <a:t> 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302" name="Google Shape;302;g21edebf78ff_2_8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03" name="Google Shape;303;g21edebf78ff_2_89"/>
          <p:cNvSpPr/>
          <p:nvPr/>
        </p:nvSpPr>
        <p:spPr>
          <a:xfrm flipH="1" rot="10800000">
            <a:off x="0" y="758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04" name="Google Shape;304;g21edebf78ff_2_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21edebf78ff_2_89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Subsystem Results: Control Unit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21edebf78ff_2_8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07" name="Google Shape;307;g21edebf78ff_2_89"/>
          <p:cNvPicPr preferRelativeResize="0"/>
          <p:nvPr/>
        </p:nvPicPr>
        <p:blipFill rotWithShape="1">
          <a:blip r:embed="rId4">
            <a:alphaModFix/>
          </a:blip>
          <a:srcRect b="5168" l="1136" r="0" t="0"/>
          <a:stretch/>
        </p:blipFill>
        <p:spPr>
          <a:xfrm>
            <a:off x="7950900" y="1550625"/>
            <a:ext cx="3881224" cy="12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21edebf78ff_2_89"/>
          <p:cNvPicPr preferRelativeResize="0"/>
          <p:nvPr/>
        </p:nvPicPr>
        <p:blipFill rotWithShape="1">
          <a:blip r:embed="rId5">
            <a:alphaModFix/>
          </a:blip>
          <a:srcRect b="0" l="1361" r="0" t="0"/>
          <a:stretch/>
        </p:blipFill>
        <p:spPr>
          <a:xfrm>
            <a:off x="8463688" y="3505025"/>
            <a:ext cx="2754775" cy="274342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21edebf78ff_2_89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3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3"/>
          <p:cNvSpPr txBox="1"/>
          <p:nvPr/>
        </p:nvSpPr>
        <p:spPr>
          <a:xfrm>
            <a:off x="8490436" y="3493224"/>
            <a:ext cx="228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3"/>
          <p:cNvSpPr txBox="1"/>
          <p:nvPr/>
        </p:nvSpPr>
        <p:spPr>
          <a:xfrm>
            <a:off x="376808" y="1285754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Lighting</a:t>
            </a:r>
            <a:r>
              <a:rPr b="1" lang="en-US" sz="2600">
                <a:solidFill>
                  <a:srgbClr val="E84B36"/>
                </a:solidFill>
              </a:rPr>
              <a:t> Subsystem 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3294B"/>
                </a:solidFill>
              </a:rPr>
              <a:t>Components</a:t>
            </a:r>
            <a:endParaRPr b="1" sz="1800">
              <a:solidFill>
                <a:srgbClr val="13294B"/>
              </a:solidFill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</a:rPr>
              <a:t>LED Array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Separate</a:t>
            </a:r>
            <a:r>
              <a:rPr lang="en-US" sz="1800">
                <a:solidFill>
                  <a:schemeClr val="dk1"/>
                </a:solidFill>
              </a:rPr>
              <a:t> PCB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6 LEDs arranged in </a:t>
            </a:r>
            <a:r>
              <a:rPr lang="en-US" sz="1800">
                <a:solidFill>
                  <a:schemeClr val="dk1"/>
                </a:solidFill>
              </a:rPr>
              <a:t>circular</a:t>
            </a:r>
            <a:r>
              <a:rPr lang="en-US" sz="1800">
                <a:solidFill>
                  <a:schemeClr val="dk1"/>
                </a:solidFill>
              </a:rPr>
              <a:t> pattern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LED Driver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Linear shift register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Supports 8 outputs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Adjustable current output (up to 100mA)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317" name="Google Shape;317;p33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18" name="Google Shape;318;p33"/>
          <p:cNvSpPr/>
          <p:nvPr/>
        </p:nvSpPr>
        <p:spPr>
          <a:xfrm flipH="1" rot="10800000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19" name="Google Shape;31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3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Design: Lighting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3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22" name="Google Shape;32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6506" y="1162024"/>
            <a:ext cx="4545818" cy="233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9593" y="3658425"/>
            <a:ext cx="2599646" cy="261340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3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1edebf78ff_2_3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21edebf78ff_2_34"/>
          <p:cNvSpPr txBox="1"/>
          <p:nvPr/>
        </p:nvSpPr>
        <p:spPr>
          <a:xfrm>
            <a:off x="376796" y="1334275"/>
            <a:ext cx="97950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Challenges</a:t>
            </a:r>
            <a:endParaRPr b="1" sz="26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 </a:t>
            </a:r>
            <a:endParaRPr b="1" sz="2600">
              <a:solidFill>
                <a:schemeClr val="accent2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Changed LED wavelength values from 380-480nm to 440-660 nm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Initial UV LEDs were low power 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UV light requires ppe for those </a:t>
            </a:r>
            <a:r>
              <a:rPr lang="en-US" sz="1800">
                <a:solidFill>
                  <a:schemeClr val="dk1"/>
                </a:solidFill>
              </a:rPr>
              <a:t>around</a:t>
            </a:r>
            <a:r>
              <a:rPr lang="en-US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Buying LEDs from the same manufacturer with equally spread out wavelengths is not possible unless custom ordered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Forced wavelengths to be spread out, dropped resolution to be about 36nm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331" name="Google Shape;331;g21edebf78ff_2_3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32" name="Google Shape;332;g21edebf78ff_2_34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33" name="Google Shape;333;g21edebf78ff_2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21edebf78ff_2_3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Challenges</a:t>
            </a:r>
            <a:r>
              <a:rPr lang="en-US" sz="2400">
                <a:solidFill>
                  <a:schemeClr val="lt1"/>
                </a:solidFill>
              </a:rPr>
              <a:t>: Lighting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21edebf78ff_2_3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336" name="Google Shape;336;g21edebf78ff_2_34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7"/>
          <p:cNvSpPr txBox="1"/>
          <p:nvPr>
            <p:ph idx="1" type="body"/>
          </p:nvPr>
        </p:nvSpPr>
        <p:spPr>
          <a:xfrm>
            <a:off x="376813" y="1176425"/>
            <a:ext cx="5555700" cy="3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The STRE&amp;M Device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Integrate the urine collection and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urinalysis(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Magnification and Absorbance Spectrum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into one system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utomate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sample collection and analysis processes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Why Absorption Spectrometry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Protein Examination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7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94" name="Google Shape;94;p7"/>
          <p:cNvSpPr/>
          <p:nvPr/>
        </p:nvSpPr>
        <p:spPr>
          <a:xfrm flipH="1" rot="10800000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95" name="Google Shape;9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7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Project Overview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7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98" name="Google Shape;9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0327" y="1954363"/>
            <a:ext cx="5071473" cy="294927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7"/>
          <p:cNvSpPr/>
          <p:nvPr/>
        </p:nvSpPr>
        <p:spPr>
          <a:xfrm>
            <a:off x="6644225" y="1954375"/>
            <a:ext cx="4757400" cy="1624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9739950" y="3233150"/>
            <a:ext cx="1323000" cy="1110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01" name="Google Shape;101;p7"/>
          <p:cNvGraphicFramePr/>
          <p:nvPr/>
        </p:nvGraphicFramePr>
        <p:xfrm>
          <a:off x="532550" y="47458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{B1EDA33A-DE86-4144-B48B-274ABD4BED66}</a:tableStyleId>
              </a:tblPr>
              <a:tblGrid>
                <a:gridCol w="1748075"/>
                <a:gridCol w="1748075"/>
                <a:gridCol w="1748075"/>
              </a:tblGrid>
              <a:tr h="365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Protein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Spectrum 1 (nm)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Spectrum 2 (nm)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65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Hemoglobin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454&amp;528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577&amp;542(Oxy-Hb)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65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Bilirubin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454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400-490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65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Tryptophan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280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02" name="Google Shape;102;p7"/>
          <p:cNvSpPr txBox="1"/>
          <p:nvPr>
            <p:ph idx="12" type="sldNum"/>
          </p:nvPr>
        </p:nvSpPr>
        <p:spPr>
          <a:xfrm>
            <a:off x="9267425" y="59898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1ebe82432a_0_43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21ebe82432a_0_43"/>
          <p:cNvSpPr txBox="1"/>
          <p:nvPr/>
        </p:nvSpPr>
        <p:spPr>
          <a:xfrm>
            <a:off x="4493850" y="1250225"/>
            <a:ext cx="6422400" cy="51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Verification </a:t>
            </a:r>
            <a:endParaRPr b="1" sz="26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E84B36"/>
              </a:solidFill>
            </a:endParaRPr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All LEDs function and light up sequentially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No LEDs are lit when in standby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Sweeps in order of increasing wavelength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Verified our LED driver is supplying 20mA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Simple circuit with </a:t>
            </a:r>
            <a:r>
              <a:rPr lang="en-US" sz="1800">
                <a:solidFill>
                  <a:schemeClr val="dk1"/>
                </a:solidFill>
              </a:rPr>
              <a:t>10 ohm</a:t>
            </a:r>
            <a:r>
              <a:rPr lang="en-US" sz="1800">
                <a:solidFill>
                  <a:schemeClr val="dk1"/>
                </a:solidFill>
              </a:rPr>
              <a:t> resistor 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Measured voltage across resistor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343" name="Google Shape;343;g21ebe82432a_0_4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44" name="Google Shape;344;g21ebe82432a_0_43"/>
          <p:cNvSpPr/>
          <p:nvPr/>
        </p:nvSpPr>
        <p:spPr>
          <a:xfrm flipH="1" rot="10800000">
            <a:off x="0" y="758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45" name="Google Shape;345;g21ebe82432a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21ebe82432a_0_43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Subsystem Results: Lighting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21ebe82432a_0_4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48" name="Google Shape;348;g21ebe82432a_0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025" y="1250220"/>
            <a:ext cx="3619500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21ebe82432a_0_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026" y="3515418"/>
            <a:ext cx="3619499" cy="252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21ebe82432a_0_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20966" y="2017313"/>
            <a:ext cx="1588135" cy="28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21ebe82432a_0_43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1edebf78ff_2_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21edebf78ff_2_1"/>
          <p:cNvSpPr txBox="1"/>
          <p:nvPr/>
        </p:nvSpPr>
        <p:spPr>
          <a:xfrm>
            <a:off x="5122548" y="1334279"/>
            <a:ext cx="6686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Initial Design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Components in our initial system:</a:t>
            </a:r>
            <a:endParaRPr sz="1800"/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Op-Amp</a:t>
            </a:r>
            <a:endParaRPr sz="1800"/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Photodiode</a:t>
            </a:r>
            <a:endParaRPr sz="1800"/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Charge pump to achieve +/- 5V Bias Voltages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5264B"/>
                </a:solidFill>
              </a:rPr>
              <a:t>Why did it not work?</a:t>
            </a:r>
            <a:endParaRPr b="1" sz="1800">
              <a:solidFill>
                <a:srgbClr val="15264B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800"/>
              <a:buChar char="●"/>
            </a:pPr>
            <a:r>
              <a:rPr lang="en-US" sz="1800">
                <a:solidFill>
                  <a:srgbClr val="15264B"/>
                </a:solidFill>
              </a:rPr>
              <a:t>Charge pump had extremely small footprint (difficult to place even with microscope)</a:t>
            </a:r>
            <a:endParaRPr sz="1800">
              <a:solidFill>
                <a:srgbClr val="15264B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800"/>
              <a:buChar char="●"/>
            </a:pPr>
            <a:r>
              <a:rPr lang="en-US" sz="1800">
                <a:solidFill>
                  <a:srgbClr val="15264B"/>
                </a:solidFill>
              </a:rPr>
              <a:t>Difficult to set gain</a:t>
            </a:r>
            <a:endParaRPr sz="1800">
              <a:solidFill>
                <a:srgbClr val="15264B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Google Shape;358;g21edebf78ff_2_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59" name="Google Shape;359;g21edebf78ff_2_1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60" name="Google Shape;360;g21edebf78ff_2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21edebf78ff_2_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 &amp; Challenges: Detection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21edebf78ff_2_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63" name="Google Shape;363;g21edebf78ff_2_1"/>
          <p:cNvPicPr preferRelativeResize="0"/>
          <p:nvPr/>
        </p:nvPicPr>
        <p:blipFill rotWithShape="1">
          <a:blip r:embed="rId4">
            <a:alphaModFix/>
          </a:blip>
          <a:srcRect b="11467" l="4078" r="9885" t="6153"/>
          <a:stretch/>
        </p:blipFill>
        <p:spPr>
          <a:xfrm>
            <a:off x="439125" y="2311848"/>
            <a:ext cx="4356650" cy="200087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21edebf78ff_2_1"/>
          <p:cNvSpPr txBox="1"/>
          <p:nvPr/>
        </p:nvSpPr>
        <p:spPr>
          <a:xfrm>
            <a:off x="1580800" y="4312725"/>
            <a:ext cx="2073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latin typeface="Calibri"/>
                <a:ea typeface="Calibri"/>
                <a:cs typeface="Calibri"/>
                <a:sym typeface="Calibri"/>
              </a:rPr>
              <a:t>Initial Design</a:t>
            </a:r>
            <a:endParaRPr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g21edebf78ff_2_1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1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1"/>
          <p:cNvSpPr txBox="1"/>
          <p:nvPr/>
        </p:nvSpPr>
        <p:spPr>
          <a:xfrm>
            <a:off x="5122548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64B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Revised</a:t>
            </a:r>
            <a:r>
              <a:rPr b="1" lang="en-US" sz="2600">
                <a:solidFill>
                  <a:srgbClr val="E84B36"/>
                </a:solidFill>
              </a:rPr>
              <a:t> Design</a:t>
            </a:r>
            <a:r>
              <a:rPr b="1" lang="en-US" sz="1800">
                <a:solidFill>
                  <a:srgbClr val="15264B"/>
                </a:solidFill>
              </a:rPr>
              <a:t> </a:t>
            </a:r>
            <a:endParaRPr b="1" sz="1800">
              <a:solidFill>
                <a:srgbClr val="15264B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Revised subsystem components: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Transimpedance Amplifier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Photodiode 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Biasing Resistor 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3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73" name="Google Shape;373;p31"/>
          <p:cNvSpPr/>
          <p:nvPr/>
        </p:nvSpPr>
        <p:spPr>
          <a:xfrm flipH="1" rot="10800000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74" name="Google Shape;37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 &amp; Challenges: Detection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77" name="Google Shape;37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800" y="2383050"/>
            <a:ext cx="4356652" cy="211565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1"/>
          <p:cNvSpPr txBox="1"/>
          <p:nvPr/>
        </p:nvSpPr>
        <p:spPr>
          <a:xfrm>
            <a:off x="1518475" y="4498700"/>
            <a:ext cx="2073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latin typeface="Calibri"/>
                <a:ea typeface="Calibri"/>
                <a:cs typeface="Calibri"/>
                <a:sym typeface="Calibri"/>
              </a:rPr>
              <a:t>Redesign</a:t>
            </a:r>
            <a:endParaRPr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31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2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2"/>
          <p:cNvSpPr txBox="1"/>
          <p:nvPr/>
        </p:nvSpPr>
        <p:spPr>
          <a:xfrm>
            <a:off x="532425" y="1000025"/>
            <a:ext cx="6422400" cy="51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Re</a:t>
            </a:r>
            <a:r>
              <a:rPr b="1" lang="en-US" sz="2600">
                <a:solidFill>
                  <a:srgbClr val="E84B36"/>
                </a:solidFill>
              </a:rPr>
              <a:t>sults</a:t>
            </a:r>
            <a:r>
              <a:rPr b="1" lang="en-US" sz="2600">
                <a:solidFill>
                  <a:srgbClr val="E84B36"/>
                </a:solidFill>
              </a:rPr>
              <a:t> &amp; Verification </a:t>
            </a:r>
            <a:endParaRPr b="1" sz="26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E84B36"/>
              </a:solidFill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We did not violate the 3.3V pin</a:t>
            </a:r>
            <a:r>
              <a:rPr lang="en-US" sz="1800">
                <a:solidFill>
                  <a:schemeClr val="dk1"/>
                </a:solidFill>
              </a:rPr>
              <a:t> maximum of the ESP32 internal ADC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Confirmed the photodiode detection system could sweep from about a 0.27V minimum to about 3.2V maximum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Photodiode is central to the PCB layout, allowing for the viewing window to align with the photodiode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Gain is adjustable by changing only one through-hole resistor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Set gain according to the dark environment of our enclosure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386" name="Google Shape;386;p32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87" name="Google Shape;387;p32"/>
          <p:cNvSpPr/>
          <p:nvPr/>
        </p:nvSpPr>
        <p:spPr>
          <a:xfrm flipH="1" rot="10800000">
            <a:off x="0" y="758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88" name="Google Shape;38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2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Subsystem Results: Detection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2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91" name="Google Shape;39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8950" y="1164800"/>
            <a:ext cx="3437876" cy="223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8302200" y="3693100"/>
            <a:ext cx="2531363" cy="259151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2"/>
          <p:cNvSpPr/>
          <p:nvPr/>
        </p:nvSpPr>
        <p:spPr>
          <a:xfrm rot="2700000">
            <a:off x="8494300" y="3966405"/>
            <a:ext cx="2147200" cy="1388192"/>
          </a:xfrm>
          <a:prstGeom prst="ellipse">
            <a:avLst/>
          </a:prstGeom>
          <a:noFill/>
          <a:ln cap="flat" cmpd="sng" w="76200">
            <a:solidFill>
              <a:srgbClr val="E84B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2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1ebe82432a_0_1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21ebe82432a_0_14"/>
          <p:cNvSpPr txBox="1"/>
          <p:nvPr/>
        </p:nvSpPr>
        <p:spPr>
          <a:xfrm>
            <a:off x="5122548" y="1334279"/>
            <a:ext cx="6686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Design</a:t>
            </a:r>
            <a:endParaRPr b="1" sz="2600">
              <a:solidFill>
                <a:srgbClr val="E84B36"/>
              </a:solidFill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3.3V linear regulator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5V linear regulator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Barrel</a:t>
            </a:r>
            <a:r>
              <a:rPr lang="en-US" sz="1800">
                <a:solidFill>
                  <a:schemeClr val="dk1"/>
                </a:solidFill>
              </a:rPr>
              <a:t> jack for 12V wall power supply connection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Challenges</a:t>
            </a:r>
            <a:endParaRPr b="1" sz="2600">
              <a:solidFill>
                <a:srgbClr val="E84B36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None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1" name="Google Shape;401;g21ebe82432a_0_1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02" name="Google Shape;402;g21ebe82432a_0_14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03" name="Google Shape;403;g21ebe82432a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21ebe82432a_0_1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 &amp; Challenges: Power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21ebe82432a_0_1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406" name="Google Shape;406;g21ebe82432a_0_14"/>
          <p:cNvPicPr preferRelativeResize="0"/>
          <p:nvPr/>
        </p:nvPicPr>
        <p:blipFill rotWithShape="1">
          <a:blip r:embed="rId4">
            <a:alphaModFix/>
          </a:blip>
          <a:srcRect b="21085" l="0" r="0" t="0"/>
          <a:stretch/>
        </p:blipFill>
        <p:spPr>
          <a:xfrm>
            <a:off x="237525" y="1427013"/>
            <a:ext cx="4156401" cy="4248828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21ebe82432a_0_14"/>
          <p:cNvSpPr/>
          <p:nvPr/>
        </p:nvSpPr>
        <p:spPr>
          <a:xfrm>
            <a:off x="628400" y="2536375"/>
            <a:ext cx="1830600" cy="1894500"/>
          </a:xfrm>
          <a:prstGeom prst="rect">
            <a:avLst/>
          </a:prstGeom>
          <a:noFill/>
          <a:ln cap="flat" cmpd="sng" w="76200">
            <a:solidFill>
              <a:srgbClr val="E84B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21ebe82432a_0_14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1edebf78ff_2_1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g21edebf78ff_2_15"/>
          <p:cNvSpPr txBox="1"/>
          <p:nvPr/>
        </p:nvSpPr>
        <p:spPr>
          <a:xfrm>
            <a:off x="8490436" y="3493224"/>
            <a:ext cx="228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g21edebf78ff_2_15"/>
          <p:cNvSpPr txBox="1"/>
          <p:nvPr/>
        </p:nvSpPr>
        <p:spPr>
          <a:xfrm>
            <a:off x="376800" y="1170350"/>
            <a:ext cx="6422400" cy="50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Requirements &amp; Verification</a:t>
            </a:r>
            <a:endParaRPr b="1" sz="26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b="1" lang="en-US" sz="1800">
                <a:solidFill>
                  <a:schemeClr val="dk1"/>
                </a:solidFill>
              </a:rPr>
              <a:t>The output voltage of the 3.3V voltage regulators should be (3.3±0.2)V</a:t>
            </a:r>
            <a:endParaRPr b="1"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n-US" sz="1800">
                <a:solidFill>
                  <a:schemeClr val="dk1"/>
                </a:solidFill>
              </a:rPr>
              <a:t>Measured the output of the 3.3V regulator during the process of a sample collection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b="1" lang="en-US" sz="1800">
                <a:solidFill>
                  <a:schemeClr val="dk1"/>
                </a:solidFill>
              </a:rPr>
              <a:t>The output voltage of the 5V voltage regulators should be (5±0.2)V</a:t>
            </a:r>
            <a:endParaRPr b="1"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n-US" sz="1800">
                <a:solidFill>
                  <a:schemeClr val="dk1"/>
                </a:solidFill>
              </a:rPr>
              <a:t>Measured the output of the 5V regulator during the process of a sample collection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	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16" name="Google Shape;416;g21edebf78ff_2_1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17" name="Google Shape;417;g21edebf78ff_2_15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18" name="Google Shape;418;g21edebf78ff_2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21edebf78ff_2_1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Requirements and Verification</a:t>
            </a:r>
            <a:r>
              <a:rPr lang="en-US" sz="2400">
                <a:solidFill>
                  <a:schemeClr val="lt1"/>
                </a:solidFill>
              </a:rPr>
              <a:t>: Power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21edebf78ff_2_1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421" name="Google Shape;421;g21edebf78ff_2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4538" y="1246475"/>
            <a:ext cx="3652374" cy="224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21edebf78ff_2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4550" y="3691805"/>
            <a:ext cx="3652349" cy="226852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21edebf78ff_2_15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5"/>
          <p:cNvSpPr/>
          <p:nvPr/>
        </p:nvSpPr>
        <p:spPr>
          <a:xfrm flipH="1" rot="10800000">
            <a:off x="-1" y="0"/>
            <a:ext cx="12192000" cy="6866164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429" name="Google Shape;429;p35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5"/>
          <p:cNvSpPr txBox="1"/>
          <p:nvPr/>
        </p:nvSpPr>
        <p:spPr>
          <a:xfrm>
            <a:off x="5131825" y="1010626"/>
            <a:ext cx="6422400" cy="54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</a:rPr>
              <a:t>Moving Forward</a:t>
            </a:r>
            <a:endParaRPr b="1" sz="1800">
              <a:solidFill>
                <a:schemeClr val="lt1"/>
              </a:solidFill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>
                <a:solidFill>
                  <a:schemeClr val="lt1"/>
                </a:solidFill>
              </a:rPr>
              <a:t>Spectrometer system is complete and ready to be integrated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>
                <a:solidFill>
                  <a:schemeClr val="lt1"/>
                </a:solidFill>
              </a:rPr>
              <a:t>Hand off to the STRE&amp;M project managers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>
                <a:solidFill>
                  <a:schemeClr val="lt1"/>
                </a:solidFill>
              </a:rPr>
              <a:t>Integration into overall system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Digital Microscope</a:t>
            </a:r>
            <a:endParaRPr b="1" sz="2000">
              <a:solidFill>
                <a:schemeClr val="lt1"/>
              </a:solidFill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>
                <a:solidFill>
                  <a:schemeClr val="lt1"/>
                </a:solidFill>
              </a:rPr>
              <a:t>Footprint &amp; connections were included in PCB design 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>
                <a:solidFill>
                  <a:schemeClr val="lt1"/>
                </a:solidFill>
              </a:rPr>
              <a:t>Future teams or individuals working on the project can implement a digital microscope using the same PCB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431" name="Google Shape;43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5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33" name="Google Shape;433;p35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434" name="Google Shape;43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550" y="3491000"/>
            <a:ext cx="3222626" cy="296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638" y="501273"/>
            <a:ext cx="4196449" cy="2440401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5"/>
          <p:cNvSpPr/>
          <p:nvPr/>
        </p:nvSpPr>
        <p:spPr>
          <a:xfrm>
            <a:off x="2196100" y="1319575"/>
            <a:ext cx="1098300" cy="11076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5"/>
          <p:cNvSpPr txBox="1"/>
          <p:nvPr/>
        </p:nvSpPr>
        <p:spPr>
          <a:xfrm>
            <a:off x="3920225" y="1839725"/>
            <a:ext cx="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✅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35"/>
          <p:cNvSpPr txBox="1"/>
          <p:nvPr/>
        </p:nvSpPr>
        <p:spPr>
          <a:xfrm>
            <a:off x="3505925" y="610425"/>
            <a:ext cx="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✅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35"/>
          <p:cNvSpPr txBox="1"/>
          <p:nvPr/>
        </p:nvSpPr>
        <p:spPr>
          <a:xfrm>
            <a:off x="1345050" y="2500925"/>
            <a:ext cx="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✅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35"/>
          <p:cNvSpPr txBox="1"/>
          <p:nvPr/>
        </p:nvSpPr>
        <p:spPr>
          <a:xfrm>
            <a:off x="2017575" y="1010625"/>
            <a:ext cx="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✅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35"/>
          <p:cNvSpPr txBox="1"/>
          <p:nvPr/>
        </p:nvSpPr>
        <p:spPr>
          <a:xfrm>
            <a:off x="423250" y="1410825"/>
            <a:ext cx="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✅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35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7"/>
          <p:cNvSpPr/>
          <p:nvPr/>
        </p:nvSpPr>
        <p:spPr>
          <a:xfrm flipH="1" rot="10800000">
            <a:off x="-1" y="0"/>
            <a:ext cx="12192000" cy="6866164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448" name="Google Shape;448;p37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449" name="Google Shape;44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7"/>
          <p:cNvSpPr txBox="1"/>
          <p:nvPr/>
        </p:nvSpPr>
        <p:spPr>
          <a:xfrm>
            <a:off x="507307" y="138742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</a:rPr>
              <a:t>Any additional q</a:t>
            </a:r>
            <a:r>
              <a:rPr b="1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uestions?</a:t>
            </a:r>
            <a:endParaRPr b="1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</a:rPr>
              <a:t>Please feel free to ask or email us!</a:t>
            </a:r>
            <a:endParaRPr b="1" sz="26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 u="sng">
                <a:solidFill>
                  <a:schemeClr val="lt1"/>
                </a:solidFill>
              </a:rPr>
              <a:t>Contact Information</a:t>
            </a:r>
            <a:endParaRPr b="1" sz="2600" u="sng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Adrian Jimenez: adrianj2@illinois.edu</a:t>
            </a:r>
            <a:endParaRPr b="1" sz="2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Yichi Zhang: yichi7@illinois.edu</a:t>
            </a:r>
            <a:endParaRPr b="1" sz="2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Gage Gulley: ggulley2@illinois.edu</a:t>
            </a:r>
            <a:endParaRPr b="1" sz="2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37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52" name="Google Shape;452;p37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53" name="Google Shape;453;p37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8"/>
          <p:cNvSpPr/>
          <p:nvPr/>
        </p:nvSpPr>
        <p:spPr>
          <a:xfrm flipH="1" rot="10800000">
            <a:off x="-1" y="0"/>
            <a:ext cx="12192000" cy="6866164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459" name="Google Shape;459;p38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&#10;&#10;Description automatically generated" id="460" name="Google Shape;46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0021" y="2252985"/>
            <a:ext cx="7131957" cy="2352029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8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3b138f8f8b_0_2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23b138f8f8b_0_2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09" name="Google Shape;109;g23b138f8f8b_0_2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10" name="Google Shape;110;g23b138f8f8b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23b138f8f8b_0_2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Project Overview(Spectrometer)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23b138f8f8b_0_2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13" name="Google Shape;113;g23b138f8f8b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3925" y="1816662"/>
            <a:ext cx="4640525" cy="335573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23b138f8f8b_0_20"/>
          <p:cNvSpPr txBox="1"/>
          <p:nvPr>
            <p:ph idx="1" type="body"/>
          </p:nvPr>
        </p:nvSpPr>
        <p:spPr>
          <a:xfrm>
            <a:off x="376813" y="1709825"/>
            <a:ext cx="5555700" cy="3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Usual Spectrometer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Pros: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Very accurate (accuracy &gt; 96%)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Cons: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Fragile device, cannot be integrated into the overall system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Very expensive (medical purpose &gt; $5000)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High power consumption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23b138f8f8b_0_20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3b138f8f8b_0_4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23b138f8f8b_0_4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22" name="Google Shape;122;g23b138f8f8b_0_45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23" name="Google Shape;123;g23b138f8f8b_0_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23b138f8f8b_0_4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Project Overview(Spectrometer)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23b138f8f8b_0_4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26" name="Google Shape;126;g23b138f8f8b_0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6450" y="1165350"/>
            <a:ext cx="3990451" cy="222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23b138f8f8b_0_45"/>
          <p:cNvSpPr txBox="1"/>
          <p:nvPr>
            <p:ph idx="1" type="body"/>
          </p:nvPr>
        </p:nvSpPr>
        <p:spPr>
          <a:xfrm>
            <a:off x="376825" y="1557425"/>
            <a:ext cx="5555700" cy="42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LED </a:t>
            </a: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Spectrometer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Pros: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Cheap to build (&lt; $100)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Low power consumption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Sturdy device that can be integrated in to the overall system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Cons: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Cannot display full detailed spectrum with current design, due to the resolution limit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g23b138f8f8b_0_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6577" y="3584601"/>
            <a:ext cx="3088281" cy="262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23b138f8f8b_0_45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/>
          <p:nvPr/>
        </p:nvSpPr>
        <p:spPr>
          <a:xfrm flipH="1" rot="10800000">
            <a:off x="-1" y="0"/>
            <a:ext cx="12192000" cy="6866164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135" name="Google Shape;135;p28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36" name="Google Shape;13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8"/>
          <p:cNvSpPr txBox="1"/>
          <p:nvPr/>
        </p:nvSpPr>
        <p:spPr>
          <a:xfrm>
            <a:off x="1295400" y="2948490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Design Specification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8"/>
          <p:cNvSpPr/>
          <p:nvPr/>
        </p:nvSpPr>
        <p:spPr>
          <a:xfrm>
            <a:off x="5520230" y="1704276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8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40" name="Google Shape;140;p28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141" name="Google Shape;141;p28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3c6081809d_0_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23c6081809d_0_6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23c6081809d_0_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pic>
        <p:nvPicPr>
          <p:cNvPr descr="A close up of a logo&#10;&#10;Description automatically generated" id="149" name="Google Shape;149;g23c6081809d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23c6081809d_0_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 Specification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51" name="Google Shape;151;g23c6081809d_0_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152" name="Google Shape;152;g23c6081809d_0_6"/>
          <p:cNvSpPr txBox="1"/>
          <p:nvPr>
            <p:ph idx="4294967295" type="body"/>
          </p:nvPr>
        </p:nvSpPr>
        <p:spPr>
          <a:xfrm>
            <a:off x="376825" y="1024025"/>
            <a:ext cx="11432400" cy="52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High Level Requirements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spectrum analysis and data transfer must be completed in less than 30 seconds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Our system must be able to produce an absorbance spectrum for a sample with known absorbance in our desired range </a:t>
            </a:r>
            <a:r>
              <a:rPr lang="en-US" sz="18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(440-660nm)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and generates no response for a sample with known absorbance in the </a:t>
            </a:r>
            <a:r>
              <a:rPr lang="en-US" sz="18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range excluding (440-660). </a:t>
            </a:r>
            <a:endParaRPr sz="18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device must be capable of performing absorbance spectroscopy with a resolution rate o</a:t>
            </a:r>
            <a:r>
              <a:rPr lang="en-US" sz="18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1" lang="en-US" sz="18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~36 nm for the light source emitting lights ranging from 440 nm to 660 nm.</a:t>
            </a:r>
            <a:endParaRPr sz="22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23c6081809d_0_6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3b138f8f8b_0_6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g23b138f8f8b_0_64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23b138f8f8b_0_6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pic>
        <p:nvPicPr>
          <p:cNvPr descr="A close up of a logo&#10;&#10;Description automatically generated" id="161" name="Google Shape;161;g23b138f8f8b_0_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23b138f8f8b_0_6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 Specification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63" name="Google Shape;163;g23b138f8f8b_0_6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64" name="Google Shape;164;g23b138f8f8b_0_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6100" y="1423563"/>
            <a:ext cx="6371501" cy="425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23b138f8f8b_0_64"/>
          <p:cNvSpPr txBox="1"/>
          <p:nvPr>
            <p:ph idx="4294967295" type="body"/>
          </p:nvPr>
        </p:nvSpPr>
        <p:spPr>
          <a:xfrm>
            <a:off x="376825" y="1024025"/>
            <a:ext cx="5555700" cy="52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Block Diagram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Power Subsystem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Produce stable 3.3V &amp; 5V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Control Subsystem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Calculate and upload the absorbance spectrum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Interface with other subsystems based on the control signals from the User Interface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Lighting Subsystem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Drive an LED array with 6 different LEDs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Detection Subsystem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Detect the light passing through the sample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User Interface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Display the absorbance spectrum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Launch sample analysis and calibration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23b138f8f8b_0_64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7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3c6081809d_0_3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23c6081809d_0_31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23c6081809d_0_3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pic>
        <p:nvPicPr>
          <p:cNvPr descr="A close up of a logo&#10;&#10;Description automatically generated" id="174" name="Google Shape;174;g23c6081809d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23c6081809d_0_3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 Specification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76" name="Google Shape;176;g23c6081809d_0_3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177" name="Google Shape;177;g23c6081809d_0_31"/>
          <p:cNvSpPr txBox="1"/>
          <p:nvPr>
            <p:ph idx="4294967295" type="body"/>
          </p:nvPr>
        </p:nvSpPr>
        <p:spPr>
          <a:xfrm>
            <a:off x="376825" y="1024025"/>
            <a:ext cx="5555700" cy="52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Enclosure Design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Can be Integrated into current STRE&amp;M prototype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Can record and upload spectrum analysis wirelessly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Very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adaptable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design can meet any wavelength requirement by swapping LED and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resistor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values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Can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work for up to 8 LEDs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g23c6081809d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2525" y="1020625"/>
            <a:ext cx="3292902" cy="323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23c6081809d_0_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25425" y="1020625"/>
            <a:ext cx="2812650" cy="242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23c6081809d_0_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2525" y="4257850"/>
            <a:ext cx="3292902" cy="182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23c6081809d_0_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25425" y="3445725"/>
            <a:ext cx="2812652" cy="2641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23c6081809d_0_31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3b138f8f8b_0_78"/>
          <p:cNvSpPr/>
          <p:nvPr/>
        </p:nvSpPr>
        <p:spPr>
          <a:xfrm flipH="1" rot="10800000">
            <a:off x="-1" y="64"/>
            <a:ext cx="12192000" cy="68661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188" name="Google Shape;188;g23b138f8f8b_0_78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89" name="Google Shape;189;g23b138f8f8b_0_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23b138f8f8b_0_78"/>
          <p:cNvSpPr txBox="1"/>
          <p:nvPr/>
        </p:nvSpPr>
        <p:spPr>
          <a:xfrm>
            <a:off x="1295400" y="2948490"/>
            <a:ext cx="9601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How to use the spectrometer and t</a:t>
            </a:r>
            <a:r>
              <a:rPr b="1" lang="en-US" sz="4500">
                <a:solidFill>
                  <a:schemeClr val="lt1"/>
                </a:solidFill>
              </a:rPr>
              <a:t>esting</a:t>
            </a:r>
            <a:r>
              <a:rPr b="1" lang="en-US" sz="4500">
                <a:solidFill>
                  <a:schemeClr val="lt1"/>
                </a:solidFill>
              </a:rPr>
              <a:t> results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23b138f8f8b_0_78"/>
          <p:cNvSpPr/>
          <p:nvPr/>
        </p:nvSpPr>
        <p:spPr>
          <a:xfrm>
            <a:off x="5520230" y="170427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23b138f8f8b_0_7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93" name="Google Shape;193;g23b138f8f8b_0_7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194" name="Google Shape;194;g23b138f8f8b_0_78"/>
          <p:cNvSpPr txBox="1"/>
          <p:nvPr>
            <p:ph idx="12" type="sldNum"/>
          </p:nvPr>
        </p:nvSpPr>
        <p:spPr>
          <a:xfrm>
            <a:off x="9262872" y="598932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2019-01-14T22:06:33Z</dcterms:created>
  <dc:creator>Nielsen, Joshua</dc:creator>
</cp:coreProperties>
</file>