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 id="2147483670"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066"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3a96b05531_2_6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g23a96b05531_2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1d98b99b0a_0_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sz="1400">
              <a:solidFill>
                <a:schemeClr val="dk1"/>
              </a:solidFill>
            </a:endParaRPr>
          </a:p>
          <a:p>
            <a:pPr marL="0" lvl="0" indent="0" algn="l" rtl="0">
              <a:spcBef>
                <a:spcPts val="0"/>
              </a:spcBef>
              <a:spcAft>
                <a:spcPts val="0"/>
              </a:spcAft>
              <a:buClr>
                <a:schemeClr val="dk1"/>
              </a:buClr>
              <a:buFont typeface="Arial"/>
              <a:buNone/>
            </a:pPr>
            <a:r>
              <a:rPr lang="en" sz="1400">
                <a:solidFill>
                  <a:schemeClr val="dk1"/>
                </a:solidFill>
              </a:rPr>
              <a:t>The alternating current induces an emf in the opposite coil when placed in vicinity</a:t>
            </a:r>
            <a:endParaRPr>
              <a:solidFill>
                <a:schemeClr val="dk1"/>
              </a:solidFill>
            </a:endParaRPr>
          </a:p>
          <a:p>
            <a:pPr marL="0" lvl="0" indent="0" algn="l" rtl="0">
              <a:spcBef>
                <a:spcPts val="0"/>
              </a:spcBef>
              <a:spcAft>
                <a:spcPts val="0"/>
              </a:spcAft>
              <a:buClr>
                <a:schemeClr val="dk1"/>
              </a:buClr>
              <a:buFont typeface="Arial"/>
              <a:buNone/>
            </a:pPr>
            <a:endParaRPr sz="1400">
              <a:solidFill>
                <a:schemeClr val="dk1"/>
              </a:solidFill>
            </a:endParaRPr>
          </a:p>
          <a:p>
            <a:pPr marL="0" lvl="0" indent="0" algn="l" rtl="0">
              <a:spcBef>
                <a:spcPts val="0"/>
              </a:spcBef>
              <a:spcAft>
                <a:spcPts val="0"/>
              </a:spcAft>
              <a:buClr>
                <a:schemeClr val="dk1"/>
              </a:buClr>
              <a:buFont typeface="Arial"/>
              <a:buNone/>
            </a:pPr>
            <a:r>
              <a:rPr lang="en" sz="1500" b="1">
                <a:solidFill>
                  <a:srgbClr val="15264B"/>
                </a:solidFill>
              </a:rPr>
              <a:t>Output</a:t>
            </a:r>
            <a:endParaRPr sz="1500" b="1">
              <a:solidFill>
                <a:srgbClr val="15264B"/>
              </a:solidFill>
            </a:endParaRPr>
          </a:p>
          <a:p>
            <a:pPr marL="0" lvl="0" indent="0" algn="l" rtl="0">
              <a:spcBef>
                <a:spcPts val="0"/>
              </a:spcBef>
              <a:spcAft>
                <a:spcPts val="0"/>
              </a:spcAft>
              <a:buClr>
                <a:schemeClr val="dk1"/>
              </a:buClr>
              <a:buFont typeface="Arial"/>
              <a:buNone/>
            </a:pPr>
            <a:endParaRPr sz="1400" b="1">
              <a:solidFill>
                <a:schemeClr val="dk1"/>
              </a:solidFill>
            </a:endParaRPr>
          </a:p>
          <a:p>
            <a:pPr marL="0" lvl="0" indent="0" algn="l" rtl="0">
              <a:spcBef>
                <a:spcPts val="0"/>
              </a:spcBef>
              <a:spcAft>
                <a:spcPts val="0"/>
              </a:spcAft>
              <a:buClr>
                <a:schemeClr val="dk1"/>
              </a:buClr>
              <a:buFont typeface="Arial"/>
              <a:buNone/>
            </a:pPr>
            <a:r>
              <a:rPr lang="en" sz="1400">
                <a:solidFill>
                  <a:schemeClr val="dk1"/>
                </a:solidFill>
              </a:rPr>
              <a:t>This AC emf induced was converted to a DC voltage. This voltage only managed to hit 1.7V at .1 A. Not close enough to the required 5V, .4745 A. </a:t>
            </a:r>
            <a:endParaRPr sz="1400">
              <a:solidFill>
                <a:schemeClr val="dk1"/>
              </a:solidFill>
            </a:endParaRPr>
          </a:p>
          <a:p>
            <a:pPr marL="0" lvl="0" indent="0" algn="l" rtl="0">
              <a:spcBef>
                <a:spcPts val="0"/>
              </a:spcBef>
              <a:spcAft>
                <a:spcPts val="0"/>
              </a:spcAft>
              <a:buClr>
                <a:schemeClr val="dk1"/>
              </a:buClr>
              <a:buFont typeface="Arial"/>
              <a:buNone/>
            </a:pPr>
            <a:r>
              <a:rPr lang="en" sz="1400">
                <a:solidFill>
                  <a:schemeClr val="dk1"/>
                </a:solidFill>
              </a:rPr>
              <a:t>Adding a 3.6 V battery to boost the voltage allowed the linear voltage regulator to charge to the necessary voltage within a range of ~3.5-30 seconds. </a:t>
            </a:r>
            <a:endParaRPr sz="1400">
              <a:solidFill>
                <a:schemeClr val="dk1"/>
              </a:solidFill>
            </a:endParaRPr>
          </a:p>
          <a:p>
            <a:pPr marL="0" lvl="0" indent="0" algn="l" rtl="0">
              <a:spcBef>
                <a:spcPts val="0"/>
              </a:spcBef>
              <a:spcAft>
                <a:spcPts val="0"/>
              </a:spcAft>
              <a:buClr>
                <a:schemeClr val="dk1"/>
              </a:buClr>
              <a:buFont typeface="Arial"/>
              <a:buNone/>
            </a:pPr>
            <a:r>
              <a:rPr lang="en" sz="1400">
                <a:solidFill>
                  <a:schemeClr val="dk1"/>
                </a:solidFill>
              </a:rPr>
              <a:t>When removing testing outliers this goes down to ~3.5-8 seconds.</a:t>
            </a:r>
            <a:endParaRPr/>
          </a:p>
        </p:txBody>
      </p:sp>
      <p:sp>
        <p:nvSpPr>
          <p:cNvPr id="242" name="Google Shape;242;g21d98b99b0a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1d98b99b0a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21d98b99b0a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3ccb510e6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Unfortunately, we were unable to get our system soldered onto the PCB and so ended up breadboarding the system to get the desired functionality. The circuit itself is relatively simple, with the microcontroller connected to the NFC scanner, servo motor and button. Most of the magic here occurs in the microcontroller where the key is read and stored. The button on the </a:t>
            </a:r>
            <a:endParaRPr/>
          </a:p>
        </p:txBody>
      </p:sp>
      <p:sp>
        <p:nvSpPr>
          <p:cNvPr id="273" name="Google Shape;273;g23ccb510e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3dcb4b5166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Here is a quick demonstration of the NFC system working in full. Try to not to read the numbers on my credit card too closely :)</a:t>
            </a:r>
            <a:endParaRPr/>
          </a:p>
        </p:txBody>
      </p:sp>
      <p:sp>
        <p:nvSpPr>
          <p:cNvPr id="287" name="Google Shape;287;g23dcb4b5166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1d98b99b0a_0_15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g21d98b99b0a_0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3dcb4b5166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sz="1400">
              <a:solidFill>
                <a:schemeClr val="dk1"/>
              </a:solidFill>
            </a:endParaRPr>
          </a:p>
        </p:txBody>
      </p:sp>
      <p:sp>
        <p:nvSpPr>
          <p:cNvPr id="316" name="Google Shape;316;g23dcb4b51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3dcb4b5166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sz="1400">
              <a:solidFill>
                <a:schemeClr val="dk1"/>
              </a:solidFill>
            </a:endParaRPr>
          </a:p>
        </p:txBody>
      </p:sp>
      <p:sp>
        <p:nvSpPr>
          <p:cNvPr id="330" name="Google Shape;330;g23dcb4b5166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3dcb4b5166_0_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sz="1400">
              <a:solidFill>
                <a:schemeClr val="dk1"/>
              </a:solidFill>
            </a:endParaRPr>
          </a:p>
        </p:txBody>
      </p:sp>
      <p:sp>
        <p:nvSpPr>
          <p:cNvPr id="345" name="Google Shape;345;g23dcb4b5166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1d98b99b0a_0_1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21d98b99b0a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1d98b99b0a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300"/>
              <a:buFont typeface="Arial"/>
              <a:buNone/>
            </a:pPr>
            <a:r>
              <a:rPr lang="en" sz="1500" b="1">
                <a:solidFill>
                  <a:srgbClr val="15264B"/>
                </a:solidFill>
              </a:rPr>
              <a:t>LC Oscillator</a:t>
            </a:r>
            <a:endParaRPr sz="1400">
              <a:solidFill>
                <a:schemeClr val="dk1"/>
              </a:solidFill>
            </a:endParaRPr>
          </a:p>
          <a:p>
            <a:pPr marL="0" lvl="0" indent="0" algn="l" rtl="0">
              <a:spcBef>
                <a:spcPts val="0"/>
              </a:spcBef>
              <a:spcAft>
                <a:spcPts val="0"/>
              </a:spcAft>
              <a:buClr>
                <a:schemeClr val="dk1"/>
              </a:buClr>
              <a:buSzPts val="1500"/>
              <a:buFont typeface="Arial"/>
              <a:buNone/>
            </a:pPr>
            <a:r>
              <a:rPr lang="en" sz="1400">
                <a:solidFill>
                  <a:schemeClr val="dk1"/>
                </a:solidFill>
              </a:rPr>
              <a:t>The power source circuit is an LC Oscillator which took more troubleshooting than anticipated. Taking into account current draw we were able to source higher current rated resistors from ECE store and got this working.</a:t>
            </a:r>
            <a:endParaRPr sz="2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300"/>
              <a:buFont typeface="Arial"/>
              <a:buNone/>
            </a:pPr>
            <a:r>
              <a:rPr lang="en" sz="1500" b="1">
                <a:solidFill>
                  <a:srgbClr val="15264B"/>
                </a:solidFill>
              </a:rPr>
              <a:t>Induced emf</a:t>
            </a:r>
            <a:endParaRPr sz="1400">
              <a:solidFill>
                <a:schemeClr val="dk1"/>
              </a:solidFill>
            </a:endParaRPr>
          </a:p>
          <a:p>
            <a:pPr marL="0" lvl="0" indent="0" algn="l" rtl="0">
              <a:spcBef>
                <a:spcPts val="0"/>
              </a:spcBef>
              <a:spcAft>
                <a:spcPts val="0"/>
              </a:spcAft>
              <a:buClr>
                <a:schemeClr val="dk1"/>
              </a:buClr>
              <a:buSzPts val="2300"/>
              <a:buFont typeface="Arial"/>
              <a:buNone/>
            </a:pPr>
            <a:r>
              <a:rPr lang="en" sz="1400">
                <a:solidFill>
                  <a:schemeClr val="dk1"/>
                </a:solidFill>
              </a:rPr>
              <a:t>While the coupled induction coils produced an emf in the sink, it was not strong enough to hit 5V output at .4745A. </a:t>
            </a:r>
            <a:endParaRPr sz="1400">
              <a:solidFill>
                <a:schemeClr val="dk1"/>
              </a:solidFill>
            </a:endParaRPr>
          </a:p>
          <a:p>
            <a:pPr marL="0" lvl="0" indent="0" algn="l" rtl="0">
              <a:spcBef>
                <a:spcPts val="0"/>
              </a:spcBef>
              <a:spcAft>
                <a:spcPts val="0"/>
              </a:spcAft>
              <a:buClr>
                <a:schemeClr val="dk1"/>
              </a:buClr>
              <a:buSzPts val="2300"/>
              <a:buFont typeface="Arial"/>
              <a:buNone/>
            </a:pPr>
            <a:r>
              <a:rPr lang="en" sz="1400">
                <a:solidFill>
                  <a:schemeClr val="dk1"/>
                </a:solidFill>
              </a:rPr>
              <a:t>Induced emf is based on:</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Coil turns</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Change in flux over time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larger area, higher turn count, or increased B field</a:t>
            </a:r>
            <a:endParaRPr sz="1400">
              <a:solidFill>
                <a:schemeClr val="dk1"/>
              </a:solidFill>
            </a:endParaRPr>
          </a:p>
          <a:p>
            <a:pPr marL="1371600" lvl="2" indent="-317500" algn="l" rtl="0">
              <a:spcBef>
                <a:spcPts val="0"/>
              </a:spcBef>
              <a:spcAft>
                <a:spcPts val="0"/>
              </a:spcAft>
              <a:buClr>
                <a:schemeClr val="dk1"/>
              </a:buClr>
              <a:buSzPts val="1400"/>
              <a:buChar char="•"/>
            </a:pPr>
            <a:r>
              <a:rPr lang="en" sz="1400">
                <a:solidFill>
                  <a:schemeClr val="dk1"/>
                </a:solidFill>
              </a:rPr>
              <a:t>Increased current flow through power source</a:t>
            </a:r>
            <a:endParaRPr sz="1400">
              <a:solidFill>
                <a:schemeClr val="dk1"/>
              </a:solidFill>
            </a:endParaRPr>
          </a:p>
          <a:p>
            <a:pPr marL="1828800" lvl="3" indent="-317500" algn="l" rtl="0">
              <a:spcBef>
                <a:spcPts val="0"/>
              </a:spcBef>
              <a:spcAft>
                <a:spcPts val="0"/>
              </a:spcAft>
              <a:buClr>
                <a:schemeClr val="dk1"/>
              </a:buClr>
              <a:buSzPts val="1400"/>
              <a:buChar char="•"/>
            </a:pPr>
            <a:r>
              <a:rPr lang="en" sz="1400">
                <a:solidFill>
                  <a:schemeClr val="dk1"/>
                </a:solidFill>
              </a:rPr>
              <a:t> New mosfet and resistors with even higher current ratings.</a:t>
            </a:r>
            <a:endParaRPr sz="1500" b="1">
              <a:solidFill>
                <a:srgbClr val="15264B"/>
              </a:solidFill>
            </a:endParaRPr>
          </a:p>
          <a:p>
            <a:pPr marL="0" lvl="0" indent="0" algn="l" rtl="0">
              <a:spcBef>
                <a:spcPts val="0"/>
              </a:spcBef>
              <a:spcAft>
                <a:spcPts val="0"/>
              </a:spcAft>
              <a:buClr>
                <a:schemeClr val="dk1"/>
              </a:buClr>
              <a:buSzPts val="1100"/>
              <a:buFont typeface="Arial"/>
              <a:buNone/>
            </a:pPr>
            <a:r>
              <a:rPr lang="en" sz="1500" b="1">
                <a:solidFill>
                  <a:srgbClr val="15264B"/>
                </a:solidFill>
              </a:rPr>
              <a:t>Capacitors</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Voltage output times</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Voltage discharge times</a:t>
            </a:r>
            <a:endParaRPr/>
          </a:p>
        </p:txBody>
      </p:sp>
      <p:sp>
        <p:nvSpPr>
          <p:cNvPr id="372" name="Google Shape;372;g21d98b99b0a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3da684ad7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23da684ad7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3ccb510e63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300"/>
              <a:buFont typeface="Arial"/>
              <a:buNone/>
            </a:pPr>
            <a:r>
              <a:rPr lang="en" sz="1500" b="1">
                <a:solidFill>
                  <a:srgbClr val="15264B"/>
                </a:solidFill>
              </a:rPr>
              <a:t>LC Oscillator</a:t>
            </a:r>
            <a:endParaRPr sz="1400">
              <a:solidFill>
                <a:schemeClr val="dk1"/>
              </a:solidFill>
            </a:endParaRPr>
          </a:p>
          <a:p>
            <a:pPr marL="0" lvl="0" indent="0" algn="l" rtl="0">
              <a:spcBef>
                <a:spcPts val="0"/>
              </a:spcBef>
              <a:spcAft>
                <a:spcPts val="0"/>
              </a:spcAft>
              <a:buClr>
                <a:schemeClr val="dk1"/>
              </a:buClr>
              <a:buSzPts val="1500"/>
              <a:buFont typeface="Arial"/>
              <a:buNone/>
            </a:pPr>
            <a:r>
              <a:rPr lang="en" sz="1400">
                <a:solidFill>
                  <a:schemeClr val="dk1"/>
                </a:solidFill>
              </a:rPr>
              <a:t>The power source circuit is an LC Oscillator which took more troubleshooting than anticipated. Taking into account current draw we were able to source higher current rated resistors from ECE store and got this working.</a:t>
            </a:r>
            <a:endParaRPr sz="2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2300"/>
              <a:buFont typeface="Arial"/>
              <a:buNone/>
            </a:pPr>
            <a:r>
              <a:rPr lang="en" sz="1500" b="1">
                <a:solidFill>
                  <a:srgbClr val="15264B"/>
                </a:solidFill>
              </a:rPr>
              <a:t>Induced emf</a:t>
            </a:r>
            <a:endParaRPr sz="1400">
              <a:solidFill>
                <a:schemeClr val="dk1"/>
              </a:solidFill>
            </a:endParaRPr>
          </a:p>
          <a:p>
            <a:pPr marL="0" lvl="0" indent="0" algn="l" rtl="0">
              <a:spcBef>
                <a:spcPts val="0"/>
              </a:spcBef>
              <a:spcAft>
                <a:spcPts val="0"/>
              </a:spcAft>
              <a:buClr>
                <a:schemeClr val="dk1"/>
              </a:buClr>
              <a:buSzPts val="2300"/>
              <a:buFont typeface="Arial"/>
              <a:buNone/>
            </a:pPr>
            <a:r>
              <a:rPr lang="en" sz="1400">
                <a:solidFill>
                  <a:schemeClr val="dk1"/>
                </a:solidFill>
              </a:rPr>
              <a:t>While the coupled induction coils produced an emf in the sink, it was not strong enough to hit 5V output at .4745A. </a:t>
            </a:r>
            <a:endParaRPr sz="1400">
              <a:solidFill>
                <a:schemeClr val="dk1"/>
              </a:solidFill>
            </a:endParaRPr>
          </a:p>
          <a:p>
            <a:pPr marL="0" lvl="0" indent="0" algn="l" rtl="0">
              <a:spcBef>
                <a:spcPts val="0"/>
              </a:spcBef>
              <a:spcAft>
                <a:spcPts val="0"/>
              </a:spcAft>
              <a:buClr>
                <a:schemeClr val="dk1"/>
              </a:buClr>
              <a:buSzPts val="2300"/>
              <a:buFont typeface="Arial"/>
              <a:buNone/>
            </a:pPr>
            <a:r>
              <a:rPr lang="en" sz="1400">
                <a:solidFill>
                  <a:schemeClr val="dk1"/>
                </a:solidFill>
              </a:rPr>
              <a:t>Induced emf is based on:</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Coil turns</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Change in flux over time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larger area, higher turn count, or increased B field</a:t>
            </a:r>
            <a:endParaRPr sz="1400">
              <a:solidFill>
                <a:schemeClr val="dk1"/>
              </a:solidFill>
            </a:endParaRPr>
          </a:p>
          <a:p>
            <a:pPr marL="1371600" lvl="2" indent="-317500" algn="l" rtl="0">
              <a:spcBef>
                <a:spcPts val="0"/>
              </a:spcBef>
              <a:spcAft>
                <a:spcPts val="0"/>
              </a:spcAft>
              <a:buClr>
                <a:schemeClr val="dk1"/>
              </a:buClr>
              <a:buSzPts val="1400"/>
              <a:buChar char="•"/>
            </a:pPr>
            <a:r>
              <a:rPr lang="en" sz="1400">
                <a:solidFill>
                  <a:schemeClr val="dk1"/>
                </a:solidFill>
              </a:rPr>
              <a:t>Increased current flow through power source</a:t>
            </a:r>
            <a:endParaRPr sz="1400">
              <a:solidFill>
                <a:schemeClr val="dk1"/>
              </a:solidFill>
            </a:endParaRPr>
          </a:p>
          <a:p>
            <a:pPr marL="1828800" lvl="3" indent="-317500" algn="l" rtl="0">
              <a:spcBef>
                <a:spcPts val="0"/>
              </a:spcBef>
              <a:spcAft>
                <a:spcPts val="0"/>
              </a:spcAft>
              <a:buClr>
                <a:schemeClr val="dk1"/>
              </a:buClr>
              <a:buSzPts val="1400"/>
              <a:buChar char="•"/>
            </a:pPr>
            <a:r>
              <a:rPr lang="en" sz="1400">
                <a:solidFill>
                  <a:schemeClr val="dk1"/>
                </a:solidFill>
              </a:rPr>
              <a:t> New mosfet and resistors with even higher current ratings.</a:t>
            </a:r>
            <a:endParaRPr sz="1500" b="1">
              <a:solidFill>
                <a:srgbClr val="15264B"/>
              </a:solidFill>
            </a:endParaRPr>
          </a:p>
          <a:p>
            <a:pPr marL="0" lvl="0" indent="0" algn="l" rtl="0">
              <a:spcBef>
                <a:spcPts val="0"/>
              </a:spcBef>
              <a:spcAft>
                <a:spcPts val="0"/>
              </a:spcAft>
              <a:buClr>
                <a:schemeClr val="dk1"/>
              </a:buClr>
              <a:buSzPts val="1100"/>
              <a:buFont typeface="Arial"/>
              <a:buNone/>
            </a:pPr>
            <a:r>
              <a:rPr lang="en" sz="1500" b="1">
                <a:solidFill>
                  <a:srgbClr val="15264B"/>
                </a:solidFill>
              </a:rPr>
              <a:t>Capacitors</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Voltage output times</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Voltage discharge times</a:t>
            </a:r>
            <a:endParaRPr/>
          </a:p>
        </p:txBody>
      </p:sp>
      <p:sp>
        <p:nvSpPr>
          <p:cNvPr id="384" name="Google Shape;384;g23ccb510e6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3aa9deb787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23aa9deb787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3a96b05531_2_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g23a96b05531_2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3a96b05531_2_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g23a96b05531_2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3aa9deb787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500"/>
              <a:buFont typeface="Arial"/>
              <a:buNone/>
            </a:pPr>
            <a:r>
              <a:rPr lang="en" sz="1400">
                <a:solidFill>
                  <a:schemeClr val="dk1"/>
                </a:solidFill>
              </a:rPr>
              <a:t>Future work includes further research and testing to reach a level of power that’s strong enough to power the motor through wireless charge, as well as printing new PCB designs to reflect these changes. </a:t>
            </a:r>
            <a:endParaRPr sz="1400">
              <a:solidFill>
                <a:schemeClr val="dk1"/>
              </a:solidFill>
            </a:endParaRPr>
          </a:p>
          <a:p>
            <a:pPr marL="0" lvl="0" indent="0" algn="l" rtl="0">
              <a:spcBef>
                <a:spcPts val="0"/>
              </a:spcBef>
              <a:spcAft>
                <a:spcPts val="0"/>
              </a:spcAft>
              <a:buClr>
                <a:schemeClr val="dk1"/>
              </a:buClr>
              <a:buSzPts val="1500"/>
              <a:buFont typeface="Arial"/>
              <a:buNone/>
            </a:pPr>
            <a:endParaRPr sz="1400">
              <a:solidFill>
                <a:schemeClr val="dk1"/>
              </a:solidFill>
            </a:endParaRPr>
          </a:p>
          <a:p>
            <a:pPr marL="0" lvl="0" indent="0" algn="l" rtl="0">
              <a:spcBef>
                <a:spcPts val="0"/>
              </a:spcBef>
              <a:spcAft>
                <a:spcPts val="0"/>
              </a:spcAft>
              <a:buClr>
                <a:schemeClr val="dk1"/>
              </a:buClr>
              <a:buSzPts val="1500"/>
              <a:buFont typeface="Arial"/>
              <a:buNone/>
            </a:pPr>
            <a:r>
              <a:rPr lang="en" sz="1400">
                <a:solidFill>
                  <a:schemeClr val="dk1"/>
                </a:solidFill>
              </a:rPr>
              <a:t>Additional work includes creating a waterproof renter friendly casing that would mount around the deadbolt, and testing for user friendliness using the speakers and LED’s to indicate when an RFID has been scanned. </a:t>
            </a:r>
            <a:endParaRPr sz="1400">
              <a:solidFill>
                <a:schemeClr val="dk1"/>
              </a:solidFill>
            </a:endParaRPr>
          </a:p>
          <a:p>
            <a:pPr marL="0" lvl="0" indent="0" algn="l" rtl="0">
              <a:spcBef>
                <a:spcPts val="0"/>
              </a:spcBef>
              <a:spcAft>
                <a:spcPts val="0"/>
              </a:spcAft>
              <a:buClr>
                <a:schemeClr val="dk1"/>
              </a:buClr>
              <a:buSzPts val="1500"/>
              <a:buFont typeface="Arial"/>
              <a:buNone/>
            </a:pPr>
            <a:endParaRPr sz="1400">
              <a:solidFill>
                <a:schemeClr val="dk1"/>
              </a:solidFill>
            </a:endParaRPr>
          </a:p>
          <a:p>
            <a:pPr marL="0" lvl="0" indent="0" algn="l" rtl="0">
              <a:spcBef>
                <a:spcPts val="0"/>
              </a:spcBef>
              <a:spcAft>
                <a:spcPts val="0"/>
              </a:spcAft>
              <a:buClr>
                <a:schemeClr val="dk1"/>
              </a:buClr>
              <a:buSzPts val="1500"/>
              <a:buFont typeface="Arial"/>
              <a:buNone/>
            </a:pPr>
            <a:r>
              <a:rPr lang="en" sz="1400">
                <a:solidFill>
                  <a:schemeClr val="dk1"/>
                </a:solidFill>
              </a:rPr>
              <a:t>A stretch goal that would be beneficial for productization would be to develop an application that can store key cards. Another additional feature would be to utilize a system such as Samsung’s reverse wireless charging to power the system without needing the power brick.</a:t>
            </a:r>
            <a:endParaRPr sz="1400">
              <a:solidFill>
                <a:schemeClr val="dk1"/>
              </a:solidFill>
            </a:endParaRPr>
          </a:p>
          <a:p>
            <a:pPr marL="0" lvl="0" indent="0" algn="l" rtl="0">
              <a:lnSpc>
                <a:spcPct val="100000"/>
              </a:lnSpc>
              <a:spcBef>
                <a:spcPts val="0"/>
              </a:spcBef>
              <a:spcAft>
                <a:spcPts val="0"/>
              </a:spcAft>
              <a:buSzPts val="1400"/>
              <a:buNone/>
            </a:pPr>
            <a:endParaRPr/>
          </a:p>
        </p:txBody>
      </p:sp>
      <p:sp>
        <p:nvSpPr>
          <p:cNvPr id="436" name="Google Shape;436;g23aa9deb78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1d98b99b0a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Renter friendly solutions do not exist or is not being made by possible competitors and physical design aspect would allow ours to be a unique entry into the market</a:t>
            </a:r>
            <a:endParaRPr/>
          </a:p>
        </p:txBody>
      </p:sp>
      <p:sp>
        <p:nvSpPr>
          <p:cNvPr id="141" name="Google Shape;141;g21d98b99b0a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1d98b99b0a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400">
                <a:solidFill>
                  <a:schemeClr val="dk1"/>
                </a:solidFill>
              </a:rPr>
              <a:t>Initial designs of the product focused on the physical as that is what would set our product apart from competitors. Our product would exist with current infrastructure on apartment doors to allow continued access of current keys for roommates, landlords etc to have access but allow for new RFID access as well.</a:t>
            </a:r>
            <a:endParaRPr/>
          </a:p>
        </p:txBody>
      </p:sp>
      <p:sp>
        <p:nvSpPr>
          <p:cNvPr id="155" name="Google Shape;155;g21d98b99b0a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1d98b99b0a_0_11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400">
                <a:solidFill>
                  <a:schemeClr val="dk1"/>
                </a:solidFill>
              </a:rPr>
              <a:t>The idea itself was workshopped with the machine shop on how to mount a servo motor to effectively rotate the lock. It was recommended that we use a high-torque servo motor mounted to the lock via a custom metal base plate. It ended up almost replacing the inside portion of the deadbolt entirely and needs more refinement to be the rent friendly product we had in mind but at this point the physical aspect was not the main focus anymore.</a:t>
            </a:r>
            <a:endParaRPr/>
          </a:p>
        </p:txBody>
      </p:sp>
      <p:sp>
        <p:nvSpPr>
          <p:cNvPr id="169" name="Google Shape;169;g21d98b99b0a_0_1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1d98b99b0a_0_1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quick overview of the high level subsystems of our design. We had three main subsystems: the power subsystem, the door management subsystem and the user interface subsystem. The power subsystem consists of the wireless power transmitter and receiver that form the heart of the project. The door management subsystem is the controlling component of the project, consisting of the the NFC scanner, microcontroller and servo motor that all interact to unlock/lock the door. Lastly, for user interfacing, we have a button to add a key to the system’s memory.</a:t>
            </a:r>
            <a:endParaRPr/>
          </a:p>
        </p:txBody>
      </p:sp>
      <p:sp>
        <p:nvSpPr>
          <p:cNvPr id="187" name="Google Shape;187;g21d98b99b0a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1d98b99b0a_0_14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21d98b99b0a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1d98b99b0a_0_3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Our design was meant to use induction charging. Induction charging uses an alternating current in one inductor to induce an emf in another inductor. Air is the medium this energy is transferred over most commonly and in our circuit.</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sz="1400" b="1">
              <a:solidFill>
                <a:schemeClr val="dk1"/>
              </a:solidFill>
            </a:endParaRPr>
          </a:p>
          <a:p>
            <a:pPr marL="0" lvl="0" indent="0" algn="l" rtl="0">
              <a:spcBef>
                <a:spcPts val="0"/>
              </a:spcBef>
              <a:spcAft>
                <a:spcPts val="0"/>
              </a:spcAft>
              <a:buClr>
                <a:schemeClr val="dk1"/>
              </a:buClr>
              <a:buFont typeface="Arial"/>
              <a:buNone/>
            </a:pPr>
            <a:r>
              <a:rPr lang="en" sz="1400">
                <a:solidFill>
                  <a:schemeClr val="dk1"/>
                </a:solidFill>
              </a:rPr>
              <a:t>Since this requires two separate circuits for one circuit will act as the power source and the other as the power sink. The power sink has an output of 5V where there computation and functional components will be connected (microcontroller, motor, RFID reader etc…)</a:t>
            </a:r>
            <a:endParaRPr sz="1400">
              <a:solidFill>
                <a:schemeClr val="dk1"/>
              </a:solidFill>
            </a:endParaRPr>
          </a:p>
        </p:txBody>
      </p:sp>
      <p:sp>
        <p:nvSpPr>
          <p:cNvPr id="213" name="Google Shape;213;g21d98b99b0a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1d98b99b0a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rPr>
              <a:t>Using induction to supply power means we need an alternating current source.</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Clr>
                <a:schemeClr val="dk1"/>
              </a:buClr>
              <a:buFont typeface="Arial"/>
              <a:buNone/>
            </a:pPr>
            <a:r>
              <a:rPr lang="en" sz="1400">
                <a:solidFill>
                  <a:schemeClr val="dk1"/>
                </a:solidFill>
              </a:rPr>
              <a:t>Using a mosfet as a switch we are able to get an AC current through the induction charging coil. This current oscillation reflected by the oscillating voltage swapped at a rate of ~50 nanoseconds with the inductor changing from a voltage of ~11.5 V to ~5.5 V with reference to ground.</a:t>
            </a:r>
            <a:endParaRPr sz="1400">
              <a:solidFill>
                <a:schemeClr val="dk1"/>
              </a:solidFill>
            </a:endParaRPr>
          </a:p>
        </p:txBody>
      </p:sp>
      <p:sp>
        <p:nvSpPr>
          <p:cNvPr id="227" name="Google Shape;227;g21d98b99b0a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 name="Google Shape;59;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3" name="Google Shape;63;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9" name="Google Shape;69;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 name="Google Shape;75;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 name="Google Shape;76;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2" name="Google Shape;82;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20"/>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6" name="Google Shape;96;p20"/>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7" name="Google Shape;97;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1"/>
          <p:cNvSpPr>
            <a:spLocks noGrp="1"/>
          </p:cNvSpPr>
          <p:nvPr>
            <p:ph type="pic" idx="2"/>
          </p:nvPr>
        </p:nvSpPr>
        <p:spPr>
          <a:xfrm>
            <a:off x="3887391" y="740569"/>
            <a:ext cx="4629150" cy="3655219"/>
          </a:xfrm>
          <a:prstGeom prst="rect">
            <a:avLst/>
          </a:prstGeom>
          <a:noFill/>
          <a:ln>
            <a:noFill/>
          </a:ln>
        </p:spPr>
      </p:sp>
      <p:sp>
        <p:nvSpPr>
          <p:cNvPr id="103" name="Google Shape;103;p21"/>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4" name="Google Shape;104;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9" name="Google Shape;109;p22"/>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jpg"/><Relationship Id="rId5" Type="http://schemas.openxmlformats.org/officeDocument/2006/relationships/hyperlink" Target="http://drive.google.com/file/d/1V2Z5hMeLrHUEh306jz2kOBYkS53EJlIO/view" TargetMode="External"/><Relationship Id="rId4" Type="http://schemas.openxmlformats.org/officeDocument/2006/relationships/hyperlink" Target="https://youtu.be/UBmJpX4orZ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p:nvPr/>
        </p:nvSpPr>
        <p:spPr>
          <a:xfrm rot="10800000" flipH="1">
            <a:off x="-1" y="0"/>
            <a:ext cx="9144000" cy="5149623"/>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124" name="Google Shape;124;p24" descr="A picture containing building, street&#10;&#10;Description automatically generated"/>
          <p:cNvPicPr preferRelativeResize="0"/>
          <p:nvPr/>
        </p:nvPicPr>
        <p:blipFill rotWithShape="1">
          <a:blip r:embed="rId3">
            <a:alphaModFix amt="25000"/>
          </a:blip>
          <a:srcRect/>
          <a:stretch/>
        </p:blipFill>
        <p:spPr>
          <a:xfrm>
            <a:off x="-1" y="6124"/>
            <a:ext cx="9144000" cy="5143500"/>
          </a:xfrm>
          <a:prstGeom prst="rect">
            <a:avLst/>
          </a:prstGeom>
          <a:noFill/>
          <a:ln>
            <a:noFill/>
          </a:ln>
        </p:spPr>
      </p:pic>
      <p:sp>
        <p:nvSpPr>
          <p:cNvPr id="125" name="Google Shape;125;p24"/>
          <p:cNvSpPr txBox="1"/>
          <p:nvPr/>
        </p:nvSpPr>
        <p:spPr>
          <a:xfrm>
            <a:off x="850551" y="1660173"/>
            <a:ext cx="7443000" cy="3039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500"/>
              </a:spcBef>
              <a:spcAft>
                <a:spcPts val="0"/>
              </a:spcAft>
              <a:buClr>
                <a:srgbClr val="000000"/>
              </a:buClr>
              <a:buSzPts val="3400"/>
              <a:buFont typeface="Arial"/>
              <a:buNone/>
            </a:pPr>
            <a:endParaRPr sz="3400" b="1">
              <a:solidFill>
                <a:schemeClr val="lt1"/>
              </a:solidFill>
            </a:endParaRPr>
          </a:p>
          <a:p>
            <a:pPr marL="0" marR="0" lvl="0" indent="0" algn="ctr" rtl="0">
              <a:lnSpc>
                <a:spcPct val="100000"/>
              </a:lnSpc>
              <a:spcBef>
                <a:spcPts val="500"/>
              </a:spcBef>
              <a:spcAft>
                <a:spcPts val="0"/>
              </a:spcAft>
              <a:buClr>
                <a:srgbClr val="000000"/>
              </a:buClr>
              <a:buSzPts val="3400"/>
              <a:buFont typeface="Arial"/>
              <a:buNone/>
            </a:pPr>
            <a:r>
              <a:rPr lang="en" sz="3400" b="1">
                <a:solidFill>
                  <a:schemeClr val="lt1"/>
                </a:solidFill>
              </a:rPr>
              <a:t>RFID Lock</a:t>
            </a:r>
            <a:endParaRPr sz="3400" b="1">
              <a:solidFill>
                <a:schemeClr val="lt1"/>
              </a:solidFill>
            </a:endParaRPr>
          </a:p>
          <a:p>
            <a:pPr marL="0" marR="0" lvl="0" indent="0" algn="ctr" rtl="0">
              <a:lnSpc>
                <a:spcPct val="100000"/>
              </a:lnSpc>
              <a:spcBef>
                <a:spcPts val="500"/>
              </a:spcBef>
              <a:spcAft>
                <a:spcPts val="0"/>
              </a:spcAft>
              <a:buClr>
                <a:srgbClr val="000000"/>
              </a:buClr>
              <a:buSzPts val="3400"/>
              <a:buFont typeface="Arial"/>
              <a:buNone/>
            </a:pPr>
            <a:endParaRPr sz="3400" b="1">
              <a:solidFill>
                <a:schemeClr val="lt1"/>
              </a:solidFill>
            </a:endParaRPr>
          </a:p>
          <a:p>
            <a:pPr marL="0" marR="0" lvl="0" indent="0" algn="ctr" rtl="0">
              <a:lnSpc>
                <a:spcPct val="100000"/>
              </a:lnSpc>
              <a:spcBef>
                <a:spcPts val="500"/>
              </a:spcBef>
              <a:spcAft>
                <a:spcPts val="0"/>
              </a:spcAft>
              <a:buNone/>
            </a:pPr>
            <a:r>
              <a:rPr lang="en" sz="1900">
                <a:solidFill>
                  <a:schemeClr val="lt1"/>
                </a:solidFill>
              </a:rPr>
              <a:t>Team 40</a:t>
            </a:r>
            <a:endParaRPr sz="1900">
              <a:solidFill>
                <a:schemeClr val="lt1"/>
              </a:solidFill>
            </a:endParaRPr>
          </a:p>
          <a:p>
            <a:pPr marL="0" marR="0" lvl="0" indent="0" algn="ctr" rtl="0">
              <a:lnSpc>
                <a:spcPct val="100000"/>
              </a:lnSpc>
              <a:spcBef>
                <a:spcPts val="500"/>
              </a:spcBef>
              <a:spcAft>
                <a:spcPts val="0"/>
              </a:spcAft>
              <a:buNone/>
            </a:pPr>
            <a:r>
              <a:rPr lang="en" sz="1900">
                <a:solidFill>
                  <a:schemeClr val="lt1"/>
                </a:solidFill>
              </a:rPr>
              <a:t>By Nich Rogers, David Sullivan, Arely Irra</a:t>
            </a:r>
            <a:endParaRPr sz="1900">
              <a:solidFill>
                <a:schemeClr val="lt1"/>
              </a:solidFill>
            </a:endParaRPr>
          </a:p>
          <a:p>
            <a:pPr marL="0" marR="0" lvl="0" indent="0" algn="ctr" rtl="0">
              <a:lnSpc>
                <a:spcPct val="100000"/>
              </a:lnSpc>
              <a:spcBef>
                <a:spcPts val="50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500"/>
              </a:spcBef>
              <a:spcAft>
                <a:spcPts val="0"/>
              </a:spcAft>
              <a:buNone/>
            </a:pPr>
            <a:endParaRPr sz="1400" b="0" i="0" u="none" strike="noStrike" cap="none">
              <a:solidFill>
                <a:srgbClr val="000000"/>
              </a:solidFill>
              <a:latin typeface="Arial"/>
              <a:ea typeface="Arial"/>
              <a:cs typeface="Arial"/>
              <a:sym typeface="Arial"/>
            </a:endParaRPr>
          </a:p>
        </p:txBody>
      </p:sp>
      <p:pic>
        <p:nvPicPr>
          <p:cNvPr id="126" name="Google Shape;126;p24" descr="A picture containing drawing&#10;&#10;Description automatically generated"/>
          <p:cNvPicPr preferRelativeResize="0"/>
          <p:nvPr/>
        </p:nvPicPr>
        <p:blipFill rotWithShape="1">
          <a:blip r:embed="rId4">
            <a:alphaModFix/>
          </a:blip>
          <a:srcRect/>
          <a:stretch/>
        </p:blipFill>
        <p:spPr>
          <a:xfrm>
            <a:off x="3480755" y="639724"/>
            <a:ext cx="2182487" cy="565562"/>
          </a:xfrm>
          <a:prstGeom prst="rect">
            <a:avLst/>
          </a:prstGeom>
          <a:noFill/>
          <a:ln>
            <a:noFill/>
          </a:ln>
        </p:spPr>
      </p:pic>
      <p:sp>
        <p:nvSpPr>
          <p:cNvPr id="127" name="Google Shape;127;p24"/>
          <p:cNvSpPr txBox="1"/>
          <p:nvPr/>
        </p:nvSpPr>
        <p:spPr>
          <a:xfrm>
            <a:off x="2941544" y="4060416"/>
            <a:ext cx="32610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245" name="Google Shape;245;p33"/>
          <p:cNvSpPr txBox="1"/>
          <p:nvPr/>
        </p:nvSpPr>
        <p:spPr>
          <a:xfrm>
            <a:off x="3883053" y="1000709"/>
            <a:ext cx="4816800" cy="361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000" b="1">
                <a:solidFill>
                  <a:srgbClr val="E84B36"/>
                </a:solidFill>
              </a:rPr>
              <a:t>Powersink</a:t>
            </a:r>
            <a:endParaRPr sz="20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
              <a:t>EMF</a:t>
            </a:r>
            <a:endParaRPr sz="1100"/>
          </a:p>
          <a:p>
            <a:pPr marL="457200" marR="0" lvl="0" indent="-317500" algn="l" rtl="0">
              <a:lnSpc>
                <a:spcPct val="100000"/>
              </a:lnSpc>
              <a:spcBef>
                <a:spcPts val="0"/>
              </a:spcBef>
              <a:spcAft>
                <a:spcPts val="0"/>
              </a:spcAft>
              <a:buClr>
                <a:schemeClr val="dk1"/>
              </a:buClr>
              <a:buSzPts val="1400"/>
              <a:buFont typeface="Arial"/>
              <a:buChar char="●"/>
            </a:pPr>
            <a:r>
              <a:rPr lang="en">
                <a:solidFill>
                  <a:schemeClr val="dk1"/>
                </a:solidFill>
              </a:rPr>
              <a:t>1.7 Volts, at .1 Amps</a:t>
            </a:r>
            <a:endParaRPr>
              <a:solidFill>
                <a:schemeClr val="dk1"/>
              </a:solidFill>
            </a:endParaRPr>
          </a:p>
          <a:p>
            <a:pPr marL="914400" marR="0" lvl="1" indent="-317500" algn="l" rtl="0">
              <a:lnSpc>
                <a:spcPct val="100000"/>
              </a:lnSpc>
              <a:spcBef>
                <a:spcPts val="0"/>
              </a:spcBef>
              <a:spcAft>
                <a:spcPts val="0"/>
              </a:spcAft>
              <a:buClr>
                <a:schemeClr val="dk1"/>
              </a:buClr>
              <a:buSzPts val="1400"/>
              <a:buChar char="○"/>
            </a:pPr>
            <a:r>
              <a:rPr lang="en">
                <a:solidFill>
                  <a:schemeClr val="dk1"/>
                </a:solidFill>
              </a:rPr>
              <a:t>Needed 5V at .4745A</a:t>
            </a:r>
            <a:endParaRPr>
              <a:solidFill>
                <a:schemeClr val="dk1"/>
              </a:solidFill>
            </a:endParaRPr>
          </a:p>
          <a:p>
            <a:pPr marL="914400" marR="0" lvl="1" indent="-317500" algn="l" rtl="0">
              <a:lnSpc>
                <a:spcPct val="100000"/>
              </a:lnSpc>
              <a:spcBef>
                <a:spcPts val="0"/>
              </a:spcBef>
              <a:spcAft>
                <a:spcPts val="0"/>
              </a:spcAft>
              <a:buClr>
                <a:schemeClr val="dk1"/>
              </a:buClr>
              <a:buSzPts val="1400"/>
              <a:buChar char="○"/>
            </a:pPr>
            <a:r>
              <a:rPr lang="en">
                <a:solidFill>
                  <a:schemeClr val="dk1"/>
                </a:solidFill>
              </a:rPr>
              <a:t>Compensation</a:t>
            </a:r>
            <a:endParaRPr>
              <a:solidFill>
                <a:schemeClr val="dk1"/>
              </a:solidFill>
            </a:endParaRPr>
          </a:p>
          <a:p>
            <a:pPr marL="914400" marR="0" lvl="1" indent="-317500" algn="l" rtl="0">
              <a:lnSpc>
                <a:spcPct val="100000"/>
              </a:lnSpc>
              <a:spcBef>
                <a:spcPts val="0"/>
              </a:spcBef>
              <a:spcAft>
                <a:spcPts val="0"/>
              </a:spcAft>
              <a:buClr>
                <a:schemeClr val="dk1"/>
              </a:buClr>
              <a:buSzPts val="1400"/>
              <a:buChar char="○"/>
            </a:pPr>
            <a:r>
              <a:rPr lang="en">
                <a:solidFill>
                  <a:schemeClr val="dk1"/>
                </a:solidFill>
              </a:rPr>
              <a:t>1,500 uses</a:t>
            </a:r>
            <a:endParaRPr>
              <a:solidFill>
                <a:schemeClr val="dk1"/>
              </a:solidFill>
            </a:endParaRPr>
          </a:p>
          <a:p>
            <a:pPr marL="0" marR="0" lvl="0" indent="0" algn="l" rtl="0">
              <a:lnSpc>
                <a:spcPct val="100000"/>
              </a:lnSpc>
              <a:spcBef>
                <a:spcPts val="0"/>
              </a:spcBef>
              <a:spcAft>
                <a:spcPts val="0"/>
              </a:spcAft>
              <a:buNone/>
            </a:pPr>
            <a:endParaRPr sz="1500" b="1" i="0" u="none" strike="noStrike" cap="none">
              <a:solidFill>
                <a:srgbClr val="15264B"/>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246" name="Google Shape;246;p33"/>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247" name="Google Shape;247;p33"/>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248" name="Google Shape;248;p33"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249" name="Google Shape;249;p33"/>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Power Supply</a:t>
            </a:r>
            <a:endParaRPr sz="1800" b="0" i="0" u="none" strike="noStrike" cap="none">
              <a:solidFill>
                <a:schemeClr val="lt1"/>
              </a:solidFill>
              <a:latin typeface="Arial"/>
              <a:ea typeface="Arial"/>
              <a:cs typeface="Arial"/>
              <a:sym typeface="Arial"/>
            </a:endParaRPr>
          </a:p>
        </p:txBody>
      </p:sp>
      <p:sp>
        <p:nvSpPr>
          <p:cNvPr id="250" name="Google Shape;250;p33"/>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pic>
        <p:nvPicPr>
          <p:cNvPr id="251" name="Google Shape;251;p33"/>
          <p:cNvPicPr preferRelativeResize="0"/>
          <p:nvPr/>
        </p:nvPicPr>
        <p:blipFill rotWithShape="1">
          <a:blip r:embed="rId4">
            <a:alphaModFix/>
          </a:blip>
          <a:srcRect b="33137"/>
          <a:stretch/>
        </p:blipFill>
        <p:spPr>
          <a:xfrm>
            <a:off x="69350" y="727422"/>
            <a:ext cx="3544075" cy="1504425"/>
          </a:xfrm>
          <a:prstGeom prst="rect">
            <a:avLst/>
          </a:prstGeom>
          <a:noFill/>
          <a:ln>
            <a:noFill/>
          </a:ln>
        </p:spPr>
      </p:pic>
      <p:pic>
        <p:nvPicPr>
          <p:cNvPr id="252" name="Google Shape;252;p33"/>
          <p:cNvPicPr preferRelativeResize="0"/>
          <p:nvPr/>
        </p:nvPicPr>
        <p:blipFill>
          <a:blip r:embed="rId5">
            <a:alphaModFix/>
          </a:blip>
          <a:stretch>
            <a:fillRect/>
          </a:stretch>
        </p:blipFill>
        <p:spPr>
          <a:xfrm>
            <a:off x="953388" y="2631550"/>
            <a:ext cx="3968325" cy="2109125"/>
          </a:xfrm>
          <a:prstGeom prst="rect">
            <a:avLst/>
          </a:prstGeom>
          <a:noFill/>
          <a:ln>
            <a:noFill/>
          </a:ln>
        </p:spPr>
      </p:pic>
      <p:sp>
        <p:nvSpPr>
          <p:cNvPr id="253" name="Google Shape;253;p33"/>
          <p:cNvSpPr/>
          <p:nvPr/>
        </p:nvSpPr>
        <p:spPr>
          <a:xfrm>
            <a:off x="2493525" y="3609000"/>
            <a:ext cx="455700" cy="3990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2410425" y="3968975"/>
            <a:ext cx="83100" cy="79200"/>
          </a:xfrm>
          <a:prstGeom prst="ellipse">
            <a:avLst/>
          </a:prstGeom>
          <a:solidFill>
            <a:srgbClr val="00FF00"/>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10/24</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4"/>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261" name="Google Shape;261;p34"/>
          <p:cNvSpPr txBox="1"/>
          <p:nvPr/>
        </p:nvSpPr>
        <p:spPr>
          <a:xfrm>
            <a:off x="5961770" y="790463"/>
            <a:ext cx="1633200" cy="490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500"/>
              <a:buFont typeface="Helvetica Neue Light"/>
              <a:buNone/>
            </a:pPr>
            <a:r>
              <a:rPr lang="en" sz="1200">
                <a:solidFill>
                  <a:schemeClr val="dk1"/>
                </a:solidFill>
              </a:rPr>
              <a:t>Discharging Trials</a:t>
            </a:r>
            <a:endParaRPr sz="1200" b="0" i="0" u="none" strike="noStrike" cap="none">
              <a:solidFill>
                <a:srgbClr val="000000"/>
              </a:solidFill>
              <a:latin typeface="Arial"/>
              <a:ea typeface="Arial"/>
              <a:cs typeface="Arial"/>
              <a:sym typeface="Arial"/>
            </a:endParaRPr>
          </a:p>
        </p:txBody>
      </p:sp>
      <p:sp>
        <p:nvSpPr>
          <p:cNvPr id="262" name="Google Shape;262;p34"/>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263" name="Google Shape;263;p34"/>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264" name="Google Shape;264;p34"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265" name="Google Shape;265;p34"/>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Circuit Charging Data</a:t>
            </a:r>
            <a:endParaRPr sz="1800" b="0" i="0" u="none" strike="noStrike" cap="none">
              <a:solidFill>
                <a:schemeClr val="lt1"/>
              </a:solidFill>
              <a:latin typeface="Arial"/>
              <a:ea typeface="Arial"/>
              <a:cs typeface="Arial"/>
              <a:sym typeface="Arial"/>
            </a:endParaRPr>
          </a:p>
        </p:txBody>
      </p:sp>
      <p:sp>
        <p:nvSpPr>
          <p:cNvPr id="266" name="Google Shape;266;p34"/>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267" name="Google Shape;267;p34"/>
          <p:cNvSpPr txBox="1"/>
          <p:nvPr/>
        </p:nvSpPr>
        <p:spPr>
          <a:xfrm>
            <a:off x="1036421" y="790475"/>
            <a:ext cx="1439400" cy="490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Helvetica Neue Light"/>
              <a:buNone/>
            </a:pPr>
            <a:r>
              <a:rPr lang="en" sz="1200">
                <a:solidFill>
                  <a:schemeClr val="dk1"/>
                </a:solidFill>
              </a:rPr>
              <a:t>Charging Trials</a:t>
            </a:r>
            <a:endParaRPr sz="1200" b="0" i="0" u="none" strike="noStrike" cap="none">
              <a:solidFill>
                <a:srgbClr val="000000"/>
              </a:solidFill>
              <a:latin typeface="Arial"/>
              <a:ea typeface="Arial"/>
              <a:cs typeface="Arial"/>
              <a:sym typeface="Arial"/>
            </a:endParaRPr>
          </a:p>
        </p:txBody>
      </p:sp>
      <p:pic>
        <p:nvPicPr>
          <p:cNvPr id="268" name="Google Shape;268;p34"/>
          <p:cNvPicPr preferRelativeResize="0"/>
          <p:nvPr/>
        </p:nvPicPr>
        <p:blipFill>
          <a:blip r:embed="rId4">
            <a:alphaModFix/>
          </a:blip>
          <a:stretch>
            <a:fillRect/>
          </a:stretch>
        </p:blipFill>
        <p:spPr>
          <a:xfrm>
            <a:off x="358675" y="1280963"/>
            <a:ext cx="3019425" cy="2705100"/>
          </a:xfrm>
          <a:prstGeom prst="rect">
            <a:avLst/>
          </a:prstGeom>
          <a:noFill/>
          <a:ln>
            <a:noFill/>
          </a:ln>
        </p:spPr>
      </p:pic>
      <p:pic>
        <p:nvPicPr>
          <p:cNvPr id="269" name="Google Shape;269;p34"/>
          <p:cNvPicPr preferRelativeResize="0"/>
          <p:nvPr/>
        </p:nvPicPr>
        <p:blipFill>
          <a:blip r:embed="rId5">
            <a:alphaModFix/>
          </a:blip>
          <a:stretch>
            <a:fillRect/>
          </a:stretch>
        </p:blipFill>
        <p:spPr>
          <a:xfrm>
            <a:off x="4972000" y="1280963"/>
            <a:ext cx="3493108" cy="2705100"/>
          </a:xfrm>
          <a:prstGeom prst="rect">
            <a:avLst/>
          </a:prstGeom>
          <a:noFill/>
          <a:ln>
            <a:noFill/>
          </a:ln>
        </p:spPr>
      </p:pic>
      <p:sp>
        <p:nvSpPr>
          <p:cNvPr id="270" name="Google Shape;270;p34"/>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11/24</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276" name="Google Shape;276;p35"/>
          <p:cNvSpPr txBox="1"/>
          <p:nvPr/>
        </p:nvSpPr>
        <p:spPr>
          <a:xfrm>
            <a:off x="6831895" y="874663"/>
            <a:ext cx="1633200" cy="490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500"/>
              <a:buFont typeface="Helvetica Neue Light"/>
              <a:buNone/>
            </a:pPr>
            <a:endParaRPr sz="1200" b="0" i="0" u="none" strike="noStrike" cap="none">
              <a:solidFill>
                <a:srgbClr val="000000"/>
              </a:solidFill>
              <a:latin typeface="Arial"/>
              <a:ea typeface="Arial"/>
              <a:cs typeface="Arial"/>
              <a:sym typeface="Arial"/>
            </a:endParaRPr>
          </a:p>
        </p:txBody>
      </p:sp>
      <p:sp>
        <p:nvSpPr>
          <p:cNvPr id="277" name="Google Shape;277;p35"/>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278" name="Google Shape;278;p35"/>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279" name="Google Shape;279;p35"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280" name="Google Shape;280;p35"/>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RFID/NFC Implementation</a:t>
            </a:r>
            <a:endParaRPr sz="1800" b="0" i="0" u="none" strike="noStrike" cap="none">
              <a:solidFill>
                <a:schemeClr val="lt1"/>
              </a:solidFill>
              <a:latin typeface="Arial"/>
              <a:ea typeface="Arial"/>
              <a:cs typeface="Arial"/>
              <a:sym typeface="Arial"/>
            </a:endParaRPr>
          </a:p>
        </p:txBody>
      </p:sp>
      <p:sp>
        <p:nvSpPr>
          <p:cNvPr id="281" name="Google Shape;281;p35"/>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282" name="Google Shape;282;p35"/>
          <p:cNvSpPr txBox="1"/>
          <p:nvPr/>
        </p:nvSpPr>
        <p:spPr>
          <a:xfrm>
            <a:off x="418496" y="874675"/>
            <a:ext cx="2076600" cy="490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Helvetica Neue Light"/>
              <a:buNone/>
            </a:pPr>
            <a:endParaRPr sz="1200" b="0" i="0" u="none" strike="noStrike" cap="none">
              <a:solidFill>
                <a:srgbClr val="000000"/>
              </a:solidFill>
              <a:latin typeface="Arial"/>
              <a:ea typeface="Arial"/>
              <a:cs typeface="Arial"/>
              <a:sym typeface="Arial"/>
            </a:endParaRPr>
          </a:p>
        </p:txBody>
      </p:sp>
      <p:sp>
        <p:nvSpPr>
          <p:cNvPr id="283" name="Google Shape;283;p35"/>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12/24</a:t>
            </a:r>
            <a:endParaRPr>
              <a:latin typeface="Calibri"/>
              <a:ea typeface="Calibri"/>
              <a:cs typeface="Calibri"/>
              <a:sym typeface="Calibri"/>
            </a:endParaRPr>
          </a:p>
        </p:txBody>
      </p:sp>
      <p:pic>
        <p:nvPicPr>
          <p:cNvPr id="284" name="Google Shape;284;p35"/>
          <p:cNvPicPr preferRelativeResize="0"/>
          <p:nvPr/>
        </p:nvPicPr>
        <p:blipFill rotWithShape="1">
          <a:blip r:embed="rId4">
            <a:alphaModFix/>
          </a:blip>
          <a:srcRect l="18205" t="12219" r="6380" b="4937"/>
          <a:stretch/>
        </p:blipFill>
        <p:spPr>
          <a:xfrm>
            <a:off x="2127412" y="725569"/>
            <a:ext cx="4889174" cy="40279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6"/>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290" name="Google Shape;290;p36"/>
          <p:cNvSpPr txBox="1"/>
          <p:nvPr/>
        </p:nvSpPr>
        <p:spPr>
          <a:xfrm>
            <a:off x="6831895" y="874663"/>
            <a:ext cx="1633200" cy="4905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500"/>
              <a:buFont typeface="Helvetica Neue Light"/>
              <a:buNone/>
            </a:pPr>
            <a:endParaRPr sz="1200" b="0" i="0" u="none" strike="noStrike" cap="none">
              <a:solidFill>
                <a:srgbClr val="000000"/>
              </a:solidFill>
              <a:latin typeface="Arial"/>
              <a:ea typeface="Arial"/>
              <a:cs typeface="Arial"/>
              <a:sym typeface="Arial"/>
            </a:endParaRPr>
          </a:p>
        </p:txBody>
      </p:sp>
      <p:sp>
        <p:nvSpPr>
          <p:cNvPr id="291" name="Google Shape;291;p36"/>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292" name="Google Shape;292;p36"/>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293" name="Google Shape;293;p36"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294" name="Google Shape;294;p36"/>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RFID/NFC Implementation</a:t>
            </a:r>
            <a:endParaRPr sz="1800" b="0" i="0" u="none" strike="noStrike" cap="none">
              <a:solidFill>
                <a:schemeClr val="lt1"/>
              </a:solidFill>
              <a:latin typeface="Arial"/>
              <a:ea typeface="Arial"/>
              <a:cs typeface="Arial"/>
              <a:sym typeface="Arial"/>
            </a:endParaRPr>
          </a:p>
        </p:txBody>
      </p:sp>
      <p:sp>
        <p:nvSpPr>
          <p:cNvPr id="295" name="Google Shape;295;p36"/>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296" name="Google Shape;296;p36"/>
          <p:cNvSpPr txBox="1"/>
          <p:nvPr/>
        </p:nvSpPr>
        <p:spPr>
          <a:xfrm>
            <a:off x="30349" y="2360781"/>
            <a:ext cx="1197202" cy="1948171"/>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500"/>
              <a:buFont typeface="Helvetica Neue Light"/>
              <a:buNone/>
            </a:pPr>
            <a:r>
              <a:rPr lang="en-US" sz="1600" b="0" i="0" dirty="0">
                <a:solidFill>
                  <a:srgbClr val="E8EAED"/>
                </a:solidFill>
                <a:effectLst/>
                <a:latin typeface="Roboto" panose="020B0604020202020204" pitchFamily="2" charset="0"/>
                <a:hlinkClick r:id="rId4"/>
              </a:rPr>
              <a:t>https://youtu.be/UBmJpX4orZQ</a:t>
            </a:r>
            <a:endParaRPr sz="1200" b="0" i="0" u="none" strike="noStrike" cap="none" dirty="0">
              <a:solidFill>
                <a:srgbClr val="000000"/>
              </a:solidFill>
              <a:latin typeface="Arial"/>
              <a:ea typeface="Arial"/>
              <a:cs typeface="Arial"/>
              <a:sym typeface="Arial"/>
            </a:endParaRPr>
          </a:p>
        </p:txBody>
      </p:sp>
      <p:sp>
        <p:nvSpPr>
          <p:cNvPr id="297" name="Google Shape;297;p36"/>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13/24</a:t>
            </a:r>
            <a:endParaRPr>
              <a:latin typeface="Calibri"/>
              <a:ea typeface="Calibri"/>
              <a:cs typeface="Calibri"/>
              <a:sym typeface="Calibri"/>
            </a:endParaRPr>
          </a:p>
        </p:txBody>
      </p:sp>
      <p:pic>
        <p:nvPicPr>
          <p:cNvPr id="298" name="Google Shape;298;p36" title="IMG_3080.MOV">
            <a:hlinkClick r:id="rId5"/>
          </p:cNvPr>
          <p:cNvPicPr preferRelativeResize="0"/>
          <p:nvPr/>
        </p:nvPicPr>
        <p:blipFill>
          <a:blip r:embed="rId6">
            <a:alphaModFix/>
          </a:blip>
          <a:stretch>
            <a:fillRect/>
          </a:stretch>
        </p:blipFill>
        <p:spPr>
          <a:xfrm>
            <a:off x="1385951" y="690372"/>
            <a:ext cx="6689400" cy="3762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10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7"/>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304" name="Google Shape;304;p37"/>
          <p:cNvSpPr/>
          <p:nvPr/>
        </p:nvSpPr>
        <p:spPr>
          <a:xfrm>
            <a:off x="323394" y="947789"/>
            <a:ext cx="3267600" cy="3619500"/>
          </a:xfrm>
          <a:prstGeom prst="rect">
            <a:avLst/>
          </a:pr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5" name="Google Shape;305;p37"/>
          <p:cNvSpPr txBox="1"/>
          <p:nvPr/>
        </p:nvSpPr>
        <p:spPr>
          <a:xfrm>
            <a:off x="1101957" y="2619918"/>
            <a:ext cx="1710300" cy="284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A5A5A5"/>
                </a:solidFill>
                <a:latin typeface="Arial"/>
                <a:ea typeface="Arial"/>
                <a:cs typeface="Arial"/>
                <a:sym typeface="Arial"/>
              </a:rPr>
              <a:t>IMAGE / GRAPHIC</a:t>
            </a:r>
            <a:endParaRPr sz="1100" b="0" i="0" u="none" strike="noStrike" cap="none">
              <a:solidFill>
                <a:srgbClr val="000000"/>
              </a:solidFill>
              <a:latin typeface="Arial"/>
              <a:ea typeface="Arial"/>
              <a:cs typeface="Arial"/>
              <a:sym typeface="Arial"/>
            </a:endParaRPr>
          </a:p>
        </p:txBody>
      </p:sp>
      <p:sp>
        <p:nvSpPr>
          <p:cNvPr id="306" name="Google Shape;306;p37"/>
          <p:cNvSpPr txBox="1"/>
          <p:nvPr/>
        </p:nvSpPr>
        <p:spPr>
          <a:xfrm>
            <a:off x="3848878" y="1000709"/>
            <a:ext cx="4816800" cy="361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1700" b="1">
                <a:solidFill>
                  <a:schemeClr val="accent2"/>
                </a:solidFill>
              </a:rPr>
              <a:t>Necessary Considerations</a:t>
            </a:r>
            <a:endParaRPr sz="1600">
              <a:solidFill>
                <a:schemeClr val="accent2"/>
              </a:solidFill>
            </a:endParaRPr>
          </a:p>
          <a:p>
            <a:pPr marL="457200" marR="0" lvl="0" indent="-317500" algn="l" rtl="0">
              <a:lnSpc>
                <a:spcPct val="100000"/>
              </a:lnSpc>
              <a:spcBef>
                <a:spcPts val="0"/>
              </a:spcBef>
              <a:spcAft>
                <a:spcPts val="0"/>
              </a:spcAft>
              <a:buSzPts val="1400"/>
              <a:buChar char="●"/>
            </a:pPr>
            <a:r>
              <a:rPr lang="en"/>
              <a:t>Pros:</a:t>
            </a:r>
            <a:endParaRPr/>
          </a:p>
          <a:p>
            <a:pPr marL="914400" marR="0" lvl="1" indent="-317500" algn="l" rtl="0">
              <a:lnSpc>
                <a:spcPct val="100000"/>
              </a:lnSpc>
              <a:spcBef>
                <a:spcPts val="0"/>
              </a:spcBef>
              <a:spcAft>
                <a:spcPts val="0"/>
              </a:spcAft>
              <a:buSzPts val="1400"/>
              <a:buChar char="○"/>
            </a:pPr>
            <a:r>
              <a:rPr lang="en"/>
              <a:t>NFC is ubiquitous</a:t>
            </a:r>
            <a:endParaRPr/>
          </a:p>
          <a:p>
            <a:pPr marL="914400" marR="0" lvl="1" indent="-317500" algn="l" rtl="0">
              <a:lnSpc>
                <a:spcPct val="100000"/>
              </a:lnSpc>
              <a:spcBef>
                <a:spcPts val="0"/>
              </a:spcBef>
              <a:spcAft>
                <a:spcPts val="0"/>
              </a:spcAft>
              <a:buSzPts val="1400"/>
              <a:buChar char="○"/>
            </a:pPr>
            <a:r>
              <a:rPr lang="en"/>
              <a:t>Well documented	</a:t>
            </a:r>
            <a:endParaRPr/>
          </a:p>
          <a:p>
            <a:pPr marL="914400" marR="0" lvl="1" indent="-317500" algn="l" rtl="0">
              <a:lnSpc>
                <a:spcPct val="100000"/>
              </a:lnSpc>
              <a:spcBef>
                <a:spcPts val="0"/>
              </a:spcBef>
              <a:spcAft>
                <a:spcPts val="0"/>
              </a:spcAft>
              <a:buSzPts val="1400"/>
              <a:buChar char="○"/>
            </a:pPr>
            <a:r>
              <a:rPr lang="en"/>
              <a:t>Expandable to Smartphone Applications</a:t>
            </a:r>
            <a:endParaRPr/>
          </a:p>
          <a:p>
            <a:pPr marL="457200" marR="0" lvl="0" indent="-317500" algn="l" rtl="0">
              <a:lnSpc>
                <a:spcPct val="100000"/>
              </a:lnSpc>
              <a:spcBef>
                <a:spcPts val="0"/>
              </a:spcBef>
              <a:spcAft>
                <a:spcPts val="0"/>
              </a:spcAft>
              <a:buSzPts val="1400"/>
              <a:buChar char="●"/>
            </a:pPr>
            <a:r>
              <a:rPr lang="en"/>
              <a:t>Cons:</a:t>
            </a:r>
            <a:endParaRPr/>
          </a:p>
          <a:p>
            <a:pPr marL="914400" marR="0" lvl="1" indent="-317500" algn="l" rtl="0">
              <a:lnSpc>
                <a:spcPct val="100000"/>
              </a:lnSpc>
              <a:spcBef>
                <a:spcPts val="0"/>
              </a:spcBef>
              <a:spcAft>
                <a:spcPts val="0"/>
              </a:spcAft>
              <a:buSzPts val="1400"/>
              <a:buChar char="○"/>
            </a:pPr>
            <a:r>
              <a:rPr lang="en"/>
              <a:t>NFC is relatively short range</a:t>
            </a:r>
            <a:endParaRPr/>
          </a:p>
          <a:p>
            <a:pPr marL="914400" marR="0" lvl="1" indent="-317500" algn="l" rtl="0">
              <a:lnSpc>
                <a:spcPct val="100000"/>
              </a:lnSpc>
              <a:spcBef>
                <a:spcPts val="0"/>
              </a:spcBef>
              <a:spcAft>
                <a:spcPts val="0"/>
              </a:spcAft>
              <a:buSzPts val="1400"/>
              <a:buChar char="○"/>
            </a:pPr>
            <a:r>
              <a:rPr lang="en"/>
              <a:t>RF communication protocols are confusing for first time developers</a:t>
            </a:r>
            <a:endParaRPr/>
          </a:p>
        </p:txBody>
      </p:sp>
      <p:sp>
        <p:nvSpPr>
          <p:cNvPr id="307" name="Google Shape;307;p37"/>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308" name="Google Shape;308;p37"/>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309" name="Google Shape;309;p37"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310" name="Google Shape;310;p37"/>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RFID Considerations/Concerns</a:t>
            </a:r>
            <a:endParaRPr sz="1800" b="0" i="0" u="none" strike="noStrike" cap="none">
              <a:solidFill>
                <a:schemeClr val="lt1"/>
              </a:solidFill>
              <a:latin typeface="Arial"/>
              <a:ea typeface="Arial"/>
              <a:cs typeface="Arial"/>
              <a:sym typeface="Arial"/>
            </a:endParaRPr>
          </a:p>
        </p:txBody>
      </p:sp>
      <p:sp>
        <p:nvSpPr>
          <p:cNvPr id="311" name="Google Shape;311;p37"/>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pic>
        <p:nvPicPr>
          <p:cNvPr id="312" name="Google Shape;312;p37"/>
          <p:cNvPicPr preferRelativeResize="0"/>
          <p:nvPr/>
        </p:nvPicPr>
        <p:blipFill>
          <a:blip r:embed="rId4">
            <a:alphaModFix/>
          </a:blip>
          <a:stretch>
            <a:fillRect/>
          </a:stretch>
        </p:blipFill>
        <p:spPr>
          <a:xfrm>
            <a:off x="323400" y="947800"/>
            <a:ext cx="3267600" cy="3580662"/>
          </a:xfrm>
          <a:prstGeom prst="rect">
            <a:avLst/>
          </a:prstGeom>
          <a:noFill/>
          <a:ln>
            <a:noFill/>
          </a:ln>
        </p:spPr>
      </p:pic>
      <p:sp>
        <p:nvSpPr>
          <p:cNvPr id="313" name="Google Shape;313;p37"/>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14/24</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8"/>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319" name="Google Shape;319;p38"/>
          <p:cNvSpPr txBox="1"/>
          <p:nvPr/>
        </p:nvSpPr>
        <p:spPr>
          <a:xfrm>
            <a:off x="-1" y="651184"/>
            <a:ext cx="5014800" cy="361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000" b="1">
                <a:solidFill>
                  <a:srgbClr val="E84B36"/>
                </a:solidFill>
              </a:rPr>
              <a:t>Power Circuits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320" name="Google Shape;320;p38"/>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321" name="Google Shape;321;p38"/>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322" name="Google Shape;322;p38"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323" name="Google Shape;323;p38"/>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PCB Designs</a:t>
            </a:r>
            <a:endParaRPr sz="1800" b="0" i="0" u="none" strike="noStrike" cap="none">
              <a:solidFill>
                <a:schemeClr val="lt1"/>
              </a:solidFill>
              <a:latin typeface="Arial"/>
              <a:ea typeface="Arial"/>
              <a:cs typeface="Arial"/>
              <a:sym typeface="Arial"/>
            </a:endParaRPr>
          </a:p>
        </p:txBody>
      </p:sp>
      <p:sp>
        <p:nvSpPr>
          <p:cNvPr id="324" name="Google Shape;324;p38"/>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325" name="Google Shape;325;p38"/>
          <p:cNvSpPr txBox="1"/>
          <p:nvPr/>
        </p:nvSpPr>
        <p:spPr>
          <a:xfrm>
            <a:off x="4279250" y="4816525"/>
            <a:ext cx="73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15/24</a:t>
            </a:r>
            <a:endParaRPr>
              <a:latin typeface="Calibri"/>
              <a:ea typeface="Calibri"/>
              <a:cs typeface="Calibri"/>
              <a:sym typeface="Calibri"/>
            </a:endParaRPr>
          </a:p>
        </p:txBody>
      </p:sp>
      <p:pic>
        <p:nvPicPr>
          <p:cNvPr id="326" name="Google Shape;326;p38"/>
          <p:cNvPicPr preferRelativeResize="0"/>
          <p:nvPr/>
        </p:nvPicPr>
        <p:blipFill rotWithShape="1">
          <a:blip r:embed="rId4">
            <a:alphaModFix/>
          </a:blip>
          <a:srcRect t="10305"/>
          <a:stretch/>
        </p:blipFill>
        <p:spPr>
          <a:xfrm>
            <a:off x="157650" y="1350825"/>
            <a:ext cx="3664675" cy="2441850"/>
          </a:xfrm>
          <a:prstGeom prst="rect">
            <a:avLst/>
          </a:prstGeom>
          <a:noFill/>
          <a:ln>
            <a:noFill/>
          </a:ln>
        </p:spPr>
      </p:pic>
      <p:pic>
        <p:nvPicPr>
          <p:cNvPr id="327" name="Google Shape;327;p38"/>
          <p:cNvPicPr preferRelativeResize="0"/>
          <p:nvPr/>
        </p:nvPicPr>
        <p:blipFill rotWithShape="1">
          <a:blip r:embed="rId5">
            <a:alphaModFix/>
          </a:blip>
          <a:srcRect l="962" t="2752" r="1865" b="1990"/>
          <a:stretch/>
        </p:blipFill>
        <p:spPr>
          <a:xfrm>
            <a:off x="4001300" y="1310988"/>
            <a:ext cx="4872776" cy="26666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9"/>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333" name="Google Shape;333;p39"/>
          <p:cNvSpPr txBox="1"/>
          <p:nvPr/>
        </p:nvSpPr>
        <p:spPr>
          <a:xfrm>
            <a:off x="0" y="651175"/>
            <a:ext cx="2932500" cy="461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000" b="1">
                <a:solidFill>
                  <a:srgbClr val="E84B36"/>
                </a:solidFill>
              </a:rPr>
              <a:t>Door Unit PCB P1</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334" name="Google Shape;334;p39"/>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335" name="Google Shape;335;p39"/>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336" name="Google Shape;336;p39"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337" name="Google Shape;337;p39"/>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PCB Designs</a:t>
            </a:r>
            <a:endParaRPr sz="1800" b="0" i="0" u="none" strike="noStrike" cap="none">
              <a:solidFill>
                <a:schemeClr val="lt1"/>
              </a:solidFill>
              <a:latin typeface="Arial"/>
              <a:ea typeface="Arial"/>
              <a:cs typeface="Arial"/>
              <a:sym typeface="Arial"/>
            </a:endParaRPr>
          </a:p>
        </p:txBody>
      </p:sp>
      <p:sp>
        <p:nvSpPr>
          <p:cNvPr id="338" name="Google Shape;338;p39"/>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339" name="Google Shape;339;p39"/>
          <p:cNvSpPr txBox="1"/>
          <p:nvPr/>
        </p:nvSpPr>
        <p:spPr>
          <a:xfrm>
            <a:off x="4279250" y="4816525"/>
            <a:ext cx="73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16/24</a:t>
            </a:r>
            <a:endParaRPr>
              <a:latin typeface="Calibri"/>
              <a:ea typeface="Calibri"/>
              <a:cs typeface="Calibri"/>
              <a:sym typeface="Calibri"/>
            </a:endParaRPr>
          </a:p>
        </p:txBody>
      </p:sp>
      <p:pic>
        <p:nvPicPr>
          <p:cNvPr id="340" name="Google Shape;340;p39"/>
          <p:cNvPicPr preferRelativeResize="0"/>
          <p:nvPr/>
        </p:nvPicPr>
        <p:blipFill rotWithShape="1">
          <a:blip r:embed="rId4">
            <a:alphaModFix/>
          </a:blip>
          <a:srcRect l="12495" t="2543" r="9895"/>
          <a:stretch/>
        </p:blipFill>
        <p:spPr>
          <a:xfrm>
            <a:off x="806850" y="1481425"/>
            <a:ext cx="2518500" cy="2248750"/>
          </a:xfrm>
          <a:prstGeom prst="rect">
            <a:avLst/>
          </a:prstGeom>
          <a:noFill/>
          <a:ln>
            <a:noFill/>
          </a:ln>
        </p:spPr>
      </p:pic>
      <p:pic>
        <p:nvPicPr>
          <p:cNvPr id="341" name="Google Shape;341;p39"/>
          <p:cNvPicPr preferRelativeResize="0"/>
          <p:nvPr/>
        </p:nvPicPr>
        <p:blipFill>
          <a:blip r:embed="rId5">
            <a:alphaModFix/>
          </a:blip>
          <a:stretch>
            <a:fillRect/>
          </a:stretch>
        </p:blipFill>
        <p:spPr>
          <a:xfrm>
            <a:off x="3645802" y="1842107"/>
            <a:ext cx="1553100" cy="1342950"/>
          </a:xfrm>
          <a:prstGeom prst="rect">
            <a:avLst/>
          </a:prstGeom>
          <a:noFill/>
          <a:ln>
            <a:noFill/>
          </a:ln>
        </p:spPr>
      </p:pic>
      <p:pic>
        <p:nvPicPr>
          <p:cNvPr id="342" name="Google Shape;342;p39"/>
          <p:cNvPicPr preferRelativeResize="0"/>
          <p:nvPr/>
        </p:nvPicPr>
        <p:blipFill rotWithShape="1">
          <a:blip r:embed="rId6">
            <a:alphaModFix/>
          </a:blip>
          <a:srcRect/>
          <a:stretch/>
        </p:blipFill>
        <p:spPr>
          <a:xfrm>
            <a:off x="5519350" y="1728900"/>
            <a:ext cx="3135425" cy="1569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0"/>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348" name="Google Shape;348;p40"/>
          <p:cNvSpPr txBox="1"/>
          <p:nvPr/>
        </p:nvSpPr>
        <p:spPr>
          <a:xfrm>
            <a:off x="-1" y="651184"/>
            <a:ext cx="5014800" cy="361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000" b="1">
                <a:solidFill>
                  <a:srgbClr val="E84B36"/>
                </a:solidFill>
              </a:rPr>
              <a:t>Door Unit PCB P2</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349" name="Google Shape;349;p40"/>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350" name="Google Shape;350;p40"/>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351" name="Google Shape;351;p40"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352" name="Google Shape;352;p40"/>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PCB Designs</a:t>
            </a:r>
            <a:endParaRPr sz="1800" b="0" i="0" u="none" strike="noStrike" cap="none">
              <a:solidFill>
                <a:schemeClr val="lt1"/>
              </a:solidFill>
              <a:latin typeface="Arial"/>
              <a:ea typeface="Arial"/>
              <a:cs typeface="Arial"/>
              <a:sym typeface="Arial"/>
            </a:endParaRPr>
          </a:p>
        </p:txBody>
      </p:sp>
      <p:sp>
        <p:nvSpPr>
          <p:cNvPr id="353" name="Google Shape;353;p40"/>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354" name="Google Shape;354;p40"/>
          <p:cNvSpPr txBox="1"/>
          <p:nvPr/>
        </p:nvSpPr>
        <p:spPr>
          <a:xfrm>
            <a:off x="4279250" y="4816525"/>
            <a:ext cx="73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17/24</a:t>
            </a:r>
            <a:endParaRPr>
              <a:latin typeface="Calibri"/>
              <a:ea typeface="Calibri"/>
              <a:cs typeface="Calibri"/>
              <a:sym typeface="Calibri"/>
            </a:endParaRPr>
          </a:p>
        </p:txBody>
      </p:sp>
      <p:pic>
        <p:nvPicPr>
          <p:cNvPr id="355" name="Google Shape;355;p40"/>
          <p:cNvPicPr preferRelativeResize="0"/>
          <p:nvPr/>
        </p:nvPicPr>
        <p:blipFill rotWithShape="1">
          <a:blip r:embed="rId4">
            <a:alphaModFix/>
          </a:blip>
          <a:srcRect t="2997" r="1874"/>
          <a:stretch/>
        </p:blipFill>
        <p:spPr>
          <a:xfrm>
            <a:off x="121975" y="1100175"/>
            <a:ext cx="2515700" cy="3510576"/>
          </a:xfrm>
          <a:prstGeom prst="rect">
            <a:avLst/>
          </a:prstGeom>
          <a:noFill/>
          <a:ln>
            <a:noFill/>
          </a:ln>
        </p:spPr>
      </p:pic>
      <p:pic>
        <p:nvPicPr>
          <p:cNvPr id="356" name="Google Shape;356;p40"/>
          <p:cNvPicPr preferRelativeResize="0"/>
          <p:nvPr/>
        </p:nvPicPr>
        <p:blipFill rotWithShape="1">
          <a:blip r:embed="rId5">
            <a:alphaModFix/>
          </a:blip>
          <a:srcRect l="3995" r="6213"/>
          <a:stretch/>
        </p:blipFill>
        <p:spPr>
          <a:xfrm>
            <a:off x="2967475" y="1100175"/>
            <a:ext cx="2140200" cy="992700"/>
          </a:xfrm>
          <a:prstGeom prst="rect">
            <a:avLst/>
          </a:prstGeom>
          <a:noFill/>
          <a:ln>
            <a:noFill/>
          </a:ln>
        </p:spPr>
      </p:pic>
      <p:pic>
        <p:nvPicPr>
          <p:cNvPr id="357" name="Google Shape;357;p40"/>
          <p:cNvPicPr preferRelativeResize="0"/>
          <p:nvPr/>
        </p:nvPicPr>
        <p:blipFill>
          <a:blip r:embed="rId6">
            <a:alphaModFix/>
          </a:blip>
          <a:stretch>
            <a:fillRect/>
          </a:stretch>
        </p:blipFill>
        <p:spPr>
          <a:xfrm>
            <a:off x="5365350" y="1173186"/>
            <a:ext cx="3246941" cy="29807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1"/>
          <p:cNvSpPr/>
          <p:nvPr/>
        </p:nvSpPr>
        <p:spPr>
          <a:xfrm rot="10800000" flipH="1">
            <a:off x="-1" y="123"/>
            <a:ext cx="9144000" cy="51495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363" name="Google Shape;363;p41" descr="A picture containing building, street&#10;&#10;Description automatically generated"/>
          <p:cNvPicPr preferRelativeResize="0"/>
          <p:nvPr/>
        </p:nvPicPr>
        <p:blipFill rotWithShape="1">
          <a:blip r:embed="rId3">
            <a:alphaModFix amt="25000"/>
          </a:blip>
          <a:srcRect/>
          <a:stretch/>
        </p:blipFill>
        <p:spPr>
          <a:xfrm>
            <a:off x="-1" y="6124"/>
            <a:ext cx="9144000" cy="5143500"/>
          </a:xfrm>
          <a:prstGeom prst="rect">
            <a:avLst/>
          </a:prstGeom>
          <a:noFill/>
          <a:ln>
            <a:noFill/>
          </a:ln>
        </p:spPr>
      </p:pic>
      <p:pic>
        <p:nvPicPr>
          <p:cNvPr id="364" name="Google Shape;364;p41" descr="A close up of a logo&#10;&#10;Description automatically generated"/>
          <p:cNvPicPr preferRelativeResize="0"/>
          <p:nvPr/>
        </p:nvPicPr>
        <p:blipFill rotWithShape="1">
          <a:blip r:embed="rId4">
            <a:alphaModFix/>
          </a:blip>
          <a:srcRect/>
          <a:stretch/>
        </p:blipFill>
        <p:spPr>
          <a:xfrm>
            <a:off x="8665657" y="176782"/>
            <a:ext cx="208430" cy="301065"/>
          </a:xfrm>
          <a:prstGeom prst="rect">
            <a:avLst/>
          </a:prstGeom>
          <a:noFill/>
          <a:ln>
            <a:noFill/>
          </a:ln>
        </p:spPr>
      </p:pic>
      <p:sp>
        <p:nvSpPr>
          <p:cNvPr id="365" name="Google Shape;365;p41"/>
          <p:cNvSpPr txBox="1"/>
          <p:nvPr/>
        </p:nvSpPr>
        <p:spPr>
          <a:xfrm>
            <a:off x="971550" y="2211368"/>
            <a:ext cx="7200900" cy="10236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3400"/>
              <a:buFont typeface="Arial"/>
              <a:buNone/>
            </a:pPr>
            <a:r>
              <a:rPr lang="en" sz="3400" b="1">
                <a:solidFill>
                  <a:schemeClr val="lt1"/>
                </a:solidFill>
              </a:rPr>
              <a:t>Successes &amp; Failures</a:t>
            </a:r>
            <a:endParaRPr sz="3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6" name="Google Shape;366;p41"/>
          <p:cNvSpPr/>
          <p:nvPr/>
        </p:nvSpPr>
        <p:spPr>
          <a:xfrm>
            <a:off x="4140173" y="1278207"/>
            <a:ext cx="863700" cy="84000"/>
          </a:xfrm>
          <a:prstGeom prst="rect">
            <a:avLst/>
          </a:prstGeom>
          <a:solidFill>
            <a:srgbClr val="FF552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7" name="Google Shape;367;p41"/>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368" name="Google Shape;368;p41"/>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369" name="Google Shape;369;p41"/>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18/24</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2"/>
          <p:cNvSpPr txBox="1">
            <a:spLocks noGrp="1"/>
          </p:cNvSpPr>
          <p:nvPr>
            <p:ph type="body" idx="1"/>
          </p:nvPr>
        </p:nvSpPr>
        <p:spPr>
          <a:xfrm>
            <a:off x="282604" y="1000700"/>
            <a:ext cx="3570900" cy="3615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2300"/>
              <a:buFont typeface="Arial"/>
              <a:buNone/>
            </a:pPr>
            <a:r>
              <a:rPr lang="en" sz="1500" b="1">
                <a:solidFill>
                  <a:srgbClr val="15264B"/>
                </a:solidFill>
                <a:latin typeface="Arial"/>
                <a:ea typeface="Arial"/>
                <a:cs typeface="Arial"/>
                <a:sym typeface="Arial"/>
              </a:rPr>
              <a:t>LC Oscillator</a:t>
            </a:r>
            <a:endParaRPr sz="1400">
              <a:solidFill>
                <a:schemeClr val="dk1"/>
              </a:solidFill>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Troubleshooting</a:t>
            </a:r>
            <a:endParaRPr sz="140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Mosfet, and current ratings</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2300"/>
              <a:buFont typeface="Arial"/>
              <a:buNone/>
            </a:pPr>
            <a:r>
              <a:rPr lang="en" sz="1500" b="1">
                <a:solidFill>
                  <a:srgbClr val="15264B"/>
                </a:solidFill>
                <a:latin typeface="Arial"/>
                <a:ea typeface="Arial"/>
                <a:cs typeface="Arial"/>
                <a:sym typeface="Arial"/>
              </a:rPr>
              <a:t>Induced emf</a:t>
            </a:r>
            <a:endParaRPr sz="1400">
              <a:solidFill>
                <a:schemeClr val="dk1"/>
              </a:solidFill>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Too low</a:t>
            </a:r>
            <a:endParaRPr sz="140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1.7 V boosted with battery</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Solutions</a:t>
            </a:r>
            <a:endParaRPr sz="1400">
              <a:latin typeface="Arial"/>
              <a:ea typeface="Arial"/>
              <a:cs typeface="Arial"/>
              <a:sym typeface="Arial"/>
            </a:endParaRPr>
          </a:p>
          <a:p>
            <a:pPr marL="9144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Coil turns, area, B field/current</a:t>
            </a:r>
            <a:endParaRPr sz="1400">
              <a:latin typeface="Arial"/>
              <a:ea typeface="Arial"/>
              <a:cs typeface="Arial"/>
              <a:sym typeface="Arial"/>
            </a:endParaRPr>
          </a:p>
          <a:p>
            <a:pPr marL="13716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Higher rated parts</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r>
              <a:rPr lang="en" sz="1500" b="1">
                <a:solidFill>
                  <a:srgbClr val="15264B"/>
                </a:solidFill>
                <a:latin typeface="Arial"/>
                <a:ea typeface="Arial"/>
                <a:cs typeface="Arial"/>
                <a:sym typeface="Arial"/>
              </a:rPr>
              <a:t>Capacitors</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Voltage </a:t>
            </a:r>
            <a:endParaRPr sz="140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output times</a:t>
            </a:r>
            <a:endParaRPr sz="140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discharge times</a:t>
            </a:r>
            <a:endParaRPr sz="1400" b="1">
              <a:latin typeface="Arial"/>
              <a:ea typeface="Arial"/>
              <a:cs typeface="Arial"/>
              <a:sym typeface="Arial"/>
            </a:endParaRPr>
          </a:p>
        </p:txBody>
      </p:sp>
      <p:sp>
        <p:nvSpPr>
          <p:cNvPr id="375" name="Google Shape;375;p42"/>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376" name="Google Shape;376;p42"/>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377" name="Google Shape;377;p42"/>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378" name="Google Shape;378;p42"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379" name="Google Shape;379;p42"/>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Power circuit</a:t>
            </a:r>
            <a:endParaRPr sz="1800" b="0" i="0" u="none" strike="noStrike" cap="none">
              <a:solidFill>
                <a:schemeClr val="lt1"/>
              </a:solidFill>
              <a:latin typeface="Arial"/>
              <a:ea typeface="Arial"/>
              <a:cs typeface="Arial"/>
              <a:sym typeface="Arial"/>
            </a:endParaRPr>
          </a:p>
        </p:txBody>
      </p:sp>
      <p:sp>
        <p:nvSpPr>
          <p:cNvPr id="380" name="Google Shape;380;p42"/>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381" name="Google Shape;381;p42"/>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19/24</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p:nvPr/>
        </p:nvSpPr>
        <p:spPr>
          <a:xfrm rot="10800000" flipH="1">
            <a:off x="-1" y="123"/>
            <a:ext cx="9144000" cy="51495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133" name="Google Shape;133;p25" descr="A picture containing building, street&#10;&#10;Description automatically generated"/>
          <p:cNvPicPr preferRelativeResize="0"/>
          <p:nvPr/>
        </p:nvPicPr>
        <p:blipFill rotWithShape="1">
          <a:blip r:embed="rId3">
            <a:alphaModFix amt="25000"/>
          </a:blip>
          <a:srcRect/>
          <a:stretch/>
        </p:blipFill>
        <p:spPr>
          <a:xfrm>
            <a:off x="-1" y="6124"/>
            <a:ext cx="9144000" cy="5143500"/>
          </a:xfrm>
          <a:prstGeom prst="rect">
            <a:avLst/>
          </a:prstGeom>
          <a:noFill/>
          <a:ln>
            <a:noFill/>
          </a:ln>
        </p:spPr>
      </p:pic>
      <p:pic>
        <p:nvPicPr>
          <p:cNvPr id="134" name="Google Shape;134;p25" descr="A close up of a logo&#10;&#10;Description automatically generated"/>
          <p:cNvPicPr preferRelativeResize="0"/>
          <p:nvPr/>
        </p:nvPicPr>
        <p:blipFill rotWithShape="1">
          <a:blip r:embed="rId4">
            <a:alphaModFix/>
          </a:blip>
          <a:srcRect/>
          <a:stretch/>
        </p:blipFill>
        <p:spPr>
          <a:xfrm>
            <a:off x="8665657" y="176782"/>
            <a:ext cx="208430" cy="301065"/>
          </a:xfrm>
          <a:prstGeom prst="rect">
            <a:avLst/>
          </a:prstGeom>
          <a:noFill/>
          <a:ln>
            <a:noFill/>
          </a:ln>
        </p:spPr>
      </p:pic>
      <p:sp>
        <p:nvSpPr>
          <p:cNvPr id="135" name="Google Shape;135;p25"/>
          <p:cNvSpPr txBox="1"/>
          <p:nvPr/>
        </p:nvSpPr>
        <p:spPr>
          <a:xfrm>
            <a:off x="331705" y="1007734"/>
            <a:ext cx="8383200" cy="361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 sz="2000" b="1">
                <a:solidFill>
                  <a:schemeClr val="lt1"/>
                </a:solidFill>
              </a:rPr>
              <a:t>Agenda:</a:t>
            </a:r>
            <a:endParaRPr sz="1100"/>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r>
              <a:rPr lang="en">
                <a:solidFill>
                  <a:schemeClr val="lt1"/>
                </a:solidFill>
              </a:rPr>
              <a:t>1. Introduction</a:t>
            </a:r>
            <a:endParaRPr>
              <a:solidFill>
                <a:schemeClr val="lt1"/>
              </a:solidFill>
            </a:endParaRPr>
          </a:p>
          <a:p>
            <a:pPr marL="0" marR="0" lvl="0" indent="0" algn="l" rtl="0">
              <a:lnSpc>
                <a:spcPct val="100000"/>
              </a:lnSpc>
              <a:spcBef>
                <a:spcPts val="0"/>
              </a:spcBef>
              <a:spcAft>
                <a:spcPts val="0"/>
              </a:spcAft>
              <a:buNone/>
            </a:pPr>
            <a:endParaRPr>
              <a:solidFill>
                <a:schemeClr val="lt1"/>
              </a:solidFill>
            </a:endParaRPr>
          </a:p>
          <a:p>
            <a:pPr marL="0" marR="0" lvl="0" indent="0" algn="l" rtl="0">
              <a:lnSpc>
                <a:spcPct val="100000"/>
              </a:lnSpc>
              <a:spcBef>
                <a:spcPts val="0"/>
              </a:spcBef>
              <a:spcAft>
                <a:spcPts val="0"/>
              </a:spcAft>
              <a:buNone/>
            </a:pPr>
            <a:r>
              <a:rPr lang="en">
                <a:solidFill>
                  <a:schemeClr val="lt1"/>
                </a:solidFill>
              </a:rPr>
              <a:t>2. Functionality</a:t>
            </a:r>
            <a:endParaRPr>
              <a:solidFill>
                <a:schemeClr val="lt1"/>
              </a:solidFill>
            </a:endParaRPr>
          </a:p>
          <a:p>
            <a:pPr marL="0" marR="0" lvl="0" indent="0" algn="l" rtl="0">
              <a:lnSpc>
                <a:spcPct val="100000"/>
              </a:lnSpc>
              <a:spcBef>
                <a:spcPts val="0"/>
              </a:spcBef>
              <a:spcAft>
                <a:spcPts val="0"/>
              </a:spcAft>
              <a:buNone/>
            </a:pPr>
            <a:endParaRPr>
              <a:solidFill>
                <a:schemeClr val="lt1"/>
              </a:solidFill>
            </a:endParaRPr>
          </a:p>
          <a:p>
            <a:pPr marL="0" marR="0" lvl="0" indent="0" algn="l" rtl="0">
              <a:lnSpc>
                <a:spcPct val="100000"/>
              </a:lnSpc>
              <a:spcBef>
                <a:spcPts val="0"/>
              </a:spcBef>
              <a:spcAft>
                <a:spcPts val="0"/>
              </a:spcAft>
              <a:buNone/>
            </a:pPr>
            <a:r>
              <a:rPr lang="en">
                <a:solidFill>
                  <a:schemeClr val="lt1"/>
                </a:solidFill>
              </a:rPr>
              <a:t>3. Successes &amp; Failures</a:t>
            </a:r>
            <a:endParaRPr>
              <a:solidFill>
                <a:schemeClr val="lt1"/>
              </a:solidFill>
            </a:endParaRPr>
          </a:p>
          <a:p>
            <a:pPr marL="0" marR="0" lvl="0" indent="0" algn="l" rtl="0">
              <a:lnSpc>
                <a:spcPct val="100000"/>
              </a:lnSpc>
              <a:spcBef>
                <a:spcPts val="0"/>
              </a:spcBef>
              <a:spcAft>
                <a:spcPts val="0"/>
              </a:spcAft>
              <a:buNone/>
            </a:pPr>
            <a:endParaRPr>
              <a:solidFill>
                <a:schemeClr val="lt1"/>
              </a:solidFill>
            </a:endParaRPr>
          </a:p>
          <a:p>
            <a:pPr marL="0" marR="0" lvl="0" indent="0" algn="l" rtl="0">
              <a:lnSpc>
                <a:spcPct val="100000"/>
              </a:lnSpc>
              <a:spcBef>
                <a:spcPts val="0"/>
              </a:spcBef>
              <a:spcAft>
                <a:spcPts val="0"/>
              </a:spcAft>
              <a:buNone/>
            </a:pPr>
            <a:r>
              <a:rPr lang="en">
                <a:solidFill>
                  <a:schemeClr val="lt1"/>
                </a:solidFill>
              </a:rPr>
              <a:t>4. Conclusions &amp; Further Work</a:t>
            </a:r>
            <a:endParaRPr>
              <a:solidFill>
                <a:schemeClr val="lt1"/>
              </a:solidFill>
            </a:endParaRPr>
          </a:p>
        </p:txBody>
      </p:sp>
      <p:sp>
        <p:nvSpPr>
          <p:cNvPr id="136" name="Google Shape;136;p25"/>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137" name="Google Shape;137;p25"/>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138" name="Google Shape;138;p25"/>
          <p:cNvSpPr txBox="1"/>
          <p:nvPr/>
        </p:nvSpPr>
        <p:spPr>
          <a:xfrm>
            <a:off x="4279250" y="4816525"/>
            <a:ext cx="58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2/24</a:t>
            </a:r>
            <a:endParaRPr>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3"/>
          <p:cNvSpPr txBox="1">
            <a:spLocks noGrp="1"/>
          </p:cNvSpPr>
          <p:nvPr>
            <p:ph type="body" idx="1"/>
          </p:nvPr>
        </p:nvSpPr>
        <p:spPr>
          <a:xfrm>
            <a:off x="282607" y="1000709"/>
            <a:ext cx="8383200" cy="3615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2300"/>
              <a:buFont typeface="Arial"/>
              <a:buNone/>
            </a:pPr>
            <a:r>
              <a:rPr lang="en" sz="1500" b="1">
                <a:solidFill>
                  <a:srgbClr val="15264B"/>
                </a:solidFill>
                <a:latin typeface="Arial"/>
                <a:ea typeface="Arial"/>
                <a:cs typeface="Arial"/>
                <a:sym typeface="Arial"/>
              </a:rPr>
              <a:t>RFID Reader</a:t>
            </a:r>
            <a:endParaRPr sz="1400">
              <a:solidFill>
                <a:schemeClr val="dk1"/>
              </a:solidFill>
              <a:latin typeface="Arial"/>
              <a:ea typeface="Arial"/>
              <a:cs typeface="Arial"/>
              <a:sym typeface="Arial"/>
            </a:endParaRPr>
          </a:p>
          <a:p>
            <a:pPr marL="0" lvl="0" indent="0" algn="l" rtl="0">
              <a:lnSpc>
                <a:spcPct val="100000"/>
              </a:lnSpc>
              <a:spcBef>
                <a:spcPts val="0"/>
              </a:spcBef>
              <a:spcAft>
                <a:spcPts val="0"/>
              </a:spcAft>
              <a:buNone/>
            </a:pPr>
            <a:r>
              <a:rPr lang="en" sz="1400">
                <a:latin typeface="Arial"/>
                <a:ea typeface="Arial"/>
                <a:cs typeface="Arial"/>
                <a:sym typeface="Arial"/>
              </a:rPr>
              <a:t>Differentiating between different NFC protocols</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NFC has multiple sub protocols, each with different key lengths</a:t>
            </a:r>
            <a:endParaRPr sz="1400">
              <a:latin typeface="Arial"/>
              <a:ea typeface="Arial"/>
              <a:cs typeface="Arial"/>
              <a:sym typeface="Arial"/>
            </a:endParaRPr>
          </a:p>
          <a:p>
            <a:pPr marL="0" lvl="0" indent="0" algn="l" rtl="0">
              <a:lnSpc>
                <a:spcPct val="100000"/>
              </a:lnSpc>
              <a:spcBef>
                <a:spcPts val="0"/>
              </a:spcBef>
              <a:spcAft>
                <a:spcPts val="0"/>
              </a:spcAft>
              <a:buNone/>
            </a:pPr>
            <a:r>
              <a:rPr lang="en" sz="1400">
                <a:latin typeface="Arial"/>
                <a:ea typeface="Arial"/>
                <a:cs typeface="Arial"/>
                <a:sym typeface="Arial"/>
              </a:rPr>
              <a:t>Need more data on power requirements</a:t>
            </a:r>
            <a:endParaRPr sz="1400">
              <a:latin typeface="Arial"/>
              <a:ea typeface="Arial"/>
              <a:cs typeface="Arial"/>
              <a:sym typeface="Arial"/>
            </a:endParaRPr>
          </a:p>
          <a:p>
            <a:pPr marL="0" lvl="0" indent="0" algn="l" rtl="0">
              <a:lnSpc>
                <a:spcPct val="100000"/>
              </a:lnSpc>
              <a:spcBef>
                <a:spcPts val="0"/>
              </a:spcBef>
              <a:spcAft>
                <a:spcPts val="0"/>
              </a:spcAft>
              <a:buNone/>
            </a:pPr>
            <a:r>
              <a:rPr lang="en" sz="1400">
                <a:latin typeface="Arial"/>
                <a:ea typeface="Arial"/>
                <a:cs typeface="Arial"/>
                <a:sym typeface="Arial"/>
              </a:rPr>
              <a:t>Successfully able to read and decode NFC cards</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Clr>
                <a:schemeClr val="dk1"/>
              </a:buClr>
              <a:buSzPts val="2300"/>
              <a:buFont typeface="Arial"/>
              <a:buNone/>
            </a:pPr>
            <a:r>
              <a:rPr lang="en" sz="1500" b="1">
                <a:solidFill>
                  <a:srgbClr val="15264B"/>
                </a:solidFill>
                <a:latin typeface="Arial"/>
                <a:ea typeface="Arial"/>
                <a:cs typeface="Arial"/>
                <a:sym typeface="Arial"/>
              </a:rPr>
              <a:t>Microcontroller</a:t>
            </a:r>
            <a:endParaRPr sz="1400">
              <a:solidFill>
                <a:schemeClr val="dk1"/>
              </a:solidFill>
              <a:latin typeface="Arial"/>
              <a:ea typeface="Arial"/>
              <a:cs typeface="Arial"/>
              <a:sym typeface="Arial"/>
            </a:endParaRPr>
          </a:p>
          <a:p>
            <a:pPr marL="0" lvl="0" indent="0" algn="l" rtl="0">
              <a:lnSpc>
                <a:spcPct val="100000"/>
              </a:lnSpc>
              <a:spcBef>
                <a:spcPts val="0"/>
              </a:spcBef>
              <a:spcAft>
                <a:spcPts val="0"/>
              </a:spcAft>
              <a:buSzPts val="2300"/>
              <a:buNone/>
            </a:pPr>
            <a:r>
              <a:rPr lang="en" sz="1400">
                <a:latin typeface="Arial"/>
                <a:ea typeface="Arial"/>
                <a:cs typeface="Arial"/>
                <a:sym typeface="Arial"/>
              </a:rPr>
              <a:t>Flash Memory</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Too many reads and writes</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Successfully wrote keys to memory</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Keys overwriting each other, could unlock with unadded keys</a:t>
            </a:r>
            <a:endParaRPr sz="1400">
              <a:latin typeface="Arial"/>
              <a:ea typeface="Arial"/>
              <a:cs typeface="Arial"/>
              <a:sym typeface="Arial"/>
            </a:endParaRPr>
          </a:p>
          <a:p>
            <a:pPr marL="0" lvl="0" indent="0" algn="l" rtl="0">
              <a:lnSpc>
                <a:spcPct val="100000"/>
              </a:lnSpc>
              <a:spcBef>
                <a:spcPts val="0"/>
              </a:spcBef>
              <a:spcAft>
                <a:spcPts val="0"/>
              </a:spcAft>
              <a:buNone/>
            </a:pPr>
            <a:r>
              <a:rPr lang="en" sz="1400">
                <a:latin typeface="Arial"/>
                <a:ea typeface="Arial"/>
                <a:cs typeface="Arial"/>
                <a:sym typeface="Arial"/>
              </a:rPr>
              <a:t>Like RFID Reader, need accurate power measurement</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r>
              <a:rPr lang="en" sz="1500" b="1">
                <a:solidFill>
                  <a:srgbClr val="15264B"/>
                </a:solidFill>
                <a:latin typeface="Arial"/>
                <a:ea typeface="Arial"/>
                <a:cs typeface="Arial"/>
                <a:sym typeface="Arial"/>
              </a:rPr>
              <a:t>Servo Motor</a:t>
            </a:r>
            <a:endParaRPr sz="1400">
              <a:latin typeface="Arial"/>
              <a:ea typeface="Arial"/>
              <a:cs typeface="Arial"/>
              <a:sym typeface="Arial"/>
            </a:endParaRPr>
          </a:p>
          <a:p>
            <a:pPr marL="0" lvl="0" indent="0" algn="l" rtl="0">
              <a:lnSpc>
                <a:spcPct val="100000"/>
              </a:lnSpc>
              <a:spcBef>
                <a:spcPts val="0"/>
              </a:spcBef>
              <a:spcAft>
                <a:spcPts val="0"/>
              </a:spcAft>
              <a:buNone/>
            </a:pPr>
            <a:r>
              <a:rPr lang="en" sz="1400">
                <a:latin typeface="Arial"/>
                <a:ea typeface="Arial"/>
                <a:cs typeface="Arial"/>
                <a:sym typeface="Arial"/>
              </a:rPr>
              <a:t>Voltage Requirements</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Initial measurements incorrect, to run successfully, servo required 5V/3A</a:t>
            </a:r>
            <a:endParaRPr sz="1400">
              <a:latin typeface="Arial"/>
              <a:ea typeface="Arial"/>
              <a:cs typeface="Arial"/>
              <a:sym typeface="Arial"/>
            </a:endParaRPr>
          </a:p>
        </p:txBody>
      </p:sp>
      <p:sp>
        <p:nvSpPr>
          <p:cNvPr id="387" name="Google Shape;387;p43"/>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388" name="Google Shape;388;p43"/>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389" name="Google Shape;389;p43"/>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390" name="Google Shape;390;p43"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391" name="Google Shape;391;p43"/>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Lock Management Subsystem</a:t>
            </a:r>
            <a:endParaRPr sz="1800" b="0" i="0" u="none" strike="noStrike" cap="none">
              <a:solidFill>
                <a:schemeClr val="lt1"/>
              </a:solidFill>
              <a:latin typeface="Arial"/>
              <a:ea typeface="Arial"/>
              <a:cs typeface="Arial"/>
              <a:sym typeface="Arial"/>
            </a:endParaRPr>
          </a:p>
        </p:txBody>
      </p:sp>
      <p:sp>
        <p:nvSpPr>
          <p:cNvPr id="392" name="Google Shape;392;p43"/>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393" name="Google Shape;393;p43"/>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20/24</a:t>
            </a: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4"/>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399" name="Google Shape;399;p44"/>
          <p:cNvSpPr txBox="1">
            <a:spLocks noGrp="1"/>
          </p:cNvSpPr>
          <p:nvPr>
            <p:ph type="body" idx="1"/>
          </p:nvPr>
        </p:nvSpPr>
        <p:spPr>
          <a:xfrm>
            <a:off x="282608" y="1000709"/>
            <a:ext cx="5014800" cy="3615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300"/>
              <a:buNone/>
            </a:pPr>
            <a:r>
              <a:rPr lang="en" sz="1600" b="1">
                <a:solidFill>
                  <a:srgbClr val="13294B"/>
                </a:solidFill>
                <a:latin typeface="Arial"/>
                <a:ea typeface="Arial"/>
                <a:cs typeface="Arial"/>
                <a:sym typeface="Arial"/>
              </a:rPr>
              <a:t>Power Transceiver, Receiver and MCU</a:t>
            </a:r>
            <a:endParaRPr sz="1600" b="1">
              <a:solidFill>
                <a:srgbClr val="13294B"/>
              </a:solidFill>
              <a:latin typeface="Arial"/>
              <a:ea typeface="Arial"/>
              <a:cs typeface="Arial"/>
              <a:sym typeface="Arial"/>
            </a:endParaRPr>
          </a:p>
          <a:p>
            <a:pPr marL="0" lvl="0" indent="0" algn="l" rtl="0">
              <a:lnSpc>
                <a:spcPct val="100000"/>
              </a:lnSpc>
              <a:spcBef>
                <a:spcPts val="0"/>
              </a:spcBef>
              <a:spcAft>
                <a:spcPts val="0"/>
              </a:spcAft>
              <a:buSzPts val="2300"/>
              <a:buNone/>
            </a:pPr>
            <a:endParaRPr sz="1600" b="1">
              <a:solidFill>
                <a:srgbClr val="13294B"/>
              </a:solidFill>
              <a:latin typeface="Arial"/>
              <a:ea typeface="Arial"/>
              <a:cs typeface="Arial"/>
              <a:sym typeface="Arial"/>
            </a:endParaRPr>
          </a:p>
          <a:p>
            <a:pPr marL="0" lvl="0" indent="0" algn="l" rtl="0">
              <a:lnSpc>
                <a:spcPct val="100000"/>
              </a:lnSpc>
              <a:spcBef>
                <a:spcPts val="0"/>
              </a:spcBef>
              <a:spcAft>
                <a:spcPts val="0"/>
              </a:spcAft>
              <a:buSzPts val="1500"/>
              <a:buNone/>
            </a:pPr>
            <a:r>
              <a:rPr lang="en" sz="1400">
                <a:latin typeface="Arial"/>
                <a:ea typeface="Arial"/>
                <a:cs typeface="Arial"/>
                <a:sym typeface="Arial"/>
              </a:rPr>
              <a:t>PCB with power receiver and microcontroller:</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last minute changes </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cost us PCB delivery time</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Late parts delivery</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Burning through parts</a:t>
            </a:r>
            <a:endParaRPr sz="1400">
              <a:latin typeface="Arial"/>
              <a:ea typeface="Arial"/>
              <a:cs typeface="Arial"/>
              <a:sym typeface="Arial"/>
            </a:endParaRPr>
          </a:p>
          <a:p>
            <a:pPr marL="0" lvl="0" indent="0" algn="l" rtl="0">
              <a:lnSpc>
                <a:spcPct val="100000"/>
              </a:lnSpc>
              <a:spcBef>
                <a:spcPts val="0"/>
              </a:spcBef>
              <a:spcAft>
                <a:spcPts val="0"/>
              </a:spcAft>
              <a:buSzPts val="2300"/>
              <a:buNone/>
            </a:pPr>
            <a:endParaRPr sz="1400" b="1">
              <a:solidFill>
                <a:schemeClr val="dk1"/>
              </a:solidFill>
              <a:latin typeface="Arial"/>
              <a:ea typeface="Arial"/>
              <a:cs typeface="Arial"/>
              <a:sym typeface="Arial"/>
            </a:endParaRPr>
          </a:p>
          <a:p>
            <a:pPr marL="0" lvl="0" indent="0" algn="l" rtl="0">
              <a:lnSpc>
                <a:spcPct val="100000"/>
              </a:lnSpc>
              <a:spcBef>
                <a:spcPts val="0"/>
              </a:spcBef>
              <a:spcAft>
                <a:spcPts val="0"/>
              </a:spcAft>
              <a:buSzPts val="2300"/>
              <a:buNone/>
            </a:pPr>
            <a:r>
              <a:rPr lang="en" sz="1400">
                <a:latin typeface="Arial"/>
                <a:ea typeface="Arial"/>
                <a:cs typeface="Arial"/>
                <a:sym typeface="Arial"/>
              </a:rPr>
              <a:t>Instead of waiting for the PCB</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Breadboard testing/debugging</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dev board simulation</a:t>
            </a:r>
            <a:endParaRPr sz="1400">
              <a:latin typeface="Arial"/>
              <a:ea typeface="Arial"/>
              <a:cs typeface="Arial"/>
              <a:sym typeface="Arial"/>
            </a:endParaRPr>
          </a:p>
          <a:p>
            <a:pPr marL="457200" lvl="0" indent="0" algn="l" rtl="0">
              <a:lnSpc>
                <a:spcPct val="100000"/>
              </a:lnSpc>
              <a:spcBef>
                <a:spcPts val="0"/>
              </a:spcBef>
              <a:spcAft>
                <a:spcPts val="0"/>
              </a:spcAft>
              <a:buNone/>
            </a:pPr>
            <a:endParaRPr sz="1400">
              <a:latin typeface="Arial"/>
              <a:ea typeface="Arial"/>
              <a:cs typeface="Arial"/>
              <a:sym typeface="Arial"/>
            </a:endParaRPr>
          </a:p>
        </p:txBody>
      </p:sp>
      <p:sp>
        <p:nvSpPr>
          <p:cNvPr id="400" name="Google Shape;400;p44"/>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401" name="Google Shape;401;p44"/>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402" name="Google Shape;402;p44"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403" name="Google Shape;403;p44"/>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PCB</a:t>
            </a:r>
            <a:endParaRPr sz="1800" b="0" i="0" u="none" strike="noStrike" cap="none">
              <a:solidFill>
                <a:schemeClr val="lt1"/>
              </a:solidFill>
              <a:latin typeface="Arial"/>
              <a:ea typeface="Arial"/>
              <a:cs typeface="Arial"/>
              <a:sym typeface="Arial"/>
            </a:endParaRPr>
          </a:p>
        </p:txBody>
      </p:sp>
      <p:sp>
        <p:nvSpPr>
          <p:cNvPr id="404" name="Google Shape;404;p44"/>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405" name="Google Shape;405;p44"/>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21/24</a:t>
            </a:r>
            <a:endParaRPr>
              <a:latin typeface="Calibri"/>
              <a:ea typeface="Calibri"/>
              <a:cs typeface="Calibri"/>
              <a:sym typeface="Calibri"/>
            </a:endParaRPr>
          </a:p>
        </p:txBody>
      </p:sp>
      <p:pic>
        <p:nvPicPr>
          <p:cNvPr id="406" name="Google Shape;406;p44"/>
          <p:cNvPicPr preferRelativeResize="0"/>
          <p:nvPr/>
        </p:nvPicPr>
        <p:blipFill>
          <a:blip r:embed="rId4">
            <a:alphaModFix/>
          </a:blip>
          <a:stretch>
            <a:fillRect/>
          </a:stretch>
        </p:blipFill>
        <p:spPr>
          <a:xfrm>
            <a:off x="6141200" y="651168"/>
            <a:ext cx="2959275" cy="2554584"/>
          </a:xfrm>
          <a:prstGeom prst="rect">
            <a:avLst/>
          </a:prstGeom>
          <a:noFill/>
          <a:ln>
            <a:noFill/>
          </a:ln>
        </p:spPr>
      </p:pic>
      <p:pic>
        <p:nvPicPr>
          <p:cNvPr id="407" name="Google Shape;407;p44"/>
          <p:cNvPicPr preferRelativeResize="0"/>
          <p:nvPr/>
        </p:nvPicPr>
        <p:blipFill>
          <a:blip r:embed="rId5">
            <a:alphaModFix/>
          </a:blip>
          <a:stretch>
            <a:fillRect/>
          </a:stretch>
        </p:blipFill>
        <p:spPr>
          <a:xfrm>
            <a:off x="4163076" y="2230450"/>
            <a:ext cx="1608024" cy="1773727"/>
          </a:xfrm>
          <a:prstGeom prst="rect">
            <a:avLst/>
          </a:prstGeom>
          <a:noFill/>
          <a:ln>
            <a:noFill/>
          </a:ln>
        </p:spPr>
      </p:pic>
      <p:sp>
        <p:nvSpPr>
          <p:cNvPr id="408" name="Google Shape;408;p44"/>
          <p:cNvSpPr txBox="1"/>
          <p:nvPr/>
        </p:nvSpPr>
        <p:spPr>
          <a:xfrm>
            <a:off x="7048138" y="3205750"/>
            <a:ext cx="1145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Unit PCB</a:t>
            </a:r>
            <a:endParaRPr sz="1300"/>
          </a:p>
        </p:txBody>
      </p:sp>
      <p:sp>
        <p:nvSpPr>
          <p:cNvPr id="409" name="Google Shape;409;p44"/>
          <p:cNvSpPr txBox="1"/>
          <p:nvPr/>
        </p:nvSpPr>
        <p:spPr>
          <a:xfrm>
            <a:off x="4394375" y="4004175"/>
            <a:ext cx="11454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User PCB</a:t>
            </a:r>
            <a:endParaRPr sz="1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5"/>
          <p:cNvSpPr/>
          <p:nvPr/>
        </p:nvSpPr>
        <p:spPr>
          <a:xfrm rot="10800000" flipH="1">
            <a:off x="-1" y="0"/>
            <a:ext cx="9144000" cy="5149623"/>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415" name="Google Shape;415;p45" descr="A picture containing building, street&#10;&#10;Description automatically generated"/>
          <p:cNvPicPr preferRelativeResize="0"/>
          <p:nvPr/>
        </p:nvPicPr>
        <p:blipFill rotWithShape="1">
          <a:blip r:embed="rId3">
            <a:alphaModFix amt="25000"/>
          </a:blip>
          <a:srcRect/>
          <a:stretch/>
        </p:blipFill>
        <p:spPr>
          <a:xfrm>
            <a:off x="-1" y="6124"/>
            <a:ext cx="9144000" cy="5143500"/>
          </a:xfrm>
          <a:prstGeom prst="rect">
            <a:avLst/>
          </a:prstGeom>
          <a:noFill/>
          <a:ln>
            <a:noFill/>
          </a:ln>
        </p:spPr>
      </p:pic>
      <p:pic>
        <p:nvPicPr>
          <p:cNvPr id="416" name="Google Shape;416;p45" descr="A close up of a logo&#10;&#10;Description automatically generated"/>
          <p:cNvPicPr preferRelativeResize="0"/>
          <p:nvPr/>
        </p:nvPicPr>
        <p:blipFill rotWithShape="1">
          <a:blip r:embed="rId4">
            <a:alphaModFix/>
          </a:blip>
          <a:srcRect/>
          <a:stretch/>
        </p:blipFill>
        <p:spPr>
          <a:xfrm>
            <a:off x="8665658" y="176782"/>
            <a:ext cx="208429" cy="301065"/>
          </a:xfrm>
          <a:prstGeom prst="rect">
            <a:avLst/>
          </a:prstGeom>
          <a:noFill/>
          <a:ln>
            <a:noFill/>
          </a:ln>
        </p:spPr>
      </p:pic>
      <p:sp>
        <p:nvSpPr>
          <p:cNvPr id="417" name="Google Shape;417;p45"/>
          <p:cNvSpPr txBox="1"/>
          <p:nvPr/>
        </p:nvSpPr>
        <p:spPr>
          <a:xfrm>
            <a:off x="971550" y="2211368"/>
            <a:ext cx="7200900" cy="592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None/>
            </a:pPr>
            <a:r>
              <a:rPr lang="en" sz="3400" b="1">
                <a:solidFill>
                  <a:schemeClr val="lt1"/>
                </a:solidFill>
              </a:rPr>
              <a:t>Conclusion and Further Work</a:t>
            </a:r>
            <a:endParaRPr sz="1400" b="0" i="0" u="none" strike="noStrike" cap="none">
              <a:solidFill>
                <a:schemeClr val="lt1"/>
              </a:solidFill>
              <a:latin typeface="Arial"/>
              <a:ea typeface="Arial"/>
              <a:cs typeface="Arial"/>
              <a:sym typeface="Arial"/>
            </a:endParaRPr>
          </a:p>
        </p:txBody>
      </p:sp>
      <p:sp>
        <p:nvSpPr>
          <p:cNvPr id="418" name="Google Shape;418;p45"/>
          <p:cNvSpPr/>
          <p:nvPr/>
        </p:nvSpPr>
        <p:spPr>
          <a:xfrm>
            <a:off x="4140173" y="1278207"/>
            <a:ext cx="863655" cy="83987"/>
          </a:xfrm>
          <a:prstGeom prst="rect">
            <a:avLst/>
          </a:prstGeom>
          <a:solidFill>
            <a:srgbClr val="FF552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19" name="Google Shape;419;p45"/>
          <p:cNvSpPr txBox="1"/>
          <p:nvPr/>
        </p:nvSpPr>
        <p:spPr>
          <a:xfrm>
            <a:off x="7001698" y="4893286"/>
            <a:ext cx="1855061" cy="173094"/>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420" name="Google Shape;420;p45"/>
          <p:cNvSpPr txBox="1"/>
          <p:nvPr/>
        </p:nvSpPr>
        <p:spPr>
          <a:xfrm>
            <a:off x="282605" y="4893286"/>
            <a:ext cx="5993503" cy="1730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421" name="Google Shape;421;p45"/>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22/24</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6"/>
          <p:cNvSpPr txBox="1">
            <a:spLocks noGrp="1"/>
          </p:cNvSpPr>
          <p:nvPr>
            <p:ph type="body" idx="1"/>
          </p:nvPr>
        </p:nvSpPr>
        <p:spPr>
          <a:xfrm>
            <a:off x="282607" y="1000709"/>
            <a:ext cx="8383051" cy="3615827"/>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300"/>
              <a:buNone/>
            </a:pPr>
            <a:r>
              <a:rPr lang="en" sz="2000" b="1">
                <a:solidFill>
                  <a:srgbClr val="E84B36"/>
                </a:solidFill>
                <a:latin typeface="Arial"/>
                <a:ea typeface="Arial"/>
                <a:cs typeface="Arial"/>
                <a:sym typeface="Arial"/>
              </a:rPr>
              <a:t>Further Adjustments </a:t>
            </a:r>
            <a:endParaRPr sz="2000" b="1">
              <a:solidFill>
                <a:srgbClr val="E84B36"/>
              </a:solidFill>
              <a:latin typeface="Arial"/>
              <a:ea typeface="Arial"/>
              <a:cs typeface="Arial"/>
              <a:sym typeface="Arial"/>
            </a:endParaRPr>
          </a:p>
          <a:p>
            <a:pPr marL="0" lvl="0" indent="0" algn="l" rtl="0">
              <a:lnSpc>
                <a:spcPct val="100000"/>
              </a:lnSpc>
              <a:spcBef>
                <a:spcPts val="0"/>
              </a:spcBef>
              <a:spcAft>
                <a:spcPts val="0"/>
              </a:spcAft>
              <a:buSzPts val="1500"/>
              <a:buNone/>
            </a:pP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Microcontroller currently boots from cold each time the power brick comes into contact</a:t>
            </a:r>
            <a:endParaRPr sz="140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Overuse of flash memory</a:t>
            </a:r>
            <a:endParaRPr sz="140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Could be resolved with small battery</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Onboard Flash vs SPI Flash</a:t>
            </a:r>
            <a:endParaRPr sz="140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Current System utilizes onboard flash</a:t>
            </a:r>
            <a:endParaRPr sz="140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Frequent reads and writes degrade flash which could eventually corrupt the program</a:t>
            </a:r>
            <a:endParaRPr sz="140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Move to entirely ram based program or use off-board flash</a:t>
            </a:r>
            <a:endParaRPr sz="1400">
              <a:latin typeface="Arial"/>
              <a:ea typeface="Arial"/>
              <a:cs typeface="Arial"/>
              <a:sym typeface="Arial"/>
            </a:endParaRPr>
          </a:p>
          <a:p>
            <a:pPr marL="0" lvl="0" indent="0" algn="l" rtl="0">
              <a:lnSpc>
                <a:spcPct val="100000"/>
              </a:lnSpc>
              <a:spcBef>
                <a:spcPts val="0"/>
              </a:spcBef>
              <a:spcAft>
                <a:spcPts val="0"/>
              </a:spcAft>
              <a:buSzPts val="1500"/>
              <a:buNone/>
            </a:pPr>
            <a:endParaRPr sz="1400">
              <a:latin typeface="Arial"/>
              <a:ea typeface="Arial"/>
              <a:cs typeface="Arial"/>
              <a:sym typeface="Arial"/>
            </a:endParaRPr>
          </a:p>
          <a:p>
            <a:pPr marL="0" lvl="0" indent="0" algn="l" rtl="0">
              <a:lnSpc>
                <a:spcPct val="100000"/>
              </a:lnSpc>
              <a:spcBef>
                <a:spcPts val="0"/>
              </a:spcBef>
              <a:spcAft>
                <a:spcPts val="0"/>
              </a:spcAft>
              <a:buSzPts val="1500"/>
              <a:buNone/>
            </a:pPr>
            <a:endParaRPr sz="1400">
              <a:latin typeface="Arial"/>
              <a:ea typeface="Arial"/>
              <a:cs typeface="Arial"/>
              <a:sym typeface="Arial"/>
            </a:endParaRPr>
          </a:p>
          <a:p>
            <a:pPr marL="0" lvl="0" indent="0" algn="l" rtl="0">
              <a:lnSpc>
                <a:spcPct val="100000"/>
              </a:lnSpc>
              <a:spcBef>
                <a:spcPts val="0"/>
              </a:spcBef>
              <a:spcAft>
                <a:spcPts val="0"/>
              </a:spcAft>
              <a:buSzPts val="2300"/>
              <a:buNone/>
            </a:pPr>
            <a:endParaRPr sz="1400" b="1">
              <a:solidFill>
                <a:schemeClr val="dk1"/>
              </a:solidFill>
              <a:latin typeface="Arial"/>
              <a:ea typeface="Arial"/>
              <a:cs typeface="Arial"/>
              <a:sym typeface="Arial"/>
            </a:endParaRPr>
          </a:p>
        </p:txBody>
      </p:sp>
      <p:sp>
        <p:nvSpPr>
          <p:cNvPr id="427" name="Google Shape;427;p46"/>
          <p:cNvSpPr/>
          <p:nvPr/>
        </p:nvSpPr>
        <p:spPr>
          <a:xfrm rot="10800000" flipH="1">
            <a:off x="0" y="4827760"/>
            <a:ext cx="9144000" cy="31574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428" name="Google Shape;428;p46"/>
          <p:cNvSpPr txBox="1"/>
          <p:nvPr/>
        </p:nvSpPr>
        <p:spPr>
          <a:xfrm>
            <a:off x="7001698" y="4893286"/>
            <a:ext cx="1855061" cy="173094"/>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429" name="Google Shape;429;p46"/>
          <p:cNvSpPr/>
          <p:nvPr/>
        </p:nvSpPr>
        <p:spPr>
          <a:xfrm rot="10800000" flipH="1">
            <a:off x="0" y="0"/>
            <a:ext cx="9144000" cy="651165"/>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430" name="Google Shape;430;p46" descr="A close up of a logo&#10;&#10;Description automatically generated"/>
          <p:cNvPicPr preferRelativeResize="0"/>
          <p:nvPr/>
        </p:nvPicPr>
        <p:blipFill rotWithShape="1">
          <a:blip r:embed="rId3">
            <a:alphaModFix/>
          </a:blip>
          <a:srcRect/>
          <a:stretch/>
        </p:blipFill>
        <p:spPr>
          <a:xfrm>
            <a:off x="8665658" y="171011"/>
            <a:ext cx="208429" cy="301065"/>
          </a:xfrm>
          <a:prstGeom prst="rect">
            <a:avLst/>
          </a:prstGeom>
          <a:noFill/>
          <a:ln>
            <a:noFill/>
          </a:ln>
        </p:spPr>
      </p:pic>
      <p:sp>
        <p:nvSpPr>
          <p:cNvPr id="431" name="Google Shape;431;p46"/>
          <p:cNvSpPr txBox="1"/>
          <p:nvPr/>
        </p:nvSpPr>
        <p:spPr>
          <a:xfrm>
            <a:off x="282607" y="153038"/>
            <a:ext cx="8182520" cy="346218"/>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Takeaways</a:t>
            </a:r>
            <a:endParaRPr sz="1800" b="0" i="0" u="none" strike="noStrike" cap="none">
              <a:solidFill>
                <a:schemeClr val="lt1"/>
              </a:solidFill>
              <a:latin typeface="Arial"/>
              <a:ea typeface="Arial"/>
              <a:cs typeface="Arial"/>
              <a:sym typeface="Arial"/>
            </a:endParaRPr>
          </a:p>
        </p:txBody>
      </p:sp>
      <p:sp>
        <p:nvSpPr>
          <p:cNvPr id="432" name="Google Shape;432;p46"/>
          <p:cNvSpPr txBox="1"/>
          <p:nvPr/>
        </p:nvSpPr>
        <p:spPr>
          <a:xfrm>
            <a:off x="282605" y="4893286"/>
            <a:ext cx="5993503" cy="1730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433" name="Google Shape;433;p46"/>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23/24</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47"/>
          <p:cNvSpPr txBox="1">
            <a:spLocks noGrp="1"/>
          </p:cNvSpPr>
          <p:nvPr>
            <p:ph type="body" idx="1"/>
          </p:nvPr>
        </p:nvSpPr>
        <p:spPr>
          <a:xfrm>
            <a:off x="282600" y="1000700"/>
            <a:ext cx="8520900" cy="3615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300"/>
              <a:buNone/>
            </a:pPr>
            <a:r>
              <a:rPr lang="en" sz="2000" b="1">
                <a:solidFill>
                  <a:srgbClr val="E84B36"/>
                </a:solidFill>
                <a:latin typeface="Arial"/>
                <a:ea typeface="Arial"/>
                <a:cs typeface="Arial"/>
                <a:sym typeface="Arial"/>
              </a:rPr>
              <a:t>Power, PCB, and Casing</a:t>
            </a:r>
            <a:endParaRPr sz="1400">
              <a:latin typeface="Arial"/>
              <a:ea typeface="Arial"/>
              <a:cs typeface="Arial"/>
              <a:sym typeface="Arial"/>
            </a:endParaRPr>
          </a:p>
          <a:p>
            <a:pPr marL="0" lvl="0" indent="0" algn="l" rtl="0">
              <a:lnSpc>
                <a:spcPct val="100000"/>
              </a:lnSpc>
              <a:spcBef>
                <a:spcPts val="0"/>
              </a:spcBef>
              <a:spcAft>
                <a:spcPts val="0"/>
              </a:spcAft>
              <a:buSzPts val="1500"/>
              <a:buNone/>
            </a:pP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Further research and testing for power</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New PCB designs</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Waterproof casing</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Testing for user friendliness</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r>
              <a:rPr lang="en" sz="1400">
                <a:latin typeface="Arial"/>
                <a:ea typeface="Arial"/>
                <a:cs typeface="Arial"/>
                <a:sym typeface="Arial"/>
              </a:rPr>
              <a:t>Stretch Goal</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Develop an application that stores key cards</a:t>
            </a: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Use systems like Samsung Reverse wireless charging for powering (Qi standard compliance)</a:t>
            </a:r>
            <a:endParaRPr sz="1400">
              <a:latin typeface="Arial"/>
              <a:ea typeface="Arial"/>
              <a:cs typeface="Arial"/>
              <a:sym typeface="Arial"/>
            </a:endParaRPr>
          </a:p>
          <a:p>
            <a:pPr marL="45720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SzPts val="2300"/>
              <a:buNone/>
            </a:pPr>
            <a:endParaRPr sz="1400" b="1">
              <a:solidFill>
                <a:schemeClr val="dk1"/>
              </a:solidFill>
              <a:latin typeface="Arial"/>
              <a:ea typeface="Arial"/>
              <a:cs typeface="Arial"/>
              <a:sym typeface="Arial"/>
            </a:endParaRPr>
          </a:p>
        </p:txBody>
      </p:sp>
      <p:sp>
        <p:nvSpPr>
          <p:cNvPr id="439" name="Google Shape;439;p47"/>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440" name="Google Shape;440;p47"/>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441" name="Google Shape;441;p47"/>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442" name="Google Shape;442;p47"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443" name="Google Shape;443;p47"/>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Further Work</a:t>
            </a:r>
            <a:endParaRPr sz="1800" b="0" i="0" u="none" strike="noStrike" cap="none">
              <a:solidFill>
                <a:schemeClr val="lt1"/>
              </a:solidFill>
              <a:latin typeface="Arial"/>
              <a:ea typeface="Arial"/>
              <a:cs typeface="Arial"/>
              <a:sym typeface="Arial"/>
            </a:endParaRPr>
          </a:p>
        </p:txBody>
      </p:sp>
      <p:sp>
        <p:nvSpPr>
          <p:cNvPr id="444" name="Google Shape;444;p47"/>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445" name="Google Shape;445;p47"/>
          <p:cNvSpPr txBox="1"/>
          <p:nvPr/>
        </p:nvSpPr>
        <p:spPr>
          <a:xfrm>
            <a:off x="4250700" y="4827900"/>
            <a:ext cx="64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24/24</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body" idx="1"/>
          </p:nvPr>
        </p:nvSpPr>
        <p:spPr>
          <a:xfrm>
            <a:off x="282607" y="1000709"/>
            <a:ext cx="8383200" cy="3615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300"/>
              <a:buNone/>
            </a:pPr>
            <a:r>
              <a:rPr lang="en" sz="2000" b="1">
                <a:solidFill>
                  <a:srgbClr val="E84B36"/>
                </a:solidFill>
                <a:latin typeface="Arial"/>
                <a:ea typeface="Arial"/>
                <a:cs typeface="Arial"/>
                <a:sym typeface="Arial"/>
              </a:rPr>
              <a:t>Why are RFID locks useful?</a:t>
            </a:r>
            <a:endParaRPr sz="2000" b="1">
              <a:solidFill>
                <a:srgbClr val="E84B36"/>
              </a:solidFill>
              <a:latin typeface="Arial"/>
              <a:ea typeface="Arial"/>
              <a:cs typeface="Arial"/>
              <a:sym typeface="Arial"/>
            </a:endParaRPr>
          </a:p>
          <a:p>
            <a:pPr marL="0" lvl="0" indent="0" algn="l" rtl="0">
              <a:lnSpc>
                <a:spcPct val="100000"/>
              </a:lnSpc>
              <a:spcBef>
                <a:spcPts val="0"/>
              </a:spcBef>
              <a:spcAft>
                <a:spcPts val="0"/>
              </a:spcAft>
              <a:buSzPts val="1500"/>
              <a:buNone/>
            </a:pPr>
            <a:endParaRPr sz="1400">
              <a:solidFill>
                <a:schemeClr val="dk1"/>
              </a:solidFill>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Examples of uses</a:t>
            </a:r>
            <a:endParaRPr sz="140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college apartments, visually impaired, health conditions</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457200" lvl="0" indent="-317500" algn="l" rtl="0">
              <a:lnSpc>
                <a:spcPct val="100000"/>
              </a:lnSpc>
              <a:spcBef>
                <a:spcPts val="0"/>
              </a:spcBef>
              <a:spcAft>
                <a:spcPts val="0"/>
              </a:spcAft>
              <a:buSzPts val="1400"/>
              <a:buFont typeface="Arial"/>
              <a:buChar char="●"/>
            </a:pPr>
            <a:r>
              <a:rPr lang="en" sz="1400">
                <a:latin typeface="Arial"/>
                <a:ea typeface="Arial"/>
                <a:cs typeface="Arial"/>
                <a:sym typeface="Arial"/>
              </a:rPr>
              <a:t>Rent friendly version</a:t>
            </a:r>
            <a:endParaRPr sz="1400" b="1">
              <a:solidFill>
                <a:schemeClr val="dk1"/>
              </a:solidFill>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Do NOT exist</a:t>
            </a:r>
            <a:endParaRPr sz="1400">
              <a:latin typeface="Arial"/>
              <a:ea typeface="Arial"/>
              <a:cs typeface="Arial"/>
              <a:sym typeface="Arial"/>
            </a:endParaRPr>
          </a:p>
          <a:p>
            <a:pPr marL="914400" lvl="1" indent="-317500" algn="l" rtl="0">
              <a:lnSpc>
                <a:spcPct val="100000"/>
              </a:lnSpc>
              <a:spcBef>
                <a:spcPts val="0"/>
              </a:spcBef>
              <a:spcAft>
                <a:spcPts val="0"/>
              </a:spcAft>
              <a:buSzPts val="1400"/>
              <a:buFont typeface="Arial"/>
              <a:buChar char="○"/>
            </a:pPr>
            <a:r>
              <a:rPr lang="en" sz="1400">
                <a:latin typeface="Arial"/>
                <a:ea typeface="Arial"/>
                <a:cs typeface="Arial"/>
                <a:sym typeface="Arial"/>
              </a:rPr>
              <a:t>Replace entire handle, deadbolt</a:t>
            </a:r>
            <a:endParaRPr sz="1400">
              <a:latin typeface="Arial"/>
              <a:ea typeface="Arial"/>
              <a:cs typeface="Arial"/>
              <a:sym typeface="Arial"/>
            </a:endParaRPr>
          </a:p>
          <a:p>
            <a:pPr marL="1371600" lvl="2" indent="-317500" algn="l" rtl="0">
              <a:lnSpc>
                <a:spcPct val="100000"/>
              </a:lnSpc>
              <a:spcBef>
                <a:spcPts val="0"/>
              </a:spcBef>
              <a:spcAft>
                <a:spcPts val="0"/>
              </a:spcAft>
              <a:buSzPts val="1400"/>
              <a:buFont typeface="Arial"/>
              <a:buChar char="■"/>
            </a:pPr>
            <a:r>
              <a:rPr lang="en" sz="1400">
                <a:latin typeface="Arial"/>
                <a:ea typeface="Arial"/>
                <a:cs typeface="Arial"/>
                <a:sym typeface="Arial"/>
              </a:rPr>
              <a:t>Security deposit</a:t>
            </a:r>
            <a:endParaRPr sz="1400">
              <a:latin typeface="Arial"/>
              <a:ea typeface="Arial"/>
              <a:cs typeface="Arial"/>
              <a:sym typeface="Arial"/>
            </a:endParaRPr>
          </a:p>
        </p:txBody>
      </p:sp>
      <p:sp>
        <p:nvSpPr>
          <p:cNvPr id="144" name="Google Shape;144;p26"/>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145" name="Google Shape;145;p26"/>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146" name="Google Shape;146;p26"/>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147" name="Google Shape;147;p26"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148" name="Google Shape;148;p26"/>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Objective: What are we solving?</a:t>
            </a:r>
            <a:endParaRPr sz="1800" b="0" i="0" u="none" strike="noStrike" cap="none">
              <a:solidFill>
                <a:schemeClr val="lt1"/>
              </a:solidFill>
              <a:latin typeface="Arial"/>
              <a:ea typeface="Arial"/>
              <a:cs typeface="Arial"/>
              <a:sym typeface="Arial"/>
            </a:endParaRPr>
          </a:p>
        </p:txBody>
      </p:sp>
      <p:sp>
        <p:nvSpPr>
          <p:cNvPr id="149" name="Google Shape;149;p26"/>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pic>
        <p:nvPicPr>
          <p:cNvPr id="150" name="Google Shape;150;p26"/>
          <p:cNvPicPr preferRelativeResize="0"/>
          <p:nvPr/>
        </p:nvPicPr>
        <p:blipFill>
          <a:blip r:embed="rId4">
            <a:alphaModFix/>
          </a:blip>
          <a:stretch>
            <a:fillRect/>
          </a:stretch>
        </p:blipFill>
        <p:spPr>
          <a:xfrm>
            <a:off x="6393100" y="1190900"/>
            <a:ext cx="2426051" cy="2426051"/>
          </a:xfrm>
          <a:prstGeom prst="rect">
            <a:avLst/>
          </a:prstGeom>
          <a:noFill/>
          <a:ln>
            <a:noFill/>
          </a:ln>
        </p:spPr>
      </p:pic>
      <p:pic>
        <p:nvPicPr>
          <p:cNvPr id="151" name="Google Shape;151;p26"/>
          <p:cNvPicPr preferRelativeResize="0"/>
          <p:nvPr/>
        </p:nvPicPr>
        <p:blipFill>
          <a:blip r:embed="rId5">
            <a:alphaModFix/>
          </a:blip>
          <a:stretch>
            <a:fillRect/>
          </a:stretch>
        </p:blipFill>
        <p:spPr>
          <a:xfrm>
            <a:off x="4776200" y="2495000"/>
            <a:ext cx="2362600" cy="2121599"/>
          </a:xfrm>
          <a:prstGeom prst="rect">
            <a:avLst/>
          </a:prstGeom>
          <a:noFill/>
          <a:ln>
            <a:noFill/>
          </a:ln>
        </p:spPr>
      </p:pic>
      <p:sp>
        <p:nvSpPr>
          <p:cNvPr id="152" name="Google Shape;152;p26"/>
          <p:cNvSpPr txBox="1"/>
          <p:nvPr/>
        </p:nvSpPr>
        <p:spPr>
          <a:xfrm>
            <a:off x="4279250" y="4816525"/>
            <a:ext cx="58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3/24</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158" name="Google Shape;158;p27"/>
          <p:cNvSpPr txBox="1"/>
          <p:nvPr/>
        </p:nvSpPr>
        <p:spPr>
          <a:xfrm>
            <a:off x="228103" y="763809"/>
            <a:ext cx="4816800" cy="361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000" b="1">
                <a:solidFill>
                  <a:srgbClr val="E84B36"/>
                </a:solidFill>
              </a:rPr>
              <a:t>Physical Design</a:t>
            </a:r>
            <a:endParaRPr sz="20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
              <a:t>Competitive</a:t>
            </a:r>
            <a:endParaRPr/>
          </a:p>
          <a:p>
            <a:pPr marL="457200" marR="0" lvl="0" indent="-317500" algn="l" rtl="0">
              <a:lnSpc>
                <a:spcPct val="100000"/>
              </a:lnSpc>
              <a:spcBef>
                <a:spcPts val="0"/>
              </a:spcBef>
              <a:spcAft>
                <a:spcPts val="0"/>
              </a:spcAft>
              <a:buSzPts val="1400"/>
              <a:buChar char="●"/>
            </a:pPr>
            <a:r>
              <a:rPr lang="en"/>
              <a:t>Current Infrastructure</a:t>
            </a:r>
            <a:endParaRPr/>
          </a:p>
          <a:p>
            <a:pPr marL="914400" marR="0" lvl="1" indent="-317500" algn="l" rtl="0">
              <a:lnSpc>
                <a:spcPct val="100000"/>
              </a:lnSpc>
              <a:spcBef>
                <a:spcPts val="0"/>
              </a:spcBef>
              <a:spcAft>
                <a:spcPts val="0"/>
              </a:spcAft>
              <a:buSzPts val="1400"/>
              <a:buChar char="○"/>
            </a:pPr>
            <a:r>
              <a:rPr lang="en"/>
              <a:t>Allow normal use</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59" name="Google Shape;159;p27"/>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160" name="Google Shape;160;p27"/>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161" name="Google Shape;161;p27"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162" name="Google Shape;162;p27"/>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Initial Design</a:t>
            </a:r>
            <a:endParaRPr sz="1800" b="0" i="0" u="none" strike="noStrike" cap="none">
              <a:solidFill>
                <a:schemeClr val="lt1"/>
              </a:solidFill>
              <a:latin typeface="Arial"/>
              <a:ea typeface="Arial"/>
              <a:cs typeface="Arial"/>
              <a:sym typeface="Arial"/>
            </a:endParaRPr>
          </a:p>
        </p:txBody>
      </p:sp>
      <p:sp>
        <p:nvSpPr>
          <p:cNvPr id="163" name="Google Shape;163;p27"/>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pic>
        <p:nvPicPr>
          <p:cNvPr id="164" name="Google Shape;164;p27"/>
          <p:cNvPicPr preferRelativeResize="0"/>
          <p:nvPr/>
        </p:nvPicPr>
        <p:blipFill>
          <a:blip r:embed="rId4">
            <a:alphaModFix/>
          </a:blip>
          <a:stretch>
            <a:fillRect/>
          </a:stretch>
        </p:blipFill>
        <p:spPr>
          <a:xfrm>
            <a:off x="496225" y="2439290"/>
            <a:ext cx="3544080" cy="1993545"/>
          </a:xfrm>
          <a:prstGeom prst="rect">
            <a:avLst/>
          </a:prstGeom>
          <a:noFill/>
          <a:ln>
            <a:noFill/>
          </a:ln>
        </p:spPr>
      </p:pic>
      <p:pic>
        <p:nvPicPr>
          <p:cNvPr id="165" name="Google Shape;165;p27"/>
          <p:cNvPicPr preferRelativeResize="0"/>
          <p:nvPr/>
        </p:nvPicPr>
        <p:blipFill>
          <a:blip r:embed="rId5">
            <a:alphaModFix/>
          </a:blip>
          <a:stretch>
            <a:fillRect/>
          </a:stretch>
        </p:blipFill>
        <p:spPr>
          <a:xfrm>
            <a:off x="5345300" y="2516400"/>
            <a:ext cx="3469502" cy="1951576"/>
          </a:xfrm>
          <a:prstGeom prst="rect">
            <a:avLst/>
          </a:prstGeom>
          <a:noFill/>
          <a:ln>
            <a:noFill/>
          </a:ln>
        </p:spPr>
      </p:pic>
      <p:sp>
        <p:nvSpPr>
          <p:cNvPr id="166" name="Google Shape;166;p27"/>
          <p:cNvSpPr txBox="1"/>
          <p:nvPr/>
        </p:nvSpPr>
        <p:spPr>
          <a:xfrm>
            <a:off x="4279250" y="4816525"/>
            <a:ext cx="58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4/24</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172" name="Google Shape;172;p28"/>
          <p:cNvSpPr txBox="1"/>
          <p:nvPr/>
        </p:nvSpPr>
        <p:spPr>
          <a:xfrm>
            <a:off x="90151" y="849949"/>
            <a:ext cx="2961600" cy="27444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000" b="1">
                <a:solidFill>
                  <a:srgbClr val="E84B36"/>
                </a:solidFill>
              </a:rPr>
              <a:t>Prototype</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
              <a:t>Machine Shop</a:t>
            </a:r>
            <a:endParaRPr/>
          </a:p>
          <a:p>
            <a:pPr marL="914400" marR="0" lvl="1" indent="-317500" algn="l" rtl="0">
              <a:lnSpc>
                <a:spcPct val="100000"/>
              </a:lnSpc>
              <a:spcBef>
                <a:spcPts val="0"/>
              </a:spcBef>
              <a:spcAft>
                <a:spcPts val="0"/>
              </a:spcAft>
              <a:buSzPts val="1400"/>
              <a:buChar char="○"/>
            </a:pPr>
            <a:r>
              <a:rPr lang="en"/>
              <a:t>Design discussion</a:t>
            </a:r>
            <a:endParaRPr/>
          </a:p>
          <a:p>
            <a:pPr marL="914400" marR="0" lvl="1" indent="-317500" algn="l" rtl="0">
              <a:lnSpc>
                <a:spcPct val="100000"/>
              </a:lnSpc>
              <a:spcBef>
                <a:spcPts val="0"/>
              </a:spcBef>
              <a:spcAft>
                <a:spcPts val="0"/>
              </a:spcAft>
              <a:buSzPts val="1400"/>
              <a:buChar char="○"/>
            </a:pPr>
            <a:r>
              <a:rPr lang="en"/>
              <a:t>Torque</a:t>
            </a:r>
            <a:endParaRPr/>
          </a:p>
          <a:p>
            <a:pPr marL="914400" marR="0" lvl="1" indent="-317500" algn="l" rtl="0">
              <a:lnSpc>
                <a:spcPct val="100000"/>
              </a:lnSpc>
              <a:spcBef>
                <a:spcPts val="0"/>
              </a:spcBef>
              <a:spcAft>
                <a:spcPts val="0"/>
              </a:spcAft>
              <a:buSzPts val="1400"/>
              <a:buChar char="○"/>
            </a:pPr>
            <a:r>
              <a:rPr lang="en"/>
              <a:t>Base plate vs. final</a:t>
            </a:r>
            <a:endParaRPr/>
          </a:p>
          <a:p>
            <a:pPr marL="0" marR="0" lvl="0" indent="0" algn="l" rtl="0">
              <a:lnSpc>
                <a:spcPct val="100000"/>
              </a:lnSpc>
              <a:spcBef>
                <a:spcPts val="0"/>
              </a:spcBef>
              <a:spcAft>
                <a:spcPts val="0"/>
              </a:spcAft>
              <a:buNone/>
            </a:pPr>
            <a:endParaRPr/>
          </a:p>
          <a:p>
            <a:pPr marL="457200" marR="0" lvl="0" indent="-317500" algn="l" rtl="0">
              <a:lnSpc>
                <a:spcPct val="100000"/>
              </a:lnSpc>
              <a:spcBef>
                <a:spcPts val="0"/>
              </a:spcBef>
              <a:spcAft>
                <a:spcPts val="0"/>
              </a:spcAft>
              <a:buSzPts val="1400"/>
              <a:buChar char="●"/>
            </a:pPr>
            <a:r>
              <a:rPr lang="en"/>
              <a:t>Needs more refinement</a:t>
            </a:r>
            <a:endParaRPr/>
          </a:p>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73" name="Google Shape;173;p28"/>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174" name="Google Shape;174;p28"/>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175" name="Google Shape;175;p28"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176" name="Google Shape;176;p28"/>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Design Changes</a:t>
            </a:r>
            <a:endParaRPr sz="1800" b="0" i="0" u="none" strike="noStrike" cap="none">
              <a:solidFill>
                <a:schemeClr val="lt1"/>
              </a:solidFill>
              <a:latin typeface="Arial"/>
              <a:ea typeface="Arial"/>
              <a:cs typeface="Arial"/>
              <a:sym typeface="Arial"/>
            </a:endParaRPr>
          </a:p>
        </p:txBody>
      </p:sp>
      <p:sp>
        <p:nvSpPr>
          <p:cNvPr id="177" name="Google Shape;177;p28"/>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178" name="Google Shape;178;p28"/>
          <p:cNvSpPr txBox="1"/>
          <p:nvPr/>
        </p:nvSpPr>
        <p:spPr>
          <a:xfrm>
            <a:off x="4279250" y="4816525"/>
            <a:ext cx="58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5/24</a:t>
            </a:r>
            <a:endParaRPr>
              <a:latin typeface="Calibri"/>
              <a:ea typeface="Calibri"/>
              <a:cs typeface="Calibri"/>
              <a:sym typeface="Calibri"/>
            </a:endParaRPr>
          </a:p>
        </p:txBody>
      </p:sp>
      <p:pic>
        <p:nvPicPr>
          <p:cNvPr id="179" name="Google Shape;179;p28"/>
          <p:cNvPicPr preferRelativeResize="0"/>
          <p:nvPr/>
        </p:nvPicPr>
        <p:blipFill rotWithShape="1">
          <a:blip r:embed="rId4">
            <a:alphaModFix/>
          </a:blip>
          <a:srcRect l="8147"/>
          <a:stretch/>
        </p:blipFill>
        <p:spPr>
          <a:xfrm>
            <a:off x="5111375" y="1444888"/>
            <a:ext cx="1783698" cy="2589277"/>
          </a:xfrm>
          <a:prstGeom prst="rect">
            <a:avLst/>
          </a:prstGeom>
          <a:noFill/>
          <a:ln>
            <a:noFill/>
          </a:ln>
        </p:spPr>
      </p:pic>
      <p:pic>
        <p:nvPicPr>
          <p:cNvPr id="180" name="Google Shape;180;p28"/>
          <p:cNvPicPr preferRelativeResize="0"/>
          <p:nvPr/>
        </p:nvPicPr>
        <p:blipFill rotWithShape="1">
          <a:blip r:embed="rId5">
            <a:alphaModFix/>
          </a:blip>
          <a:srcRect l="11668"/>
          <a:stretch/>
        </p:blipFill>
        <p:spPr>
          <a:xfrm>
            <a:off x="7141600" y="1477575"/>
            <a:ext cx="1715301" cy="2589277"/>
          </a:xfrm>
          <a:prstGeom prst="rect">
            <a:avLst/>
          </a:prstGeom>
          <a:noFill/>
          <a:ln>
            <a:noFill/>
          </a:ln>
        </p:spPr>
      </p:pic>
      <p:pic>
        <p:nvPicPr>
          <p:cNvPr id="181" name="Google Shape;181;p28"/>
          <p:cNvPicPr preferRelativeResize="0"/>
          <p:nvPr/>
        </p:nvPicPr>
        <p:blipFill rotWithShape="1">
          <a:blip r:embed="rId6">
            <a:alphaModFix/>
          </a:blip>
          <a:srcRect l="13184" r="19584" b="18659"/>
          <a:stretch/>
        </p:blipFill>
        <p:spPr>
          <a:xfrm>
            <a:off x="3103539" y="1477577"/>
            <a:ext cx="1605140" cy="2589277"/>
          </a:xfrm>
          <a:prstGeom prst="rect">
            <a:avLst/>
          </a:prstGeom>
          <a:noFill/>
          <a:ln>
            <a:noFill/>
          </a:ln>
        </p:spPr>
      </p:pic>
      <p:sp>
        <p:nvSpPr>
          <p:cNvPr id="182" name="Google Shape;182;p28"/>
          <p:cNvSpPr txBox="1"/>
          <p:nvPr/>
        </p:nvSpPr>
        <p:spPr>
          <a:xfrm>
            <a:off x="3103613" y="4066850"/>
            <a:ext cx="1605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t>Top View</a:t>
            </a:r>
            <a:endParaRPr sz="1200" i="1"/>
          </a:p>
        </p:txBody>
      </p:sp>
      <p:sp>
        <p:nvSpPr>
          <p:cNvPr id="183" name="Google Shape;183;p28"/>
          <p:cNvSpPr txBox="1"/>
          <p:nvPr/>
        </p:nvSpPr>
        <p:spPr>
          <a:xfrm>
            <a:off x="5122600" y="4034175"/>
            <a:ext cx="1605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t>Front View</a:t>
            </a:r>
            <a:endParaRPr sz="1200" i="1"/>
          </a:p>
        </p:txBody>
      </p:sp>
      <p:sp>
        <p:nvSpPr>
          <p:cNvPr id="184" name="Google Shape;184;p28"/>
          <p:cNvSpPr txBox="1"/>
          <p:nvPr/>
        </p:nvSpPr>
        <p:spPr>
          <a:xfrm>
            <a:off x="7141563" y="4066850"/>
            <a:ext cx="1605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i="1"/>
              <a:t>Back View</a:t>
            </a:r>
            <a:endParaRPr sz="12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190" name="Google Shape;190;p29"/>
          <p:cNvSpPr txBox="1"/>
          <p:nvPr/>
        </p:nvSpPr>
        <p:spPr>
          <a:xfrm>
            <a:off x="3565777" y="2287043"/>
            <a:ext cx="1710300" cy="2847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A5A5A5"/>
                </a:solidFill>
                <a:latin typeface="Arial"/>
                <a:ea typeface="Arial"/>
                <a:cs typeface="Arial"/>
                <a:sym typeface="Arial"/>
              </a:rPr>
              <a:t>IMAGE / GRAPHIC</a:t>
            </a:r>
            <a:endParaRPr sz="1100" b="0" i="0" u="none" strike="noStrike" cap="none">
              <a:solidFill>
                <a:srgbClr val="000000"/>
              </a:solidFill>
              <a:latin typeface="Arial"/>
              <a:ea typeface="Arial"/>
              <a:cs typeface="Arial"/>
              <a:sym typeface="Arial"/>
            </a:endParaRPr>
          </a:p>
        </p:txBody>
      </p:sp>
      <p:sp>
        <p:nvSpPr>
          <p:cNvPr id="191" name="Google Shape;191;p29"/>
          <p:cNvSpPr txBox="1"/>
          <p:nvPr/>
        </p:nvSpPr>
        <p:spPr>
          <a:xfrm>
            <a:off x="282606" y="855634"/>
            <a:ext cx="4816800" cy="361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000" b="1">
                <a:solidFill>
                  <a:srgbClr val="E84B36"/>
                </a:solidFill>
              </a:rPr>
              <a:t>High Level Overview of block diagram</a:t>
            </a:r>
            <a:endParaRPr sz="20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192" name="Google Shape;192;p29"/>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193" name="Google Shape;193;p29"/>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194" name="Google Shape;194;p29"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195" name="Google Shape;195;p29"/>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Block Diagram</a:t>
            </a:r>
            <a:endParaRPr sz="1800" b="0" i="0" u="none" strike="noStrike" cap="none">
              <a:solidFill>
                <a:schemeClr val="lt1"/>
              </a:solidFill>
              <a:latin typeface="Arial"/>
              <a:ea typeface="Arial"/>
              <a:cs typeface="Arial"/>
              <a:sym typeface="Arial"/>
            </a:endParaRPr>
          </a:p>
        </p:txBody>
      </p:sp>
      <p:sp>
        <p:nvSpPr>
          <p:cNvPr id="196" name="Google Shape;196;p29"/>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pic>
        <p:nvPicPr>
          <p:cNvPr id="197" name="Google Shape;197;p29"/>
          <p:cNvPicPr preferRelativeResize="0"/>
          <p:nvPr/>
        </p:nvPicPr>
        <p:blipFill rotWithShape="1">
          <a:blip r:embed="rId4">
            <a:alphaModFix/>
          </a:blip>
          <a:srcRect l="2594" r="2003" b="2666"/>
          <a:stretch/>
        </p:blipFill>
        <p:spPr>
          <a:xfrm>
            <a:off x="634525" y="1200625"/>
            <a:ext cx="8031124" cy="3567405"/>
          </a:xfrm>
          <a:prstGeom prst="rect">
            <a:avLst/>
          </a:prstGeom>
          <a:noFill/>
          <a:ln>
            <a:noFill/>
          </a:ln>
        </p:spPr>
      </p:pic>
      <p:sp>
        <p:nvSpPr>
          <p:cNvPr id="198" name="Google Shape;198;p29"/>
          <p:cNvSpPr txBox="1"/>
          <p:nvPr/>
        </p:nvSpPr>
        <p:spPr>
          <a:xfrm>
            <a:off x="4279250" y="4816525"/>
            <a:ext cx="58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6/24</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p:nvPr/>
        </p:nvSpPr>
        <p:spPr>
          <a:xfrm rot="10800000" flipH="1">
            <a:off x="-1" y="123"/>
            <a:ext cx="9144000" cy="51495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204" name="Google Shape;204;p30" descr="A picture containing building, street&#10;&#10;Description automatically generated"/>
          <p:cNvPicPr preferRelativeResize="0"/>
          <p:nvPr/>
        </p:nvPicPr>
        <p:blipFill rotWithShape="1">
          <a:blip r:embed="rId3">
            <a:alphaModFix amt="25000"/>
          </a:blip>
          <a:srcRect/>
          <a:stretch/>
        </p:blipFill>
        <p:spPr>
          <a:xfrm>
            <a:off x="-1" y="6124"/>
            <a:ext cx="9144000" cy="5143500"/>
          </a:xfrm>
          <a:prstGeom prst="rect">
            <a:avLst/>
          </a:prstGeom>
          <a:noFill/>
          <a:ln>
            <a:noFill/>
          </a:ln>
        </p:spPr>
      </p:pic>
      <p:pic>
        <p:nvPicPr>
          <p:cNvPr id="205" name="Google Shape;205;p30" descr="A close up of a logo&#10;&#10;Description automatically generated"/>
          <p:cNvPicPr preferRelativeResize="0"/>
          <p:nvPr/>
        </p:nvPicPr>
        <p:blipFill rotWithShape="1">
          <a:blip r:embed="rId4">
            <a:alphaModFix/>
          </a:blip>
          <a:srcRect/>
          <a:stretch/>
        </p:blipFill>
        <p:spPr>
          <a:xfrm>
            <a:off x="8665657" y="176782"/>
            <a:ext cx="208430" cy="301065"/>
          </a:xfrm>
          <a:prstGeom prst="rect">
            <a:avLst/>
          </a:prstGeom>
          <a:noFill/>
          <a:ln>
            <a:noFill/>
          </a:ln>
        </p:spPr>
      </p:pic>
      <p:sp>
        <p:nvSpPr>
          <p:cNvPr id="206" name="Google Shape;206;p30"/>
          <p:cNvSpPr txBox="1"/>
          <p:nvPr/>
        </p:nvSpPr>
        <p:spPr>
          <a:xfrm>
            <a:off x="971550" y="2211368"/>
            <a:ext cx="7200900" cy="10236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3400"/>
              <a:buFont typeface="Arial"/>
              <a:buNone/>
            </a:pPr>
            <a:r>
              <a:rPr lang="en" sz="3400" b="1">
                <a:solidFill>
                  <a:schemeClr val="lt1"/>
                </a:solidFill>
              </a:rPr>
              <a:t>Functionality</a:t>
            </a:r>
            <a:endParaRPr sz="3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en">
                <a:solidFill>
                  <a:schemeClr val="lt1"/>
                </a:solidFill>
              </a:rPr>
              <a:t>Test results and data</a:t>
            </a:r>
            <a:endParaRPr sz="1400" b="0" i="0" u="none" strike="noStrike" cap="none">
              <a:solidFill>
                <a:schemeClr val="lt1"/>
              </a:solidFill>
              <a:latin typeface="Arial"/>
              <a:ea typeface="Arial"/>
              <a:cs typeface="Arial"/>
              <a:sym typeface="Arial"/>
            </a:endParaRPr>
          </a:p>
        </p:txBody>
      </p:sp>
      <p:sp>
        <p:nvSpPr>
          <p:cNvPr id="207" name="Google Shape;207;p30"/>
          <p:cNvSpPr/>
          <p:nvPr/>
        </p:nvSpPr>
        <p:spPr>
          <a:xfrm>
            <a:off x="4140173" y="1278207"/>
            <a:ext cx="863700" cy="84000"/>
          </a:xfrm>
          <a:prstGeom prst="rect">
            <a:avLst/>
          </a:prstGeom>
          <a:solidFill>
            <a:srgbClr val="FF552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8" name="Google Shape;208;p30"/>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209" name="Google Shape;209;p30"/>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sp>
        <p:nvSpPr>
          <p:cNvPr id="210" name="Google Shape;210;p30"/>
          <p:cNvSpPr txBox="1"/>
          <p:nvPr/>
        </p:nvSpPr>
        <p:spPr>
          <a:xfrm>
            <a:off x="4279250" y="4816525"/>
            <a:ext cx="58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7/24</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1"/>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216" name="Google Shape;216;p31"/>
          <p:cNvSpPr txBox="1"/>
          <p:nvPr/>
        </p:nvSpPr>
        <p:spPr>
          <a:xfrm>
            <a:off x="6262474" y="1034884"/>
            <a:ext cx="5014800" cy="361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000" b="1">
                <a:solidFill>
                  <a:srgbClr val="E84B36"/>
                </a:solidFill>
              </a:rPr>
              <a:t>Power Circuits</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
              <a:t>Induction Power</a:t>
            </a:r>
            <a:endParaRPr/>
          </a:p>
          <a:p>
            <a:pPr marL="914400" marR="0" lvl="1" indent="-317500" algn="l" rtl="0">
              <a:lnSpc>
                <a:spcPct val="100000"/>
              </a:lnSpc>
              <a:spcBef>
                <a:spcPts val="0"/>
              </a:spcBef>
              <a:spcAft>
                <a:spcPts val="0"/>
              </a:spcAft>
              <a:buSzPts val="1400"/>
              <a:buChar char="○"/>
            </a:pPr>
            <a:r>
              <a:rPr lang="en"/>
              <a:t>LC Oscillator</a:t>
            </a:r>
            <a:endParaRPr/>
          </a:p>
          <a:p>
            <a:pPr marL="457200" marR="0" lvl="0" indent="-317500" algn="l" rtl="0">
              <a:lnSpc>
                <a:spcPct val="100000"/>
              </a:lnSpc>
              <a:spcBef>
                <a:spcPts val="0"/>
              </a:spcBef>
              <a:spcAft>
                <a:spcPts val="0"/>
              </a:spcAft>
              <a:buSzPts val="1400"/>
              <a:buChar char="●"/>
            </a:pPr>
            <a:r>
              <a:rPr lang="en"/>
              <a:t>Two separate circuits</a:t>
            </a:r>
            <a:endParaRPr/>
          </a:p>
          <a:p>
            <a:pPr marL="914400" marR="0" lvl="1" indent="-317500" algn="l" rtl="0">
              <a:lnSpc>
                <a:spcPct val="100000"/>
              </a:lnSpc>
              <a:spcBef>
                <a:spcPts val="0"/>
              </a:spcBef>
              <a:spcAft>
                <a:spcPts val="0"/>
              </a:spcAft>
              <a:buSzPts val="1400"/>
              <a:buChar char="○"/>
            </a:pPr>
            <a:r>
              <a:rPr lang="en"/>
              <a:t>Source and Sink</a:t>
            </a:r>
            <a:endParaRPr/>
          </a:p>
          <a:p>
            <a:pPr marL="0" marR="0" lvl="0" indent="0" algn="l" rtl="0">
              <a:lnSpc>
                <a:spcPct val="100000"/>
              </a:lnSpc>
              <a:spcBef>
                <a:spcPts val="0"/>
              </a:spcBef>
              <a:spcAft>
                <a:spcPts val="0"/>
              </a:spcAft>
              <a:buNone/>
            </a:pPr>
            <a:endParaRPr sz="1400" b="1" i="0" u="none" strike="noStrike" cap="none">
              <a:solidFill>
                <a:schemeClr val="dk1"/>
              </a:solidFill>
              <a:latin typeface="Arial"/>
              <a:ea typeface="Arial"/>
              <a:cs typeface="Arial"/>
              <a:sym typeface="Arial"/>
            </a:endParaRPr>
          </a:p>
        </p:txBody>
      </p:sp>
      <p:sp>
        <p:nvSpPr>
          <p:cNvPr id="217" name="Google Shape;217;p31"/>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218" name="Google Shape;218;p31"/>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219" name="Google Shape;219;p31"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220" name="Google Shape;220;p31"/>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Brief Overview</a:t>
            </a:r>
            <a:endParaRPr sz="1800" b="0" i="0" u="none" strike="noStrike" cap="none">
              <a:solidFill>
                <a:schemeClr val="lt1"/>
              </a:solidFill>
              <a:latin typeface="Arial"/>
              <a:ea typeface="Arial"/>
              <a:cs typeface="Arial"/>
              <a:sym typeface="Arial"/>
            </a:endParaRPr>
          </a:p>
        </p:txBody>
      </p:sp>
      <p:sp>
        <p:nvSpPr>
          <p:cNvPr id="221" name="Google Shape;221;p31"/>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pic>
        <p:nvPicPr>
          <p:cNvPr id="222" name="Google Shape;222;p31"/>
          <p:cNvPicPr preferRelativeResize="0"/>
          <p:nvPr/>
        </p:nvPicPr>
        <p:blipFill>
          <a:blip r:embed="rId4">
            <a:alphaModFix/>
          </a:blip>
          <a:stretch>
            <a:fillRect/>
          </a:stretch>
        </p:blipFill>
        <p:spPr>
          <a:xfrm>
            <a:off x="0" y="706678"/>
            <a:ext cx="3634075" cy="3141300"/>
          </a:xfrm>
          <a:prstGeom prst="rect">
            <a:avLst/>
          </a:prstGeom>
          <a:noFill/>
          <a:ln>
            <a:noFill/>
          </a:ln>
        </p:spPr>
      </p:pic>
      <p:pic>
        <p:nvPicPr>
          <p:cNvPr id="223" name="Google Shape;223;p31"/>
          <p:cNvPicPr preferRelativeResize="0"/>
          <p:nvPr/>
        </p:nvPicPr>
        <p:blipFill>
          <a:blip r:embed="rId5">
            <a:alphaModFix/>
          </a:blip>
          <a:stretch>
            <a:fillRect/>
          </a:stretch>
        </p:blipFill>
        <p:spPr>
          <a:xfrm>
            <a:off x="3314875" y="2422675"/>
            <a:ext cx="4014125" cy="2133450"/>
          </a:xfrm>
          <a:prstGeom prst="rect">
            <a:avLst/>
          </a:prstGeom>
          <a:noFill/>
          <a:ln>
            <a:noFill/>
          </a:ln>
        </p:spPr>
      </p:pic>
      <p:sp>
        <p:nvSpPr>
          <p:cNvPr id="224" name="Google Shape;224;p31"/>
          <p:cNvSpPr txBox="1"/>
          <p:nvPr/>
        </p:nvSpPr>
        <p:spPr>
          <a:xfrm>
            <a:off x="4279250" y="4816525"/>
            <a:ext cx="58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8/24</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2"/>
          <p:cNvSpPr/>
          <p:nvPr/>
        </p:nvSpPr>
        <p:spPr>
          <a:xfrm rot="10800000" flipH="1">
            <a:off x="0" y="4827900"/>
            <a:ext cx="9144000" cy="315600"/>
          </a:xfrm>
          <a:prstGeom prst="rect">
            <a:avLst/>
          </a:prstGeom>
          <a:solidFill>
            <a:srgbClr val="A5A5A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sp>
        <p:nvSpPr>
          <p:cNvPr id="230" name="Google Shape;230;p32"/>
          <p:cNvSpPr txBox="1"/>
          <p:nvPr/>
        </p:nvSpPr>
        <p:spPr>
          <a:xfrm>
            <a:off x="5520903" y="964284"/>
            <a:ext cx="4816800" cy="36159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r>
              <a:rPr lang="en" sz="2000" b="1">
                <a:solidFill>
                  <a:srgbClr val="E84B36"/>
                </a:solidFill>
              </a:rPr>
              <a:t>Operating power source</a:t>
            </a:r>
            <a:endParaRPr sz="2000" b="1" i="0" u="none" strike="noStrike" cap="none">
              <a:solidFill>
                <a:srgbClr val="E84B36"/>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SzPts val="1400"/>
              <a:buChar char="●"/>
            </a:pPr>
            <a:r>
              <a:rPr lang="en"/>
              <a:t>Induction power supply</a:t>
            </a:r>
            <a:endParaRPr/>
          </a:p>
          <a:p>
            <a:pPr marL="914400" marR="0" lvl="1" indent="-317500" algn="l" rtl="0">
              <a:lnSpc>
                <a:spcPct val="100000"/>
              </a:lnSpc>
              <a:spcBef>
                <a:spcPts val="0"/>
              </a:spcBef>
              <a:spcAft>
                <a:spcPts val="0"/>
              </a:spcAft>
              <a:buSzPts val="1400"/>
              <a:buChar char="○"/>
            </a:pPr>
            <a:r>
              <a:rPr lang="en"/>
              <a:t>Mosfet</a:t>
            </a:r>
            <a:endParaRPr/>
          </a:p>
          <a:p>
            <a:pPr marL="914400" marR="0" lvl="1" indent="-317500" algn="l" rtl="0">
              <a:lnSpc>
                <a:spcPct val="100000"/>
              </a:lnSpc>
              <a:spcBef>
                <a:spcPts val="0"/>
              </a:spcBef>
              <a:spcAft>
                <a:spcPts val="0"/>
              </a:spcAft>
              <a:buSzPts val="1400"/>
              <a:buChar char="○"/>
            </a:pPr>
            <a:r>
              <a:rPr lang="en"/>
              <a:t>~50 ns</a:t>
            </a:r>
            <a:endParaRPr/>
          </a:p>
        </p:txBody>
      </p:sp>
      <p:sp>
        <p:nvSpPr>
          <p:cNvPr id="231" name="Google Shape;231;p32"/>
          <p:cNvSpPr txBox="1"/>
          <p:nvPr/>
        </p:nvSpPr>
        <p:spPr>
          <a:xfrm>
            <a:off x="7001698" y="4893286"/>
            <a:ext cx="1855200" cy="177000"/>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GRAINGER ENGINEERING</a:t>
            </a:r>
            <a:endParaRPr sz="1100"/>
          </a:p>
        </p:txBody>
      </p:sp>
      <p:sp>
        <p:nvSpPr>
          <p:cNvPr id="232" name="Google Shape;232;p32"/>
          <p:cNvSpPr/>
          <p:nvPr/>
        </p:nvSpPr>
        <p:spPr>
          <a:xfrm rot="10800000" flipH="1">
            <a:off x="0" y="-135"/>
            <a:ext cx="9144000" cy="651300"/>
          </a:xfrm>
          <a:prstGeom prst="rect">
            <a:avLst/>
          </a:prstGeom>
          <a:solidFill>
            <a:srgbClr val="13294B"/>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13294B"/>
              </a:solidFill>
              <a:latin typeface="Calibri"/>
              <a:ea typeface="Calibri"/>
              <a:cs typeface="Calibri"/>
              <a:sym typeface="Calibri"/>
            </a:endParaRPr>
          </a:p>
        </p:txBody>
      </p:sp>
      <p:pic>
        <p:nvPicPr>
          <p:cNvPr id="233" name="Google Shape;233;p32" descr="A close up of a logo&#10;&#10;Description automatically generated"/>
          <p:cNvPicPr preferRelativeResize="0"/>
          <p:nvPr/>
        </p:nvPicPr>
        <p:blipFill rotWithShape="1">
          <a:blip r:embed="rId3">
            <a:alphaModFix/>
          </a:blip>
          <a:srcRect/>
          <a:stretch/>
        </p:blipFill>
        <p:spPr>
          <a:xfrm>
            <a:off x="8665657" y="171011"/>
            <a:ext cx="208430" cy="301065"/>
          </a:xfrm>
          <a:prstGeom prst="rect">
            <a:avLst/>
          </a:prstGeom>
          <a:noFill/>
          <a:ln>
            <a:noFill/>
          </a:ln>
        </p:spPr>
      </p:pic>
      <p:sp>
        <p:nvSpPr>
          <p:cNvPr id="234" name="Google Shape;234;p32"/>
          <p:cNvSpPr txBox="1"/>
          <p:nvPr/>
        </p:nvSpPr>
        <p:spPr>
          <a:xfrm>
            <a:off x="282607" y="153038"/>
            <a:ext cx="8182500" cy="346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lt1"/>
                </a:solidFill>
              </a:rPr>
              <a:t>Power Supply</a:t>
            </a:r>
            <a:endParaRPr sz="1800" b="0" i="0" u="none" strike="noStrike" cap="none">
              <a:solidFill>
                <a:schemeClr val="lt1"/>
              </a:solidFill>
              <a:latin typeface="Arial"/>
              <a:ea typeface="Arial"/>
              <a:cs typeface="Arial"/>
              <a:sym typeface="Arial"/>
            </a:endParaRPr>
          </a:p>
        </p:txBody>
      </p:sp>
      <p:sp>
        <p:nvSpPr>
          <p:cNvPr id="235" name="Google Shape;235;p32"/>
          <p:cNvSpPr txBox="1"/>
          <p:nvPr/>
        </p:nvSpPr>
        <p:spPr>
          <a:xfrm>
            <a:off x="282605" y="4893286"/>
            <a:ext cx="5993400" cy="17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n" sz="700" b="0" i="0" u="none" strike="noStrike" cap="none">
                <a:solidFill>
                  <a:schemeClr val="lt1"/>
                </a:solidFill>
                <a:latin typeface="Arial"/>
                <a:ea typeface="Arial"/>
                <a:cs typeface="Arial"/>
                <a:sym typeface="Arial"/>
              </a:rPr>
              <a:t>ELECTRICAL &amp; COMPUTER ENGINEERING</a:t>
            </a:r>
            <a:endParaRPr sz="1100"/>
          </a:p>
        </p:txBody>
      </p:sp>
      <p:pic>
        <p:nvPicPr>
          <p:cNvPr id="236" name="Google Shape;236;p32"/>
          <p:cNvPicPr preferRelativeResize="0"/>
          <p:nvPr/>
        </p:nvPicPr>
        <p:blipFill rotWithShape="1">
          <a:blip r:embed="rId4">
            <a:alphaModFix/>
          </a:blip>
          <a:srcRect b="33029"/>
          <a:stretch/>
        </p:blipFill>
        <p:spPr>
          <a:xfrm>
            <a:off x="4680275" y="2460675"/>
            <a:ext cx="3641150" cy="1823300"/>
          </a:xfrm>
          <a:prstGeom prst="rect">
            <a:avLst/>
          </a:prstGeom>
          <a:noFill/>
          <a:ln>
            <a:noFill/>
          </a:ln>
        </p:spPr>
      </p:pic>
      <p:pic>
        <p:nvPicPr>
          <p:cNvPr id="237" name="Google Shape;237;p32"/>
          <p:cNvPicPr preferRelativeResize="0"/>
          <p:nvPr/>
        </p:nvPicPr>
        <p:blipFill>
          <a:blip r:embed="rId5">
            <a:alphaModFix/>
          </a:blip>
          <a:stretch>
            <a:fillRect/>
          </a:stretch>
        </p:blipFill>
        <p:spPr>
          <a:xfrm>
            <a:off x="282600" y="680225"/>
            <a:ext cx="3683524" cy="2762726"/>
          </a:xfrm>
          <a:prstGeom prst="rect">
            <a:avLst/>
          </a:prstGeom>
          <a:noFill/>
          <a:ln>
            <a:noFill/>
          </a:ln>
        </p:spPr>
      </p:pic>
      <p:cxnSp>
        <p:nvCxnSpPr>
          <p:cNvPr id="238" name="Google Shape;238;p32"/>
          <p:cNvCxnSpPr/>
          <p:nvPr/>
        </p:nvCxnSpPr>
        <p:spPr>
          <a:xfrm>
            <a:off x="3556025" y="1951450"/>
            <a:ext cx="2076000" cy="1580700"/>
          </a:xfrm>
          <a:prstGeom prst="straightConnector1">
            <a:avLst/>
          </a:prstGeom>
          <a:noFill/>
          <a:ln w="9525" cap="flat" cmpd="sng">
            <a:solidFill>
              <a:srgbClr val="00FF00"/>
            </a:solidFill>
            <a:prstDash val="solid"/>
            <a:round/>
            <a:headEnd type="none" w="med" len="med"/>
            <a:tailEnd type="triangle" w="med" len="med"/>
          </a:ln>
        </p:spPr>
      </p:cxnSp>
      <p:sp>
        <p:nvSpPr>
          <p:cNvPr id="239" name="Google Shape;239;p32"/>
          <p:cNvSpPr txBox="1"/>
          <p:nvPr/>
        </p:nvSpPr>
        <p:spPr>
          <a:xfrm>
            <a:off x="4279250" y="4816525"/>
            <a:ext cx="58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rPr>
              <a:t>9/24</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On-screen Show (16:9)</PresentationFormat>
  <Paragraphs>284</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Helvetica Neue Light</vt:lpstr>
      <vt:lpstr>Roboto</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Irra, Arely</cp:lastModifiedBy>
  <cp:revision>1</cp:revision>
  <dcterms:modified xsi:type="dcterms:W3CDTF">2023-05-04T19:31:33Z</dcterms:modified>
</cp:coreProperties>
</file>