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Roboto Slab" panose="020B0604020202020204" charset="0"/>
      <p:regular r:id="rId39"/>
      <p:bold r:id="rId40"/>
    </p:embeddedFont>
    <p:embeddedFont>
      <p:font typeface="Robot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37ED4E-2133-47A6-B24E-199AB31ADAFD}">
  <a:tblStyle styleId="{3437ED4E-2133-47A6-B24E-199AB31ADAFD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9197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14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012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3105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362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514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479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26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691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369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401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19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85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523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2122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754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673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580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085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733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223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167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48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318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595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37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157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973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150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8026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43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92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4566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824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650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84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61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Variable Voltage Battery Pack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26: Jeffrey Zhu, Mason Randle, Javier Santiago Lara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47300" y="185825"/>
            <a:ext cx="2479500" cy="27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ECE 445 Final Presentation: Spring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Input Power Module: Microcontroller Power Converter  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2366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Purchased Component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12 to 5 V DC/DC Power Converter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Did not require feedback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Voltage variation within proper range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300600" y="1953575"/>
            <a:ext cx="2616000" cy="21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PHOTO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685" y="645212"/>
            <a:ext cx="3151833" cy="42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Output Power Module: Buck-Boost Converter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2366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Designed Component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DC/DC Converter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Input: 12V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Output: 5-40V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DC Output of 1 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Switching frequency: 98kHz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5300600" y="1953575"/>
            <a:ext cx="2616000" cy="21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PHOTO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l="7738" t="11386" r="18209"/>
          <a:stretch/>
        </p:blipFill>
        <p:spPr>
          <a:xfrm rot="-5400000">
            <a:off x="5048873" y="750387"/>
            <a:ext cx="2856676" cy="4557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Buck-Boost: Topography and Operation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1271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Minimum duty cycle: Vo,min = 5, Vin = 12 -&gt; 5/12= D/(1-D) -&gt; Dmin = .29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Maximum duty cycle: Vo,max = 45, Vin = 12 -&gt; 45/12 = D/(1-D) -&gt; Dmax = .79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650" y="3406096"/>
            <a:ext cx="3932350" cy="144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PICS BOI.png"/>
          <p:cNvPicPr preferRelativeResize="0"/>
          <p:nvPr/>
        </p:nvPicPr>
        <p:blipFill rotWithShape="1">
          <a:blip r:embed="rId4">
            <a:alphaModFix/>
          </a:blip>
          <a:srcRect r="14893" b="16756"/>
          <a:stretch/>
        </p:blipFill>
        <p:spPr>
          <a:xfrm>
            <a:off x="6590700" y="1277837"/>
            <a:ext cx="2039300" cy="19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4450" y="1981700"/>
            <a:ext cx="1186975" cy="58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15425" y="4536575"/>
            <a:ext cx="3011700" cy="3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Images courtesy of learnabout-electronics.org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Buck-Boost: Circuit Schematic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960" y="1489825"/>
            <a:ext cx="7496073" cy="331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Buck-Boost: Control Scheme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1700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C2000 interprets control knob setting through an ADC pin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C2000 generates 98kHz PWM with duty cycle proportional to ADC input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For safety: duty cycle capped at 82%</a:t>
            </a:r>
          </a:p>
          <a:p>
            <a:pPr lvl="0" rtl="0">
              <a:spcBef>
                <a:spcPts val="0"/>
              </a:spcBef>
              <a:buNone/>
            </a:pPr>
            <a:endParaRPr i="1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224" y="1465530"/>
            <a:ext cx="4169995" cy="3127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Buck-Boost: Voltage Conversion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1250" y="1312450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Ideal Voltage Conversion Graph (Vin = 12V)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2"/>
          </p:nvPr>
        </p:nvSpPr>
        <p:spPr>
          <a:xfrm>
            <a:off x="4915175" y="1312450"/>
            <a:ext cx="3999900" cy="50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Measured Voltage Conversion (50 Ω Load)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98" y="1816000"/>
            <a:ext cx="3999899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137" y="1815987"/>
            <a:ext cx="458152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Buck-Boost: More Results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Voltage ripple was successfully kept under 5% with large inductors and output capacitance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Gate Driver Waveform was usually clean (more on this later)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900" y="2621999"/>
            <a:ext cx="3010650" cy="234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874" y="2622008"/>
            <a:ext cx="3010650" cy="2344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Buck-Boost: Efficiency Results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l="1058"/>
          <a:stretch/>
        </p:blipFill>
        <p:spPr>
          <a:xfrm>
            <a:off x="2288275" y="1455675"/>
            <a:ext cx="6521549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387900" y="1455625"/>
            <a:ext cx="1496700" cy="332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D9E1F2"/>
                </a:solidFill>
              </a:rPr>
              <a:t>Test Conditions:</a:t>
            </a:r>
          </a:p>
          <a:p>
            <a:pPr marL="457200" lvl="0" indent="-228600" rtl="0">
              <a:spcBef>
                <a:spcPts val="0"/>
              </a:spcBef>
              <a:buClr>
                <a:srgbClr val="D9E1F2"/>
              </a:buClr>
              <a:buChar char="●"/>
            </a:pPr>
            <a:r>
              <a:rPr lang="en">
                <a:solidFill>
                  <a:srgbClr val="D9E1F2"/>
                </a:solidFill>
              </a:rPr>
              <a:t>12V input</a:t>
            </a:r>
          </a:p>
          <a:p>
            <a:pPr marL="457200" lvl="0" indent="-228600" rtl="0">
              <a:spcBef>
                <a:spcPts val="0"/>
              </a:spcBef>
              <a:buClr>
                <a:srgbClr val="D9E1F2"/>
              </a:buClr>
              <a:buChar char="●"/>
            </a:pPr>
            <a:r>
              <a:rPr lang="en">
                <a:solidFill>
                  <a:srgbClr val="D9E1F2"/>
                </a:solidFill>
              </a:rPr>
              <a:t>1 A output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D9E1F2"/>
                </a:solidFill>
              </a:rPr>
              <a:t>Results:</a:t>
            </a:r>
          </a:p>
          <a:p>
            <a:pPr marL="457200" lvl="0" indent="-228600" rtl="0">
              <a:spcBef>
                <a:spcPts val="0"/>
              </a:spcBef>
              <a:buClr>
                <a:srgbClr val="D9E1F2"/>
              </a:buClr>
              <a:buChar char="●"/>
            </a:pPr>
            <a:r>
              <a:rPr lang="en">
                <a:solidFill>
                  <a:srgbClr val="D9E1F2"/>
                </a:solidFill>
              </a:rPr>
              <a:t>80-90% efficiency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D9E1F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Buck-Boost: Performance </a:t>
            </a:r>
          </a:p>
        </p:txBody>
      </p:sp>
      <p:sp>
        <p:nvSpPr>
          <p:cNvPr id="205" name="Shape 205" title="IMG_6349.MOV"/>
          <p:cNvSpPr/>
          <p:nvPr/>
        </p:nvSpPr>
        <p:spPr>
          <a:xfrm>
            <a:off x="2052587" y="1198475"/>
            <a:ext cx="5038825" cy="3779125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Output Power Module: Inverter &amp; Transformer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2366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Full Bridge Inverter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Input: 5-40V from buck-boost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Output: 4-30V AC RMS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Frequency: 60Hz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Purchased Component: Transformer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4:1 Turns Ratio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Steps up AC Voltage on Output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t="11869" b="16409"/>
          <a:stretch/>
        </p:blipFill>
        <p:spPr>
          <a:xfrm>
            <a:off x="4972637" y="3152138"/>
            <a:ext cx="3355198" cy="180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l="12987" t="30082" r="4293" b="6996"/>
          <a:stretch/>
        </p:blipFill>
        <p:spPr>
          <a:xfrm>
            <a:off x="4675900" y="789850"/>
            <a:ext cx="3948678" cy="2252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Problem To Solve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Most larger portable power sources are static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Don’t provide active information to the user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People increasingly rely on and consume more electric power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Inverter: Circuit Schematic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188" y="1186549"/>
            <a:ext cx="5875625" cy="37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Inverter: Harmonic Elimination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64017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Switching timing technique which can remove specific harmonic components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Used to remove the third (largest) harmonic by setting delta to 30 degrees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Reduces THD considerably 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475" y="3278150"/>
            <a:ext cx="4645750" cy="14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450" y="3794062"/>
            <a:ext cx="3495200" cy="37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5395050" y="4713925"/>
            <a:ext cx="2214600" cy="37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Image courtesy of researchgate.net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Inverter: Circuit Topography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1075875" y="4329450"/>
            <a:ext cx="2838000" cy="44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Image Courtesy of Electronics-Tutorial.net</a:t>
            </a:r>
          </a:p>
        </p:txBody>
      </p:sp>
      <p:pic>
        <p:nvPicPr>
          <p:cNvPr id="235" name="Shape 235" descr="H-bridge_inverter_cj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400" y="1865200"/>
            <a:ext cx="29908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 descr="matlabswitching.png"/>
          <p:cNvPicPr preferRelativeResize="0"/>
          <p:nvPr/>
        </p:nvPicPr>
        <p:blipFill rotWithShape="1">
          <a:blip r:embed="rId4">
            <a:alphaModFix/>
          </a:blip>
          <a:srcRect l="4892" t="4030" r="2092" b="5594"/>
          <a:stretch/>
        </p:blipFill>
        <p:spPr>
          <a:xfrm>
            <a:off x="4726825" y="1222700"/>
            <a:ext cx="3429000" cy="35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Inverter: Control Scheme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Reduce the output THD through 3rd harmonic elimination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~2us of programmed deadtime between high and low switches, for safety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t="13114" b="29012"/>
          <a:stretch/>
        </p:blipFill>
        <p:spPr>
          <a:xfrm>
            <a:off x="761712" y="2653325"/>
            <a:ext cx="3718350" cy="167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5503412" y="4742850"/>
            <a:ext cx="2900700" cy="27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Voltage in yellow, current in green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1074200" y="4431750"/>
            <a:ext cx="3749100" cy="58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Yellow and blue, 180 degrees shifted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Yellow and red, 120 degrees shifted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000" y="2352750"/>
            <a:ext cx="3069125" cy="23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 Voltage Output: Experimental Results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15225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Output AC voltage dependent on output DC voltage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Tested output range of 13 to 120 Vrms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3" name="Shape 253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0575" y="1489825"/>
            <a:ext cx="4185524" cy="307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 Output: User Input Verification</a:t>
            </a:r>
          </a:p>
        </p:txBody>
      </p:sp>
      <p:sp>
        <p:nvSpPr>
          <p:cNvPr id="260" name="Shape 260" title="IMG_6362.MOV"/>
          <p:cNvSpPr/>
          <p:nvPr/>
        </p:nvSpPr>
        <p:spPr>
          <a:xfrm>
            <a:off x="1984737" y="1144125"/>
            <a:ext cx="5174524" cy="388089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Control Module: Measurement Circuit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2 Voltage Measurement 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" sz="1800"/>
              <a:t>Battery voltage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" sz="1800"/>
              <a:t>Buck-boost output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1800"/>
              <a:t>3 Current Measurements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" sz="1800"/>
              <a:t>Battery current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" sz="1800"/>
              <a:t>DC output current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○"/>
            </a:pPr>
            <a:r>
              <a:rPr lang="en" sz="1800"/>
              <a:t>AC output current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1800"/>
              <a:t>LCD display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324" y="3117450"/>
            <a:ext cx="2808701" cy="18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424724" y="728150"/>
            <a:ext cx="1969899" cy="280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Measurement Circuit Hardware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Voltage Measuring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Resistive divider down to 0-5V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Op-amp buffer for battery voltage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Inverting op-amp for buck-boost voltage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Current Measuring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ACS hall effect sensor, used for both AC and DC currents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Arduino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Voltages and currents interpreted by Arduino program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LCD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Displays voltage and current values to user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Measurement Circuit Software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50805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Voltage sensing Algorithm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Measure ADC input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Scale ADC value according to resistive divider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DC sensing Algorithm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Measure ADC voltage output of ACS chip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Multiply by scale factor for current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Add offset 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5519750" y="3138250"/>
            <a:ext cx="3463200" cy="18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AC sensing Algorithm</a:t>
            </a: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Measure Vpp from ACS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Calculate Vrms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Convert to Irms using scale factor and offset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Final Results: Meeting Power Requirements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288" name="Shape 288"/>
          <p:cNvGraphicFramePr/>
          <p:nvPr/>
        </p:nvGraphicFramePr>
        <p:xfrm>
          <a:off x="387900" y="1489825"/>
          <a:ext cx="8430000" cy="3163550"/>
        </p:xfrm>
        <a:graphic>
          <a:graphicData uri="http://schemas.openxmlformats.org/drawingml/2006/table">
            <a:tbl>
              <a:tblPr>
                <a:noFill/>
                <a:tableStyleId>{3437ED4E-2133-47A6-B24E-199AB31ADAFD}</a:tableStyleId>
              </a:tblPr>
              <a:tblGrid>
                <a:gridCol w="1405000"/>
                <a:gridCol w="1405000"/>
                <a:gridCol w="1405000"/>
                <a:gridCol w="1405000"/>
                <a:gridCol w="1405000"/>
                <a:gridCol w="1405000"/>
              </a:tblGrid>
              <a:tr h="5958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Buck-Boost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Met?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Inverter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Met?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AC Output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Met?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803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5-40 V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</a:rPr>
                        <a:t>Yes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3F3F3"/>
                          </a:solidFill>
                        </a:rPr>
                        <a:t>Remove 3</a:t>
                      </a:r>
                      <a:r>
                        <a:rPr lang="en" sz="1100" baseline="30000">
                          <a:solidFill>
                            <a:srgbClr val="F3F3F3"/>
                          </a:solidFill>
                        </a:rPr>
                        <a:t>rd</a:t>
                      </a:r>
                      <a:r>
                        <a:rPr lang="en" sz="1100">
                          <a:solidFill>
                            <a:srgbClr val="F3F3F3"/>
                          </a:solidFill>
                        </a:rPr>
                        <a:t> Harmonic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</a:rPr>
                        <a:t>Yes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120 V RMS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</a:rPr>
                        <a:t>Yes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958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1 A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</a:rPr>
                        <a:t>Yes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30 V RMS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</a:rPr>
                        <a:t>Yes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1 A RMS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No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958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75% Eff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</a:rPr>
                        <a:t>Yes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8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5% Ripple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accent5"/>
                          </a:solidFill>
                        </a:rPr>
                        <a:t>Yes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Make a power pack capable of variable AC and DC output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Allow the user to select the output voltage with a control knob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Include voltage and current monitoring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Display information to the user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Final Results: Meeting Other Requirements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input power module successfully met all its requirements to charge, supply battery power, and power microcontrollers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C2000 successfully controlled both converters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Arduino measurement circuit code created and was able to control display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Measurement circuit functionality and LCD screen were not implemented in the final project successfully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Challenges: Bootstrap Gate driver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2726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Why bootstrap gate driving is necessary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Inverter and buck-boost have high side gates (source not directly grounded)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C2000 cannot source sufficient power to drive a power MOSFET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ICs exist to fulfill this need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Add external bootstrap and bypass capacitors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Can be used to drive low and high side gates simultaneously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474" y="1489825"/>
            <a:ext cx="4272599" cy="32938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5006675" y="1188600"/>
            <a:ext cx="3322200" cy="23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Image courtesy of Electronics Weekly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Challenges: Bootstrap Gate Driver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Problems with original IC choice: UCC27211D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Low tolerance to transient negative source voltage spikes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PCB did not include protection measures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Destroyed 10 ICs in course of testing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Improper grounding for buck-boost gate driver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New gate driver selected: IRS21867S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Resilient to negative transient voltage spikes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Incorporated clamping diode and limiting resistors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New gate driver necessitated deviation from original PCB traces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Demonstrated survivability and functionality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Challenges: Measurement Circuit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7010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LCD display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Successfully tested LCD drive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LCD failed during final tests. No replacement available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692372" y="1278574"/>
            <a:ext cx="2626049" cy="3501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57735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Challenges: High Power Testing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387900" y="1462500"/>
            <a:ext cx="4933200" cy="266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At high duty cycle and high amps signal noises became larger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Gate driver output waveform began to “skip” which caused audible ringing and voltage drop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Issue was partially resolved with clamping diodes and lower gate driver power voltage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2" name="Shape 322" descr="IMG_4497.JPG"/>
          <p:cNvPicPr preferRelativeResize="0"/>
          <p:nvPr/>
        </p:nvPicPr>
        <p:blipFill rotWithShape="1">
          <a:blip r:embed="rId3">
            <a:alphaModFix/>
          </a:blip>
          <a:srcRect t="26188" b="15212"/>
          <a:stretch/>
        </p:blipFill>
        <p:spPr>
          <a:xfrm>
            <a:off x="5659725" y="2711750"/>
            <a:ext cx="2876351" cy="224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 descr="IMG_4498.JPG"/>
          <p:cNvPicPr preferRelativeResize="0"/>
          <p:nvPr/>
        </p:nvPicPr>
        <p:blipFill rotWithShape="1">
          <a:blip r:embed="rId4">
            <a:alphaModFix/>
          </a:blip>
          <a:srcRect t="26889" b="16914"/>
          <a:stretch/>
        </p:blipFill>
        <p:spPr>
          <a:xfrm>
            <a:off x="5659725" y="372075"/>
            <a:ext cx="2876351" cy="215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Future Work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387900" y="15103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Purchase new LCD screen and incorporate measurement circuit into final design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Fix Buck-Boost voltage drop problem to increase output power of project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80750" y="997274"/>
            <a:ext cx="8222100" cy="167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2775" y="44437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Finished Product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l="6865" t="13555" r="4888" b="14949"/>
          <a:stretch/>
        </p:blipFill>
        <p:spPr>
          <a:xfrm>
            <a:off x="416675" y="2267800"/>
            <a:ext cx="4194048" cy="25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4">
            <a:alphaModFix/>
          </a:blip>
          <a:srcRect t="6217" r="22015"/>
          <a:stretch/>
        </p:blipFill>
        <p:spPr>
          <a:xfrm rot="-5400000">
            <a:off x="5153413" y="-626712"/>
            <a:ext cx="2783374" cy="44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Level Block Diagram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125" y="1196075"/>
            <a:ext cx="6524400" cy="358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Stages</a:t>
            </a:r>
          </a:p>
        </p:txBody>
      </p:sp>
      <p:sp>
        <p:nvSpPr>
          <p:cNvPr id="96" name="Shape 96"/>
          <p:cNvSpPr/>
          <p:nvPr/>
        </p:nvSpPr>
        <p:spPr>
          <a:xfrm>
            <a:off x="1721325" y="2274600"/>
            <a:ext cx="1120200" cy="1055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981000" y="2274600"/>
            <a:ext cx="1120200" cy="1055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6240675" y="2274600"/>
            <a:ext cx="1120200" cy="1055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9" name="Shape 99"/>
          <p:cNvCxnSpPr>
            <a:stCxn id="96" idx="3"/>
            <a:endCxn id="97" idx="1"/>
          </p:cNvCxnSpPr>
          <p:nvPr/>
        </p:nvCxnSpPr>
        <p:spPr>
          <a:xfrm>
            <a:off x="2841525" y="2802300"/>
            <a:ext cx="11394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0" name="Shape 100"/>
          <p:cNvCxnSpPr/>
          <p:nvPr/>
        </p:nvCxnSpPr>
        <p:spPr>
          <a:xfrm>
            <a:off x="5101200" y="2802300"/>
            <a:ext cx="11394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1" name="Shape 101"/>
          <p:cNvCxnSpPr/>
          <p:nvPr/>
        </p:nvCxnSpPr>
        <p:spPr>
          <a:xfrm>
            <a:off x="581925" y="2802300"/>
            <a:ext cx="11394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oval" w="lg" len="lg"/>
            <a:tailEnd type="none" w="lg" len="lg"/>
          </a:ln>
        </p:spPr>
      </p:cxnSp>
      <p:cxnSp>
        <p:nvCxnSpPr>
          <p:cNvPr id="102" name="Shape 102"/>
          <p:cNvCxnSpPr/>
          <p:nvPr/>
        </p:nvCxnSpPr>
        <p:spPr>
          <a:xfrm>
            <a:off x="7360875" y="2802300"/>
            <a:ext cx="11394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103" name="Shape 103"/>
          <p:cNvCxnSpPr/>
          <p:nvPr/>
        </p:nvCxnSpPr>
        <p:spPr>
          <a:xfrm>
            <a:off x="2262225" y="4258200"/>
            <a:ext cx="11394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lg" len="lg"/>
            <a:tailEnd type="oval" w="lg" len="lg"/>
          </a:ln>
        </p:spPr>
      </p:cxnSp>
      <p:cxnSp>
        <p:nvCxnSpPr>
          <p:cNvPr id="104" name="Shape 104"/>
          <p:cNvCxnSpPr/>
          <p:nvPr/>
        </p:nvCxnSpPr>
        <p:spPr>
          <a:xfrm rot="10800000" flipH="1">
            <a:off x="2262225" y="3330000"/>
            <a:ext cx="5100" cy="9282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5" name="Shape 105"/>
          <p:cNvSpPr txBox="1"/>
          <p:nvPr/>
        </p:nvSpPr>
        <p:spPr>
          <a:xfrm>
            <a:off x="1892075" y="2554675"/>
            <a:ext cx="9153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DC/DC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148325" y="2554675"/>
            <a:ext cx="9153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Inverter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240675" y="2554675"/>
            <a:ext cx="11946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Transformer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1:4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259575" y="1632550"/>
            <a:ext cx="1263600" cy="10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For High AC: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120 W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12 V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10 A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259575" y="2993950"/>
            <a:ext cx="1263600" cy="10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For Low DC: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40 W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12 V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3.33 A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371775" y="3730500"/>
            <a:ext cx="1263600" cy="10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DC Output: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40 W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40 V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1 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779425" y="1632550"/>
            <a:ext cx="1263600" cy="10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For High AC: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120 W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40 V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3 A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5039100" y="1632550"/>
            <a:ext cx="1263600" cy="10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For High AC: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120 W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30 V rms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4 A rms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7688775" y="1632550"/>
            <a:ext cx="1263600" cy="105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For High AC: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120 W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120 V rms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1 A rms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 of Original Design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3935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Flyback DC/DC converter with 2 secondary windings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Low voltage winding for DC output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High voltage winding to inverter input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Changes made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Flyback replaced by buck-boost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Added output transformer to inverter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Reasons for changes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Difficult to find suitable flyback transformer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Multiple DC/DC outputs redundant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Reduction in component voltage stress</a:t>
            </a:r>
          </a:p>
          <a:p>
            <a:pPr marL="45720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951" y="1444899"/>
            <a:ext cx="3791149" cy="31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Input Power Module: Battery Charger   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0929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Purchased Component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Safety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Protection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3 Stage Charging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Increases Lifespan of Batteries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5300600" y="1953575"/>
            <a:ext cx="2616000" cy="21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PHOTO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6100" y="1219724"/>
            <a:ext cx="4771347" cy="357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Input Power Module: Batteries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41751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Purchased Components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2x 12V 10Ah Lead Acid Batteries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Voltage varies 11.7 - 12.5 V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300600" y="1953575"/>
            <a:ext cx="2616000" cy="21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PHOTO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375" y="1327474"/>
            <a:ext cx="4483997" cy="3362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Microsoft Office PowerPoint</Application>
  <PresentationFormat>On-screen Show (16:9)</PresentationFormat>
  <Paragraphs>236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Roboto Slab</vt:lpstr>
      <vt:lpstr>Roboto</vt:lpstr>
      <vt:lpstr>Arial</vt:lpstr>
      <vt:lpstr>marina</vt:lpstr>
      <vt:lpstr> Variable Voltage Battery Pack</vt:lpstr>
      <vt:lpstr>Our Problem To Solve</vt:lpstr>
      <vt:lpstr>Objectives</vt:lpstr>
      <vt:lpstr>Finished Product</vt:lpstr>
      <vt:lpstr>High Level Block Diagram</vt:lpstr>
      <vt:lpstr>Power Stages</vt:lpstr>
      <vt:lpstr>Review of Original Design</vt:lpstr>
      <vt:lpstr>Input Power Module: Battery Charger   </vt:lpstr>
      <vt:lpstr>Input Power Module: Batteries</vt:lpstr>
      <vt:lpstr>Input Power Module: Microcontroller Power Converter  </vt:lpstr>
      <vt:lpstr>Output Power Module: Buck-Boost Converter</vt:lpstr>
      <vt:lpstr>Buck-Boost: Topography and Operation</vt:lpstr>
      <vt:lpstr>Buck-Boost: Circuit Schematic</vt:lpstr>
      <vt:lpstr>Buck-Boost: Control Scheme</vt:lpstr>
      <vt:lpstr>Buck-Boost: Voltage Conversion</vt:lpstr>
      <vt:lpstr>Buck-Boost: More Results</vt:lpstr>
      <vt:lpstr>Buck-Boost: Efficiency Results</vt:lpstr>
      <vt:lpstr>Buck-Boost: Performance </vt:lpstr>
      <vt:lpstr>Output Power Module: Inverter &amp; Transformer</vt:lpstr>
      <vt:lpstr>Inverter: Circuit Schematic</vt:lpstr>
      <vt:lpstr>Inverter: Harmonic Elimination</vt:lpstr>
      <vt:lpstr>Inverter: Circuit Topography</vt:lpstr>
      <vt:lpstr>Inverter: Control Scheme</vt:lpstr>
      <vt:lpstr>AC Voltage Output: Experimental Results</vt:lpstr>
      <vt:lpstr>AC Output: User Input Verification</vt:lpstr>
      <vt:lpstr>Control Module: Measurement Circuit</vt:lpstr>
      <vt:lpstr>Measurement Circuit Hardware</vt:lpstr>
      <vt:lpstr>Measurement Circuit Software</vt:lpstr>
      <vt:lpstr>Final Results: Meeting Power Requirements</vt:lpstr>
      <vt:lpstr>Final Results: Meeting Other Requirements</vt:lpstr>
      <vt:lpstr>Design Challenges: Bootstrap Gate driver</vt:lpstr>
      <vt:lpstr>Design Challenges: Bootstrap Gate Driver</vt:lpstr>
      <vt:lpstr>Design Challenges: Measurement Circuit</vt:lpstr>
      <vt:lpstr>Design Challenges: High Power Testing</vt:lpstr>
      <vt:lpstr>Future Work</vt:lpstr>
      <vt:lpstr>Thank You!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Variable Voltage Battery Pack</dc:title>
  <dc:creator>Mason Randle</dc:creator>
  <cp:lastModifiedBy>Mason Randle</cp:lastModifiedBy>
  <cp:revision>1</cp:revision>
  <dcterms:modified xsi:type="dcterms:W3CDTF">2017-05-01T06:41:05Z</dcterms:modified>
</cp:coreProperties>
</file>