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Proxima Nova"/>
      <p:regular r:id="rId51"/>
      <p:bold r:id="rId52"/>
      <p:italic r:id="rId53"/>
      <p:boldItalic r:id="rId54"/>
    </p:embeddedFont>
    <p:embeddedFont>
      <p:font typeface="Alfa Slab One"/>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regular.fntdata"/><Relationship Id="rId50" Type="http://schemas.openxmlformats.org/officeDocument/2006/relationships/slide" Target="slides/slide45.xml"/><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6.xml"/><Relationship Id="rId55" Type="http://schemas.openxmlformats.org/officeDocument/2006/relationships/font" Target="fonts/AlfaSlabOne-regular.fntdata"/><Relationship Id="rId10" Type="http://schemas.openxmlformats.org/officeDocument/2006/relationships/slide" Target="slides/slide5.xml"/><Relationship Id="rId54"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a:p>
            <a:pPr lvl="0" rtl="0">
              <a:spcBef>
                <a:spcPts val="0"/>
              </a:spcBef>
              <a:buNone/>
            </a:pPr>
            <a:r>
              <a:rPr b="1" lang="en"/>
              <a:t>INTRODUCE NAMES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a:p>
            <a:pPr lvl="0" rtl="0">
              <a:spcBef>
                <a:spcPts val="0"/>
              </a:spcBef>
              <a:buNone/>
            </a:pPr>
            <a:r>
              <a:rPr lang="en"/>
              <a:t>0xCA53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Pri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Pri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Pri</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a:p>
            <a:pPr lvl="0" rtl="0">
              <a:spcBef>
                <a:spcPts val="0"/>
              </a:spcBef>
              <a:buNone/>
            </a:pPr>
            <a:r>
              <a:rPr lang="en"/>
              <a:t>LibOpenCM3 (mid-level API for STM32 hardware access)</a:t>
            </a:r>
          </a:p>
          <a:p>
            <a:pPr lvl="0" rtl="0">
              <a:spcBef>
                <a:spcPts val="0"/>
              </a:spcBef>
              <a:buNone/>
            </a:pPr>
            <a:r>
              <a:rPr lang="en"/>
              <a:t>Focus on Clock, beacon, motor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Pri</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a:p>
            <a:pPr lvl="0" rtl="0">
              <a:spcBef>
                <a:spcPts val="0"/>
              </a:spcBef>
              <a:buNone/>
            </a:pPr>
            <a:r>
              <a:rPr lang="en"/>
              <a:t>While we were able to build and test most of the components individually, but some eleventh-hour hardware failures kept us from running everything on an actual model train. </a:t>
            </a:r>
          </a:p>
          <a:p>
            <a:pPr lvl="0" rtl="0">
              <a:spcBef>
                <a:spcPts val="0"/>
              </a:spcBef>
              <a:buNone/>
            </a:pPr>
            <a:r>
              <a:rPr lang="en"/>
              <a:t>Given the chance to redo the project, we would test our final board earlier than we actually did to hopefully encounter these issues sooner and fix them in time to successfully integrate all parts of the project.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Pri</a:t>
            </a:r>
          </a:p>
          <a:p>
            <a:pPr lvl="0" rtl="0">
              <a:spcBef>
                <a:spcPts val="0"/>
              </a:spcBef>
              <a:buNone/>
            </a:pPr>
            <a:r>
              <a:rPr lang="en"/>
              <a:t>Start this slide out with “But we didn’t fail!”</a:t>
            </a:r>
          </a:p>
          <a:p>
            <a:pPr lvl="0" rtl="0">
              <a:spcBef>
                <a:spcPts val="0"/>
              </a:spcBef>
              <a:buNone/>
            </a:pPr>
            <a:r>
              <a:rPr lang="en"/>
              <a:t>The most innovative part of the project, the beacon reading system, was fully tested and was demonstrated to work. Given more time to iron out the kinks, this could provide real value to model train enthusiasts. </a:t>
            </a:r>
          </a:p>
          <a:p>
            <a:pPr lvl="0" rtl="0">
              <a:spcBef>
                <a:spcPts val="0"/>
              </a:spcBef>
              <a:buNone/>
            </a:pPr>
            <a:r>
              <a:rPr lang="en"/>
              <a:t>Since we also designed our system to be economical, there is a realistic way we could bring it to market. </a:t>
            </a:r>
          </a:p>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Susan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Susan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a:p>
            <a:pPr lvl="0" rtl="0">
              <a:spcBef>
                <a:spcPts val="0"/>
              </a:spcBef>
              <a:buNone/>
            </a:pPr>
            <a:r>
              <a:rPr lang="en"/>
              <a:t>LED is controlled by PWM signal from MCU with the aid of a MOSFET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Jordi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Jordi</a:t>
            </a:r>
          </a:p>
          <a:p>
            <a:pPr lvl="0">
              <a:spcBef>
                <a:spcPts val="0"/>
              </a:spcBef>
              <a:buNone/>
            </a:pPr>
            <a:r>
              <a:rPr lang="en"/>
              <a:t>38kHz modulation - widely available</a:t>
            </a:r>
          </a:p>
          <a:p>
            <a:pPr lvl="0">
              <a:spcBef>
                <a:spcPts val="0"/>
              </a:spcBef>
              <a:buNone/>
            </a:pPr>
            <a:r>
              <a:rPr lang="en"/>
              <a:t>Manchester encoding - G.E. Thomas convention</a:t>
            </a:r>
          </a:p>
          <a:p>
            <a:pPr lvl="0">
              <a:spcBef>
                <a:spcPts val="0"/>
              </a:spcBef>
              <a:buNone/>
            </a:pPr>
            <a:r>
              <a:rPr lang="en"/>
              <a:t>960us bit period - 23.04ms total length</a:t>
            </a:r>
          </a:p>
          <a:p>
            <a:pPr lvl="0">
              <a:spcBef>
                <a:spcPts val="0"/>
              </a:spcBef>
              <a:buNone/>
            </a:pPr>
            <a:r>
              <a:rPr lang="en"/>
              <a:t>16 bit data length - IDs 0x0000 - </a:t>
            </a:r>
            <a:r>
              <a:rPr lang="en"/>
              <a:t>0xFFFF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cxnSp>
        <p:nvCxnSpPr>
          <p:cNvPr id="55" name="Shape 55"/>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56" name="Shape 56"/>
          <p:cNvSpPr txBox="1"/>
          <p:nvPr>
            <p:ph type="ctrTitle"/>
          </p:nvPr>
        </p:nvSpPr>
        <p:spPr>
          <a:xfrm>
            <a:off x="311700" y="595975"/>
            <a:ext cx="8520600" cy="1957800"/>
          </a:xfrm>
          <a:prstGeom prst="rect">
            <a:avLst/>
          </a:prstGeom>
        </p:spPr>
        <p:txBody>
          <a:bodyPr anchorCtr="0" anchor="b" bIns="91425" lIns="91425" rIns="91425" tIns="91425"/>
          <a:lstStyle>
            <a:lvl1pPr lvl="0" rtl="0" algn="ctr">
              <a:spcBef>
                <a:spcPts val="0"/>
              </a:spcBef>
              <a:buSzPct val="100000"/>
              <a:defRPr sz="5400"/>
            </a:lvl1pPr>
            <a:lvl2pPr lvl="1" rtl="0" algn="ctr">
              <a:spcBef>
                <a:spcPts val="0"/>
              </a:spcBef>
              <a:buSzPct val="100000"/>
              <a:defRPr sz="5400"/>
            </a:lvl2pPr>
            <a:lvl3pPr lvl="2" rtl="0" algn="ctr">
              <a:spcBef>
                <a:spcPts val="0"/>
              </a:spcBef>
              <a:buSzPct val="100000"/>
              <a:defRPr sz="5400"/>
            </a:lvl3pPr>
            <a:lvl4pPr lvl="3" rtl="0" algn="ctr">
              <a:spcBef>
                <a:spcPts val="0"/>
              </a:spcBef>
              <a:buSzPct val="100000"/>
              <a:defRPr sz="5400"/>
            </a:lvl4pPr>
            <a:lvl5pPr lvl="4" rtl="0" algn="ctr">
              <a:spcBef>
                <a:spcPts val="0"/>
              </a:spcBef>
              <a:buSzPct val="100000"/>
              <a:defRPr sz="5400"/>
            </a:lvl5pPr>
            <a:lvl6pPr lvl="5" rtl="0" algn="ctr">
              <a:spcBef>
                <a:spcPts val="0"/>
              </a:spcBef>
              <a:buSzPct val="100000"/>
              <a:defRPr sz="5400"/>
            </a:lvl6pPr>
            <a:lvl7pPr lvl="6" rtl="0" algn="ctr">
              <a:spcBef>
                <a:spcPts val="0"/>
              </a:spcBef>
              <a:buSzPct val="100000"/>
              <a:defRPr sz="5400"/>
            </a:lvl7pPr>
            <a:lvl8pPr lvl="7" rtl="0" algn="ctr">
              <a:spcBef>
                <a:spcPts val="0"/>
              </a:spcBef>
              <a:buSzPct val="100000"/>
              <a:defRPr sz="5400"/>
            </a:lvl8pPr>
            <a:lvl9pPr lvl="8" rtl="0" algn="ctr">
              <a:spcBef>
                <a:spcPts val="0"/>
              </a:spcBef>
              <a:buSzPct val="100000"/>
              <a:defRPr sz="5400"/>
            </a:lvl9pPr>
          </a:lstStyle>
          <a:p/>
        </p:txBody>
      </p:sp>
      <p:sp>
        <p:nvSpPr>
          <p:cNvPr id="57" name="Shape 57"/>
          <p:cNvSpPr txBox="1"/>
          <p:nvPr>
            <p:ph idx="1" type="subTitle"/>
          </p:nvPr>
        </p:nvSpPr>
        <p:spPr>
          <a:xfrm>
            <a:off x="311700" y="3165823"/>
            <a:ext cx="8520600" cy="733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400"/>
            </a:lvl1pPr>
            <a:lvl2pPr lvl="1" rtl="0" algn="ctr">
              <a:lnSpc>
                <a:spcPct val="100000"/>
              </a:lnSpc>
              <a:spcBef>
                <a:spcPts val="0"/>
              </a:spcBef>
              <a:spcAft>
                <a:spcPts val="0"/>
              </a:spcAft>
              <a:buSzPct val="100000"/>
              <a:buNone/>
              <a:defRPr sz="2400"/>
            </a:lvl2pPr>
            <a:lvl3pPr lvl="2" rtl="0" algn="ctr">
              <a:lnSpc>
                <a:spcPct val="100000"/>
              </a:lnSpc>
              <a:spcBef>
                <a:spcPts val="0"/>
              </a:spcBef>
              <a:spcAft>
                <a:spcPts val="0"/>
              </a:spcAft>
              <a:buSzPct val="100000"/>
              <a:buNone/>
              <a:defRPr sz="2400"/>
            </a:lvl3pPr>
            <a:lvl4pPr lvl="3" rtl="0" algn="ctr">
              <a:lnSpc>
                <a:spcPct val="100000"/>
              </a:lnSpc>
              <a:spcBef>
                <a:spcPts val="0"/>
              </a:spcBef>
              <a:spcAft>
                <a:spcPts val="0"/>
              </a:spcAft>
              <a:buSzPct val="100000"/>
              <a:buNone/>
              <a:defRPr sz="2400"/>
            </a:lvl4pPr>
            <a:lvl5pPr lvl="4" rtl="0" algn="ctr">
              <a:lnSpc>
                <a:spcPct val="100000"/>
              </a:lnSpc>
              <a:spcBef>
                <a:spcPts val="0"/>
              </a:spcBef>
              <a:spcAft>
                <a:spcPts val="0"/>
              </a:spcAft>
              <a:buSzPct val="100000"/>
              <a:buNone/>
              <a:defRPr sz="2400"/>
            </a:lvl5pPr>
            <a:lvl6pPr lvl="5" rtl="0" algn="ctr">
              <a:lnSpc>
                <a:spcPct val="100000"/>
              </a:lnSpc>
              <a:spcBef>
                <a:spcPts val="0"/>
              </a:spcBef>
              <a:spcAft>
                <a:spcPts val="0"/>
              </a:spcAft>
              <a:buSzPct val="100000"/>
              <a:buNone/>
              <a:defRPr sz="2400"/>
            </a:lvl6pPr>
            <a:lvl7pPr lvl="6" rtl="0" algn="ctr">
              <a:lnSpc>
                <a:spcPct val="100000"/>
              </a:lnSpc>
              <a:spcBef>
                <a:spcPts val="0"/>
              </a:spcBef>
              <a:spcAft>
                <a:spcPts val="0"/>
              </a:spcAft>
              <a:buSzPct val="100000"/>
              <a:buNone/>
              <a:defRPr sz="2400"/>
            </a:lvl7pPr>
            <a:lvl8pPr lvl="7" rtl="0" algn="ctr">
              <a:lnSpc>
                <a:spcPct val="100000"/>
              </a:lnSpc>
              <a:spcBef>
                <a:spcPts val="0"/>
              </a:spcBef>
              <a:spcAft>
                <a:spcPts val="0"/>
              </a:spcAft>
              <a:buSzPct val="100000"/>
              <a:buNone/>
              <a:defRPr sz="2400"/>
            </a:lvl8pPr>
            <a:lvl9pPr lvl="8" rtl="0" algn="ctr">
              <a:lnSpc>
                <a:spcPct val="100000"/>
              </a:lnSpc>
              <a:spcBef>
                <a:spcPts val="0"/>
              </a:spcBef>
              <a:spcAft>
                <a:spcPts val="0"/>
              </a:spcAft>
              <a:buSzPct val="100000"/>
              <a:buNone/>
              <a:defRPr sz="2400"/>
            </a:lvl9pPr>
          </a:lstStyle>
          <a:p/>
        </p:txBody>
      </p:sp>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311700" y="2480550"/>
            <a:ext cx="8114400" cy="2445900"/>
          </a:xfrm>
          <a:prstGeom prst="rect">
            <a:avLst/>
          </a:prstGeom>
        </p:spPr>
        <p:txBody>
          <a:bodyPr anchorCtr="0" anchor="b" bIns="91425" lIns="91425" rIns="91425" tIns="91425"/>
          <a:lstStyle>
            <a:lvl1pPr lvl="0" rtl="0">
              <a:spcBef>
                <a:spcPts val="0"/>
              </a:spcBef>
              <a:buClr>
                <a:schemeClr val="lt1"/>
              </a:buClr>
              <a:buSzPct val="100000"/>
              <a:defRPr sz="6800">
                <a:solidFill>
                  <a:schemeClr val="lt1"/>
                </a:solidFill>
              </a:defRPr>
            </a:lvl1pPr>
            <a:lvl2pPr lvl="1" rtl="0">
              <a:spcBef>
                <a:spcPts val="0"/>
              </a:spcBef>
              <a:buClr>
                <a:schemeClr val="lt1"/>
              </a:buClr>
              <a:buSzPct val="100000"/>
              <a:defRPr sz="6800">
                <a:solidFill>
                  <a:schemeClr val="lt1"/>
                </a:solidFill>
              </a:defRPr>
            </a:lvl2pPr>
            <a:lvl3pPr lvl="2" rtl="0">
              <a:spcBef>
                <a:spcPts val="0"/>
              </a:spcBef>
              <a:buClr>
                <a:schemeClr val="lt1"/>
              </a:buClr>
              <a:buSzPct val="100000"/>
              <a:defRPr sz="6800">
                <a:solidFill>
                  <a:schemeClr val="lt1"/>
                </a:solidFill>
              </a:defRPr>
            </a:lvl3pPr>
            <a:lvl4pPr lvl="3" rtl="0">
              <a:spcBef>
                <a:spcPts val="0"/>
              </a:spcBef>
              <a:buClr>
                <a:schemeClr val="lt1"/>
              </a:buClr>
              <a:buSzPct val="100000"/>
              <a:defRPr sz="6800">
                <a:solidFill>
                  <a:schemeClr val="lt1"/>
                </a:solidFill>
              </a:defRPr>
            </a:lvl4pPr>
            <a:lvl5pPr lvl="4" rtl="0">
              <a:spcBef>
                <a:spcPts val="0"/>
              </a:spcBef>
              <a:buClr>
                <a:schemeClr val="lt1"/>
              </a:buClr>
              <a:buSzPct val="100000"/>
              <a:defRPr sz="6800">
                <a:solidFill>
                  <a:schemeClr val="lt1"/>
                </a:solidFill>
              </a:defRPr>
            </a:lvl5pPr>
            <a:lvl6pPr lvl="5" rtl="0">
              <a:spcBef>
                <a:spcPts val="0"/>
              </a:spcBef>
              <a:buClr>
                <a:schemeClr val="lt1"/>
              </a:buClr>
              <a:buSzPct val="100000"/>
              <a:defRPr sz="6800">
                <a:solidFill>
                  <a:schemeClr val="lt1"/>
                </a:solidFill>
              </a:defRPr>
            </a:lvl6pPr>
            <a:lvl7pPr lvl="6" rtl="0">
              <a:spcBef>
                <a:spcPts val="0"/>
              </a:spcBef>
              <a:buClr>
                <a:schemeClr val="lt1"/>
              </a:buClr>
              <a:buSzPct val="100000"/>
              <a:defRPr sz="6800">
                <a:solidFill>
                  <a:schemeClr val="lt1"/>
                </a:solidFill>
              </a:defRPr>
            </a:lvl7pPr>
            <a:lvl8pPr lvl="7" rtl="0">
              <a:spcBef>
                <a:spcPts val="0"/>
              </a:spcBef>
              <a:buClr>
                <a:schemeClr val="lt1"/>
              </a:buClr>
              <a:buSzPct val="100000"/>
              <a:defRPr sz="6800">
                <a:solidFill>
                  <a:schemeClr val="lt1"/>
                </a:solidFill>
              </a:defRPr>
            </a:lvl8pPr>
            <a:lvl9pPr lvl="8" rtl="0">
              <a:spcBef>
                <a:spcPts val="0"/>
              </a:spcBef>
              <a:buClr>
                <a:schemeClr val="lt1"/>
              </a:buClr>
              <a:buSzPct val="100000"/>
              <a:defRPr sz="6800">
                <a:solidFill>
                  <a:schemeClr val="lt1"/>
                </a:solidFill>
              </a:defRPr>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 name="Shape 6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8" name="Shape 68"/>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9" name="Shape 69"/>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0" name="Shape 7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3" name="Shape 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4" name="Shape 74"/>
        <p:cNvGrpSpPr/>
        <p:nvPr/>
      </p:nvGrpSpPr>
      <p:grpSpPr>
        <a:xfrm>
          <a:off x="0" y="0"/>
          <a:ext cx="0" cy="0"/>
          <a:chOff x="0" y="0"/>
          <a:chExt cx="0" cy="0"/>
        </a:xfrm>
      </p:grpSpPr>
      <p:sp>
        <p:nvSpPr>
          <p:cNvPr id="75" name="Shape 75"/>
          <p:cNvSpPr txBox="1"/>
          <p:nvPr>
            <p:ph type="title"/>
          </p:nvPr>
        </p:nvSpPr>
        <p:spPr>
          <a:xfrm>
            <a:off x="311700" y="6318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6" name="Shape 76"/>
          <p:cNvSpPr txBox="1"/>
          <p:nvPr>
            <p:ph idx="1" type="body"/>
          </p:nvPr>
        </p:nvSpPr>
        <p:spPr>
          <a:xfrm>
            <a:off x="311700" y="1490875"/>
            <a:ext cx="2808000" cy="30780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7" name="Shape 7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490250" y="526350"/>
            <a:ext cx="56838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80" name="Shape 8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1" name="Shape 81"/>
        <p:cNvGrpSpPr/>
        <p:nvPr/>
      </p:nvGrpSpPr>
      <p:grpSpPr>
        <a:xfrm>
          <a:off x="0" y="0"/>
          <a:ext cx="0" cy="0"/>
          <a:chOff x="0" y="0"/>
          <a:chExt cx="0" cy="0"/>
        </a:xfrm>
      </p:grpSpPr>
      <p:sp>
        <p:nvSpPr>
          <p:cNvPr id="82" name="Shape 82"/>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83" name="Shape 8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84" name="Shape 84"/>
          <p:cNvSpPr txBox="1"/>
          <p:nvPr>
            <p:ph type="title"/>
          </p:nvPr>
        </p:nvSpPr>
        <p:spPr>
          <a:xfrm>
            <a:off x="265500" y="1375599"/>
            <a:ext cx="4045200" cy="1551900"/>
          </a:xfrm>
          <a:prstGeom prst="rect">
            <a:avLst/>
          </a:prstGeom>
        </p:spPr>
        <p:txBody>
          <a:bodyPr anchorCtr="0" anchor="b" bIns="91425" lIns="91425" rIns="91425" tIns="91425"/>
          <a:lstStyle>
            <a:lvl1pPr lvl="0" rtl="0" algn="ctr">
              <a:spcBef>
                <a:spcPts val="0"/>
              </a:spcBef>
              <a:buSzPct val="100000"/>
              <a:defRPr sz="3800"/>
            </a:lvl1pPr>
            <a:lvl2pPr lvl="1" rtl="0" algn="ctr">
              <a:spcBef>
                <a:spcPts val="0"/>
              </a:spcBef>
              <a:buSzPct val="100000"/>
              <a:defRPr sz="3800"/>
            </a:lvl2pPr>
            <a:lvl3pPr lvl="2" rtl="0" algn="ctr">
              <a:spcBef>
                <a:spcPts val="0"/>
              </a:spcBef>
              <a:buSzPct val="100000"/>
              <a:defRPr sz="3800"/>
            </a:lvl3pPr>
            <a:lvl4pPr lvl="3" rtl="0" algn="ctr">
              <a:spcBef>
                <a:spcPts val="0"/>
              </a:spcBef>
              <a:buSzPct val="100000"/>
              <a:defRPr sz="3800"/>
            </a:lvl4pPr>
            <a:lvl5pPr lvl="4" rtl="0" algn="ctr">
              <a:spcBef>
                <a:spcPts val="0"/>
              </a:spcBef>
              <a:buSzPct val="100000"/>
              <a:defRPr sz="3800"/>
            </a:lvl5pPr>
            <a:lvl6pPr lvl="5" rtl="0" algn="ctr">
              <a:spcBef>
                <a:spcPts val="0"/>
              </a:spcBef>
              <a:buSzPct val="100000"/>
              <a:defRPr sz="3800"/>
            </a:lvl6pPr>
            <a:lvl7pPr lvl="6" rtl="0" algn="ctr">
              <a:spcBef>
                <a:spcPts val="0"/>
              </a:spcBef>
              <a:buSzPct val="100000"/>
              <a:defRPr sz="3800"/>
            </a:lvl7pPr>
            <a:lvl8pPr lvl="7" rtl="0" algn="ctr">
              <a:spcBef>
                <a:spcPts val="0"/>
              </a:spcBef>
              <a:buSzPct val="100000"/>
              <a:defRPr sz="3800"/>
            </a:lvl8pPr>
            <a:lvl9pPr lvl="8" rtl="0" algn="ctr">
              <a:spcBef>
                <a:spcPts val="0"/>
              </a:spcBef>
              <a:buSzPct val="100000"/>
              <a:defRPr sz="3800"/>
            </a:lvl9pPr>
          </a:lstStyle>
          <a:p/>
        </p:txBody>
      </p:sp>
      <p:sp>
        <p:nvSpPr>
          <p:cNvPr id="85" name="Shape 85"/>
          <p:cNvSpPr txBox="1"/>
          <p:nvPr>
            <p:ph idx="1" type="subTitle"/>
          </p:nvPr>
        </p:nvSpPr>
        <p:spPr>
          <a:xfrm>
            <a:off x="265500" y="2981125"/>
            <a:ext cx="4045200" cy="1345499"/>
          </a:xfrm>
          <a:prstGeom prst="rect">
            <a:avLst/>
          </a:prstGeom>
        </p:spPr>
        <p:txBody>
          <a:bodyPr anchorCtr="0" anchor="t" bIns="91425" lIns="91425" rIns="91425" tIns="91425"/>
          <a:lstStyle>
            <a:lvl1pPr lvl="0" rtl="0" algn="ctr">
              <a:lnSpc>
                <a:spcPct val="100000"/>
              </a:lnSpc>
              <a:spcBef>
                <a:spcPts val="0"/>
              </a:spcBef>
              <a:spcAft>
                <a:spcPts val="0"/>
              </a:spcAft>
              <a:buNone/>
              <a:defRPr/>
            </a:lvl1pPr>
            <a:lvl2pPr lvl="1" rtl="0" algn="ctr">
              <a:lnSpc>
                <a:spcPct val="100000"/>
              </a:lnSpc>
              <a:spcBef>
                <a:spcPts val="0"/>
              </a:spcBef>
              <a:spcAft>
                <a:spcPts val="0"/>
              </a:spcAft>
              <a:buSzPct val="100000"/>
              <a:buNone/>
              <a:defRPr sz="1800"/>
            </a:lvl2pPr>
            <a:lvl3pPr lvl="2" rtl="0" algn="ctr">
              <a:lnSpc>
                <a:spcPct val="100000"/>
              </a:lnSpc>
              <a:spcBef>
                <a:spcPts val="0"/>
              </a:spcBef>
              <a:spcAft>
                <a:spcPts val="0"/>
              </a:spcAft>
              <a:buSzPct val="100000"/>
              <a:buNone/>
              <a:defRPr sz="1800"/>
            </a:lvl3pPr>
            <a:lvl4pPr lvl="3" rtl="0" algn="ctr">
              <a:lnSpc>
                <a:spcPct val="100000"/>
              </a:lnSpc>
              <a:spcBef>
                <a:spcPts val="0"/>
              </a:spcBef>
              <a:spcAft>
                <a:spcPts val="0"/>
              </a:spcAft>
              <a:buSzPct val="100000"/>
              <a:buNone/>
              <a:defRPr sz="1800"/>
            </a:lvl4pPr>
            <a:lvl5pPr lvl="4" rtl="0" algn="ctr">
              <a:lnSpc>
                <a:spcPct val="100000"/>
              </a:lnSpc>
              <a:spcBef>
                <a:spcPts val="0"/>
              </a:spcBef>
              <a:spcAft>
                <a:spcPts val="0"/>
              </a:spcAft>
              <a:buSzPct val="100000"/>
              <a:buNone/>
              <a:defRPr sz="1800"/>
            </a:lvl5pPr>
            <a:lvl6pPr lvl="5" rtl="0" algn="ctr">
              <a:lnSpc>
                <a:spcPct val="100000"/>
              </a:lnSpc>
              <a:spcBef>
                <a:spcPts val="0"/>
              </a:spcBef>
              <a:spcAft>
                <a:spcPts val="0"/>
              </a:spcAft>
              <a:buSzPct val="100000"/>
              <a:buNone/>
              <a:defRPr sz="1800"/>
            </a:lvl6pPr>
            <a:lvl7pPr lvl="6" rtl="0" algn="ctr">
              <a:lnSpc>
                <a:spcPct val="100000"/>
              </a:lnSpc>
              <a:spcBef>
                <a:spcPts val="0"/>
              </a:spcBef>
              <a:spcAft>
                <a:spcPts val="0"/>
              </a:spcAft>
              <a:buSzPct val="100000"/>
              <a:buNone/>
              <a:defRPr sz="1800"/>
            </a:lvl7pPr>
            <a:lvl8pPr lvl="7" rtl="0" algn="ctr">
              <a:lnSpc>
                <a:spcPct val="100000"/>
              </a:lnSpc>
              <a:spcBef>
                <a:spcPts val="0"/>
              </a:spcBef>
              <a:spcAft>
                <a:spcPts val="0"/>
              </a:spcAft>
              <a:buSzPct val="100000"/>
              <a:buNone/>
              <a:defRPr sz="1800"/>
            </a:lvl8pPr>
            <a:lvl9pPr lvl="8" rtl="0" algn="ctr">
              <a:lnSpc>
                <a:spcPct val="100000"/>
              </a:lnSpc>
              <a:spcBef>
                <a:spcPts val="0"/>
              </a:spcBef>
              <a:spcAft>
                <a:spcPts val="0"/>
              </a:spcAft>
              <a:buSzPct val="100000"/>
              <a:buNone/>
              <a:defRPr sz="1800"/>
            </a:lvl9pPr>
          </a:lstStyle>
          <a:p/>
        </p:txBody>
      </p:sp>
      <p:sp>
        <p:nvSpPr>
          <p:cNvPr id="86" name="Shape 86"/>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87" name="Shape 8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8" name="Shape 88"/>
        <p:cNvGrpSpPr/>
        <p:nvPr/>
      </p:nvGrpSpPr>
      <p:grpSpPr>
        <a:xfrm>
          <a:off x="0" y="0"/>
          <a:ext cx="0" cy="0"/>
          <a:chOff x="0" y="0"/>
          <a:chExt cx="0" cy="0"/>
        </a:xfrm>
      </p:grpSpPr>
      <p:sp>
        <p:nvSpPr>
          <p:cNvPr id="89" name="Shape 89"/>
          <p:cNvSpPr txBox="1"/>
          <p:nvPr>
            <p:ph idx="1" type="body"/>
          </p:nvPr>
        </p:nvSpPr>
        <p:spPr>
          <a:xfrm>
            <a:off x="319500" y="4233725"/>
            <a:ext cx="5998800" cy="598800"/>
          </a:xfrm>
          <a:prstGeom prst="rect">
            <a:avLst/>
          </a:prstGeom>
        </p:spPr>
        <p:txBody>
          <a:bodyPr anchorCtr="0" anchor="ctr" bIns="91425" lIns="91425" rIns="91425" tIns="91425"/>
          <a:lstStyle>
            <a:lvl1pPr lvl="0" rt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90" name="Shape 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1" name="Shape 91"/>
        <p:cNvGrpSpPr/>
        <p:nvPr/>
      </p:nvGrpSpPr>
      <p:grpSpPr>
        <a:xfrm>
          <a:off x="0" y="0"/>
          <a:ext cx="0" cy="0"/>
          <a:chOff x="0" y="0"/>
          <a:chExt cx="0" cy="0"/>
        </a:xfrm>
      </p:grpSpPr>
      <p:sp>
        <p:nvSpPr>
          <p:cNvPr id="92" name="Shape 92"/>
          <p:cNvSpPr txBox="1"/>
          <p:nvPr>
            <p:ph type="title"/>
          </p:nvPr>
        </p:nvSpPr>
        <p:spPr>
          <a:xfrm>
            <a:off x="311700" y="1167925"/>
            <a:ext cx="8520600" cy="1980000"/>
          </a:xfrm>
          <a:prstGeom prst="rect">
            <a:avLst/>
          </a:prstGeom>
        </p:spPr>
        <p:txBody>
          <a:bodyPr anchorCtr="0" anchor="ctr" bIns="91425" lIns="91425" rIns="91425" tIns="91425"/>
          <a:lstStyle>
            <a:lvl1pPr lvl="0" rtl="0" algn="ctr">
              <a:spcBef>
                <a:spcPts val="0"/>
              </a:spcBef>
              <a:buClr>
                <a:schemeClr val="dk1"/>
              </a:buClr>
              <a:buSzPct val="100000"/>
              <a:defRPr sz="11000">
                <a:solidFill>
                  <a:schemeClr val="dk1"/>
                </a:solidFill>
              </a:defRPr>
            </a:lvl1pPr>
            <a:lvl2pPr lvl="1" rtl="0" algn="ctr">
              <a:spcBef>
                <a:spcPts val="0"/>
              </a:spcBef>
              <a:buClr>
                <a:schemeClr val="dk1"/>
              </a:buClr>
              <a:buSzPct val="100000"/>
              <a:defRPr sz="11000">
                <a:solidFill>
                  <a:schemeClr val="dk1"/>
                </a:solidFill>
              </a:defRPr>
            </a:lvl2pPr>
            <a:lvl3pPr lvl="2" rtl="0" algn="ctr">
              <a:spcBef>
                <a:spcPts val="0"/>
              </a:spcBef>
              <a:buClr>
                <a:schemeClr val="dk1"/>
              </a:buClr>
              <a:buSzPct val="100000"/>
              <a:defRPr sz="11000">
                <a:solidFill>
                  <a:schemeClr val="dk1"/>
                </a:solidFill>
              </a:defRPr>
            </a:lvl3pPr>
            <a:lvl4pPr lvl="3" rtl="0" algn="ctr">
              <a:spcBef>
                <a:spcPts val="0"/>
              </a:spcBef>
              <a:buClr>
                <a:schemeClr val="dk1"/>
              </a:buClr>
              <a:buSzPct val="100000"/>
              <a:defRPr sz="11000">
                <a:solidFill>
                  <a:schemeClr val="dk1"/>
                </a:solidFill>
              </a:defRPr>
            </a:lvl4pPr>
            <a:lvl5pPr lvl="4" rtl="0" algn="ctr">
              <a:spcBef>
                <a:spcPts val="0"/>
              </a:spcBef>
              <a:buClr>
                <a:schemeClr val="dk1"/>
              </a:buClr>
              <a:buSzPct val="100000"/>
              <a:defRPr sz="11000">
                <a:solidFill>
                  <a:schemeClr val="dk1"/>
                </a:solidFill>
              </a:defRPr>
            </a:lvl5pPr>
            <a:lvl6pPr lvl="5" rtl="0" algn="ctr">
              <a:spcBef>
                <a:spcPts val="0"/>
              </a:spcBef>
              <a:buClr>
                <a:schemeClr val="dk1"/>
              </a:buClr>
              <a:buSzPct val="100000"/>
              <a:defRPr sz="11000">
                <a:solidFill>
                  <a:schemeClr val="dk1"/>
                </a:solidFill>
              </a:defRPr>
            </a:lvl6pPr>
            <a:lvl7pPr lvl="6" rtl="0" algn="ctr">
              <a:spcBef>
                <a:spcPts val="0"/>
              </a:spcBef>
              <a:buClr>
                <a:schemeClr val="dk1"/>
              </a:buClr>
              <a:buSzPct val="100000"/>
              <a:defRPr sz="11000">
                <a:solidFill>
                  <a:schemeClr val="dk1"/>
                </a:solidFill>
              </a:defRPr>
            </a:lvl7pPr>
            <a:lvl8pPr lvl="7" rtl="0" algn="ctr">
              <a:spcBef>
                <a:spcPts val="0"/>
              </a:spcBef>
              <a:buClr>
                <a:schemeClr val="dk1"/>
              </a:buClr>
              <a:buSzPct val="100000"/>
              <a:defRPr sz="11000">
                <a:solidFill>
                  <a:schemeClr val="dk1"/>
                </a:solidFill>
              </a:defRPr>
            </a:lvl8pPr>
            <a:lvl9pPr lvl="8" rtl="0" algn="ctr">
              <a:spcBef>
                <a:spcPts val="0"/>
              </a:spcBef>
              <a:buClr>
                <a:schemeClr val="dk1"/>
              </a:buClr>
              <a:buSzPct val="100000"/>
              <a:defRPr sz="11000">
                <a:solidFill>
                  <a:schemeClr val="dk1"/>
                </a:solidFill>
              </a:defRPr>
            </a:lvl9pPr>
          </a:lstStyle>
          <a:p/>
        </p:txBody>
      </p:sp>
      <p:sp>
        <p:nvSpPr>
          <p:cNvPr id="93" name="Shape 93"/>
          <p:cNvSpPr txBox="1"/>
          <p:nvPr>
            <p:ph idx="1" type="body"/>
          </p:nvPr>
        </p:nvSpPr>
        <p:spPr>
          <a:xfrm>
            <a:off x="311700" y="3224250"/>
            <a:ext cx="8520600" cy="10716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4" name="Shape 9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rt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rtl="0">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hyperlink" Target="http://jordi.codes/bca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ctrTitle"/>
          </p:nvPr>
        </p:nvSpPr>
        <p:spPr>
          <a:xfrm>
            <a:off x="311700" y="253275"/>
            <a:ext cx="8520600" cy="2349300"/>
          </a:xfrm>
          <a:prstGeom prst="rect">
            <a:avLst/>
          </a:prstGeom>
        </p:spPr>
        <p:txBody>
          <a:bodyPr anchorCtr="0" anchor="b" bIns="91425" lIns="91425" rIns="91425" tIns="91425">
            <a:noAutofit/>
          </a:bodyPr>
          <a:lstStyle/>
          <a:p>
            <a:pPr lvl="0" rtl="0">
              <a:spcBef>
                <a:spcPts val="0"/>
              </a:spcBef>
              <a:buClr>
                <a:schemeClr val="dk1"/>
              </a:buClr>
              <a:buSzPct val="27500"/>
              <a:buFont typeface="Arial"/>
              <a:buNone/>
            </a:pPr>
            <a:r>
              <a:rPr lang="en" sz="4000"/>
              <a:t>BCAN’T:</a:t>
            </a:r>
          </a:p>
          <a:p>
            <a:pPr lvl="0" rtl="0">
              <a:spcBef>
                <a:spcPts val="0"/>
              </a:spcBef>
              <a:buNone/>
            </a:pPr>
            <a:r>
              <a:rPr lang="en" sz="3600"/>
              <a:t>Beacon Controlled</a:t>
            </a:r>
          </a:p>
          <a:p>
            <a:pPr lvl="0" rtl="0">
              <a:spcBef>
                <a:spcPts val="0"/>
              </a:spcBef>
              <a:buNone/>
            </a:pPr>
            <a:r>
              <a:rPr lang="en" sz="3600"/>
              <a:t>Autonomous Network</a:t>
            </a:r>
          </a:p>
          <a:p>
            <a:pPr lvl="0" rtl="0">
              <a:spcBef>
                <a:spcPts val="0"/>
              </a:spcBef>
              <a:buNone/>
            </a:pPr>
            <a:r>
              <a:rPr lang="en" sz="3600"/>
              <a:t>(for Trains)</a:t>
            </a:r>
          </a:p>
        </p:txBody>
      </p:sp>
      <p:sp>
        <p:nvSpPr>
          <p:cNvPr id="102" name="Shape 102"/>
          <p:cNvSpPr txBox="1"/>
          <p:nvPr>
            <p:ph idx="1" type="subTitle"/>
          </p:nvPr>
        </p:nvSpPr>
        <p:spPr>
          <a:xfrm>
            <a:off x="311675" y="4291600"/>
            <a:ext cx="8520600" cy="792600"/>
          </a:xfrm>
          <a:prstGeom prst="rect">
            <a:avLst/>
          </a:prstGeom>
        </p:spPr>
        <p:txBody>
          <a:bodyPr anchorCtr="0" anchor="t" bIns="91425" lIns="91425" rIns="91425" tIns="91425">
            <a:noAutofit/>
          </a:bodyPr>
          <a:lstStyle/>
          <a:p>
            <a:pPr lvl="0" rtl="0">
              <a:spcBef>
                <a:spcPts val="0"/>
              </a:spcBef>
              <a:buNone/>
            </a:pPr>
            <a:r>
              <a:rPr lang="en" sz="2000"/>
              <a:t>Team 5: Susan Chen, Prithvi Garimalla, Jordi Pakey-Rodriguez</a:t>
            </a:r>
          </a:p>
          <a:p>
            <a:pPr lvl="0" rtl="0">
              <a:spcBef>
                <a:spcPts val="0"/>
              </a:spcBef>
              <a:buNone/>
            </a:pPr>
            <a:r>
              <a:rPr lang="en" sz="2000"/>
              <a:t>TA: Jacob Bryan</a:t>
            </a:r>
          </a:p>
        </p:txBody>
      </p:sp>
      <p:pic>
        <p:nvPicPr>
          <p:cNvPr descr="BAC-61711-2.jpg" id="103" name="Shape 103"/>
          <p:cNvPicPr preferRelativeResize="0"/>
          <p:nvPr/>
        </p:nvPicPr>
        <p:blipFill rotWithShape="1">
          <a:blip r:embed="rId3">
            <a:alphaModFix/>
          </a:blip>
          <a:srcRect b="0" l="0" r="0" t="9551"/>
          <a:stretch/>
        </p:blipFill>
        <p:spPr>
          <a:xfrm>
            <a:off x="3007049" y="2602574"/>
            <a:ext cx="3129849" cy="1689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Beacon </a:t>
            </a:r>
            <a:r>
              <a:rPr lang="en"/>
              <a:t>Verification</a:t>
            </a:r>
          </a:p>
        </p:txBody>
      </p:sp>
      <p:grpSp>
        <p:nvGrpSpPr>
          <p:cNvPr id="161" name="Shape 161"/>
          <p:cNvGrpSpPr/>
          <p:nvPr/>
        </p:nvGrpSpPr>
        <p:grpSpPr>
          <a:xfrm>
            <a:off x="152400" y="1130050"/>
            <a:ext cx="8839200" cy="3300575"/>
            <a:chOff x="152400" y="1130050"/>
            <a:chExt cx="8839200" cy="3300575"/>
          </a:xfrm>
        </p:grpSpPr>
        <p:pic>
          <p:nvPicPr>
            <p:cNvPr id="162" name="Shape 162"/>
            <p:cNvPicPr preferRelativeResize="0"/>
            <p:nvPr/>
          </p:nvPicPr>
          <p:blipFill>
            <a:blip r:embed="rId3">
              <a:alphaModFix/>
            </a:blip>
            <a:stretch>
              <a:fillRect/>
            </a:stretch>
          </p:blipFill>
          <p:spPr>
            <a:xfrm>
              <a:off x="152400" y="1130049"/>
              <a:ext cx="8839200" cy="1332785"/>
            </a:xfrm>
            <a:prstGeom prst="rect">
              <a:avLst/>
            </a:prstGeom>
            <a:noFill/>
            <a:ln>
              <a:noFill/>
            </a:ln>
          </p:spPr>
        </p:pic>
        <p:pic>
          <p:nvPicPr>
            <p:cNvPr descr="scope_5.png" id="163" name="Shape 163"/>
            <p:cNvPicPr preferRelativeResize="0"/>
            <p:nvPr/>
          </p:nvPicPr>
          <p:blipFill rotWithShape="1">
            <a:blip r:embed="rId4">
              <a:alphaModFix/>
            </a:blip>
            <a:srcRect b="13052" l="7696" r="43156" t="3544"/>
            <a:stretch/>
          </p:blipFill>
          <p:spPr>
            <a:xfrm>
              <a:off x="311700" y="2542875"/>
              <a:ext cx="8679900" cy="1887749"/>
            </a:xfrm>
            <a:prstGeom prst="rect">
              <a:avLst/>
            </a:prstGeom>
            <a:noFill/>
            <a:ln>
              <a:noFill/>
            </a:ln>
          </p:spPr>
        </p:pic>
      </p:grpSp>
      <p:sp>
        <p:nvSpPr>
          <p:cNvPr id="164" name="Shape 164"/>
          <p:cNvSpPr txBox="1"/>
          <p:nvPr/>
        </p:nvSpPr>
        <p:spPr>
          <a:xfrm>
            <a:off x="3676950" y="4430625"/>
            <a:ext cx="1790100" cy="443700"/>
          </a:xfrm>
          <a:prstGeom prst="rect">
            <a:avLst/>
          </a:prstGeom>
          <a:noFill/>
          <a:ln>
            <a:noFill/>
          </a:ln>
        </p:spPr>
        <p:txBody>
          <a:bodyPr anchorCtr="0" anchor="t" bIns="91425" lIns="91425" rIns="91425" tIns="91425">
            <a:noAutofit/>
          </a:bodyPr>
          <a:lstStyle/>
          <a:p>
            <a:pPr lvl="0" rtl="0">
              <a:spcBef>
                <a:spcPts val="0"/>
              </a:spcBef>
              <a:buNone/>
            </a:pPr>
            <a:r>
              <a:rPr lang="en">
                <a:solidFill>
                  <a:schemeClr val="dk2"/>
                </a:solidFill>
              </a:rPr>
              <a:t>Beacon ID: 0xCA53</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Locomotive</a:t>
            </a:r>
          </a:p>
        </p:txBody>
      </p:sp>
      <p:sp>
        <p:nvSpPr>
          <p:cNvPr id="170" name="Shape 170"/>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Control</a:t>
            </a:r>
          </a:p>
        </p:txBody>
      </p:sp>
      <p:sp>
        <p:nvSpPr>
          <p:cNvPr id="171" name="Shape 171"/>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USB mass storage device class (USB MSC) programming mode</a:t>
            </a:r>
          </a:p>
          <a:p>
            <a:pPr indent="-228600" lvl="0" marL="457200" rtl="0">
              <a:spcBef>
                <a:spcPts val="0"/>
              </a:spcBef>
            </a:pPr>
            <a:r>
              <a:rPr lang="en"/>
              <a:t>Store mappings in flash storage</a:t>
            </a:r>
          </a:p>
          <a:p>
            <a:pPr indent="-228600" lvl="0" marL="457200">
              <a:spcBef>
                <a:spcPts val="0"/>
              </a:spcBef>
            </a:pPr>
            <a:r>
              <a:rPr lang="en"/>
              <a:t>Rail voltage sensing via analog to digital converter (ADC)</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descr="Block Diagram.jpg" id="176" name="Shape 176"/>
          <p:cNvPicPr preferRelativeResize="0"/>
          <p:nvPr/>
        </p:nvPicPr>
        <p:blipFill>
          <a:blip r:embed="rId3">
            <a:alphaModFix/>
          </a:blip>
          <a:stretch>
            <a:fillRect/>
          </a:stretch>
        </p:blipFill>
        <p:spPr>
          <a:xfrm>
            <a:off x="1260350" y="0"/>
            <a:ext cx="662331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Control Design</a:t>
            </a:r>
          </a:p>
        </p:txBody>
      </p:sp>
      <p:sp>
        <p:nvSpPr>
          <p:cNvPr id="182" name="Shape 18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Combines information from the </a:t>
            </a:r>
            <a:r>
              <a:rPr lang="en" sz="2400"/>
              <a:t>laser </a:t>
            </a:r>
            <a:r>
              <a:rPr lang="en" sz="2400"/>
              <a:t>time-of-flight sensor, track voltage sensor, and beacon reader</a:t>
            </a:r>
          </a:p>
          <a:p>
            <a:pPr indent="-381000" lvl="0" marL="457200">
              <a:spcBef>
                <a:spcPts val="0"/>
              </a:spcBef>
              <a:buSzPct val="100000"/>
            </a:pPr>
            <a:r>
              <a:rPr lang="en" sz="2400"/>
              <a:t>Uses this data to perform actions such as setting the desired motor speed or toggling lights or peripherals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pic>
        <p:nvPicPr>
          <p:cNvPr descr="IMG_20170501_233642.jpg" id="187" name="Shape 187"/>
          <p:cNvPicPr preferRelativeResize="0"/>
          <p:nvPr/>
        </p:nvPicPr>
        <p:blipFill rotWithShape="1">
          <a:blip r:embed="rId3">
            <a:alphaModFix/>
          </a:blip>
          <a:srcRect b="6668" l="0" r="0" t="8484"/>
          <a:stretch/>
        </p:blipFill>
        <p:spPr>
          <a:xfrm>
            <a:off x="792312" y="166687"/>
            <a:ext cx="7559372" cy="4810126"/>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Control Circuit</a:t>
            </a:r>
          </a:p>
        </p:txBody>
      </p:sp>
      <p:pic>
        <p:nvPicPr>
          <p:cNvPr descr="schemeit-project (10).png" id="193" name="Shape 193"/>
          <p:cNvPicPr preferRelativeResize="0"/>
          <p:nvPr/>
        </p:nvPicPr>
        <p:blipFill>
          <a:blip r:embed="rId3">
            <a:alphaModFix/>
          </a:blip>
          <a:stretch>
            <a:fillRect/>
          </a:stretch>
        </p:blipFill>
        <p:spPr>
          <a:xfrm>
            <a:off x="196650" y="1170125"/>
            <a:ext cx="4610100" cy="3562350"/>
          </a:xfrm>
          <a:prstGeom prst="rect">
            <a:avLst/>
          </a:prstGeom>
          <a:noFill/>
          <a:ln>
            <a:noFill/>
          </a:ln>
        </p:spPr>
      </p:pic>
      <p:pic>
        <p:nvPicPr>
          <p:cNvPr id="194" name="Shape 194"/>
          <p:cNvPicPr preferRelativeResize="0"/>
          <p:nvPr/>
        </p:nvPicPr>
        <p:blipFill>
          <a:blip r:embed="rId4">
            <a:alphaModFix/>
          </a:blip>
          <a:stretch>
            <a:fillRect/>
          </a:stretch>
        </p:blipFill>
        <p:spPr>
          <a:xfrm>
            <a:off x="4981250" y="1526525"/>
            <a:ext cx="3552525" cy="2849549"/>
          </a:xfrm>
          <a:prstGeom prst="rect">
            <a:avLst/>
          </a:prstGeom>
          <a:noFill/>
          <a:ln>
            <a:noFill/>
          </a:ln>
        </p:spPr>
      </p:pic>
      <p:sp>
        <p:nvSpPr>
          <p:cNvPr id="195" name="Shape 195"/>
          <p:cNvSpPr txBox="1"/>
          <p:nvPr/>
        </p:nvSpPr>
        <p:spPr>
          <a:xfrm>
            <a:off x="1825200" y="4550625"/>
            <a:ext cx="1353000" cy="405000"/>
          </a:xfrm>
          <a:prstGeom prst="rect">
            <a:avLst/>
          </a:prstGeom>
          <a:noFill/>
          <a:ln>
            <a:noFill/>
          </a:ln>
        </p:spPr>
        <p:txBody>
          <a:bodyPr anchorCtr="0" anchor="t" bIns="91425" lIns="91425" rIns="91425" tIns="91425">
            <a:noAutofit/>
          </a:bodyPr>
          <a:lstStyle/>
          <a:p>
            <a:pPr lvl="0">
              <a:spcBef>
                <a:spcPts val="0"/>
              </a:spcBef>
              <a:buNone/>
            </a:pPr>
            <a:r>
              <a:rPr lang="en"/>
              <a:t>Microcontroller </a:t>
            </a:r>
          </a:p>
        </p:txBody>
      </p:sp>
      <p:sp>
        <p:nvSpPr>
          <p:cNvPr id="196" name="Shape 196"/>
          <p:cNvSpPr txBox="1"/>
          <p:nvPr/>
        </p:nvSpPr>
        <p:spPr>
          <a:xfrm>
            <a:off x="5788512" y="4550625"/>
            <a:ext cx="1938000" cy="405000"/>
          </a:xfrm>
          <a:prstGeom prst="rect">
            <a:avLst/>
          </a:prstGeom>
          <a:noFill/>
          <a:ln>
            <a:noFill/>
          </a:ln>
        </p:spPr>
        <p:txBody>
          <a:bodyPr anchorCtr="0" anchor="t" bIns="91425" lIns="91425" rIns="91425" tIns="91425">
            <a:noAutofit/>
          </a:bodyPr>
          <a:lstStyle/>
          <a:p>
            <a:pPr lvl="0" rtl="0">
              <a:spcBef>
                <a:spcPts val="0"/>
              </a:spcBef>
              <a:buNone/>
            </a:pPr>
            <a:r>
              <a:rPr lang="en"/>
              <a:t>Voltage Scaler Circuit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Control Verification</a:t>
            </a:r>
          </a:p>
        </p:txBody>
      </p:sp>
      <p:sp>
        <p:nvSpPr>
          <p:cNvPr id="202" name="Shape 20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Unable to test and verify the USB or flash storage d</a:t>
            </a:r>
            <a:r>
              <a:rPr lang="en" sz="2400"/>
              <a:t>ue to time </a:t>
            </a:r>
            <a:r>
              <a:rPr lang="en" sz="2400"/>
              <a:t>constraints and locomotive hardware control issues</a:t>
            </a:r>
          </a:p>
          <a:p>
            <a:pPr indent="-381000" lvl="0" marL="457200">
              <a:spcBef>
                <a:spcPts val="0"/>
              </a:spcBef>
              <a:buSzPct val="100000"/>
            </a:pPr>
            <a:r>
              <a:rPr lang="en" sz="2400"/>
              <a:t>Rail voltage sensing was tested and verified to be working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Locomotive</a:t>
            </a:r>
          </a:p>
        </p:txBody>
      </p:sp>
      <p:sp>
        <p:nvSpPr>
          <p:cNvPr id="208" name="Shape 208"/>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Power</a:t>
            </a:r>
          </a:p>
        </p:txBody>
      </p:sp>
      <p:sp>
        <p:nvSpPr>
          <p:cNvPr id="209" name="Shape 209"/>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Accepts 3.5</a:t>
            </a:r>
            <a:r>
              <a:rPr lang="en"/>
              <a:t>V</a:t>
            </a:r>
            <a:r>
              <a:rPr lang="en"/>
              <a:t> </a:t>
            </a:r>
            <a:r>
              <a:rPr lang="en"/>
              <a:t>to</a:t>
            </a:r>
            <a:r>
              <a:rPr lang="en"/>
              <a:t> 16V </a:t>
            </a:r>
            <a:r>
              <a:rPr lang="en"/>
              <a:t>and</a:t>
            </a:r>
            <a:r>
              <a:rPr lang="en"/>
              <a:t> -3.5</a:t>
            </a:r>
            <a:r>
              <a:rPr lang="en"/>
              <a:t>V</a:t>
            </a:r>
            <a:r>
              <a:rPr lang="en"/>
              <a:t> to -16V from rail &amp; 5V from USB</a:t>
            </a:r>
          </a:p>
          <a:p>
            <a:pPr indent="-228600" lvl="0" marL="457200" rtl="0">
              <a:spcBef>
                <a:spcPts val="0"/>
              </a:spcBef>
            </a:pPr>
            <a:r>
              <a:rPr lang="en"/>
              <a:t>Full bridge rectifier</a:t>
            </a:r>
          </a:p>
          <a:p>
            <a:pPr indent="-228600" lvl="0" marL="457200" rtl="0">
              <a:spcBef>
                <a:spcPts val="0"/>
              </a:spcBef>
            </a:pPr>
            <a:r>
              <a:rPr lang="en"/>
              <a:t>Low-dropout (LDO) linear voltage regulator</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pic>
        <p:nvPicPr>
          <p:cNvPr descr="Block Diagram.jpg" id="214" name="Shape 214"/>
          <p:cNvPicPr preferRelativeResize="0"/>
          <p:nvPr/>
        </p:nvPicPr>
        <p:blipFill>
          <a:blip r:embed="rId3">
            <a:alphaModFix/>
          </a:blip>
          <a:stretch>
            <a:fillRect/>
          </a:stretch>
        </p:blipFill>
        <p:spPr>
          <a:xfrm>
            <a:off x="1260350" y="0"/>
            <a:ext cx="6623311"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Power Circuit</a:t>
            </a:r>
          </a:p>
        </p:txBody>
      </p:sp>
      <p:pic>
        <p:nvPicPr>
          <p:cNvPr descr="schemeit-project (7).png" id="220" name="Shape 220"/>
          <p:cNvPicPr preferRelativeResize="0"/>
          <p:nvPr/>
        </p:nvPicPr>
        <p:blipFill>
          <a:blip r:embed="rId3">
            <a:alphaModFix/>
          </a:blip>
          <a:stretch>
            <a:fillRect/>
          </a:stretch>
        </p:blipFill>
        <p:spPr>
          <a:xfrm>
            <a:off x="555537" y="1227200"/>
            <a:ext cx="8032925" cy="3604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Introduction</a:t>
            </a: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400"/>
              <a:t>BCAN’T is a beacon based system for model train layouts that enables fully autonomous “Set and Go” operation.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Power Verification</a:t>
            </a:r>
          </a:p>
        </p:txBody>
      </p:sp>
      <p:sp>
        <p:nvSpPr>
          <p:cNvPr id="226" name="Shape 226" title="VID_20170425_234312.mp4"/>
          <p:cNvSpPr/>
          <p:nvPr/>
        </p:nvSpPr>
        <p:spPr>
          <a:xfrm>
            <a:off x="2286000" y="1357600"/>
            <a:ext cx="4572000" cy="3429000"/>
          </a:xfrm>
          <a:prstGeom prst="rect">
            <a:avLst/>
          </a:prstGeom>
          <a:blipFill>
            <a:blip r:embed="rId3">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Locomotive</a:t>
            </a:r>
          </a:p>
        </p:txBody>
      </p:sp>
      <p:sp>
        <p:nvSpPr>
          <p:cNvPr id="232" name="Shape 232"/>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Drivetrain</a:t>
            </a:r>
          </a:p>
        </p:txBody>
      </p:sp>
      <p:sp>
        <p:nvSpPr>
          <p:cNvPr id="233" name="Shape 233"/>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Power </a:t>
            </a:r>
            <a:r>
              <a:rPr lang="en"/>
              <a:t>MOSFET </a:t>
            </a:r>
            <a:r>
              <a:rPr lang="en"/>
              <a:t>H-</a:t>
            </a:r>
            <a:r>
              <a:rPr lang="en"/>
              <a:t>b</a:t>
            </a:r>
            <a:r>
              <a:rPr lang="en"/>
              <a:t>ridge motor driver circuit</a:t>
            </a:r>
          </a:p>
          <a:p>
            <a:pPr indent="-228600" lvl="0" marL="457200" rtl="0">
              <a:spcBef>
                <a:spcPts val="0"/>
              </a:spcBef>
            </a:pPr>
            <a:r>
              <a:rPr lang="en"/>
              <a:t>NPN transistor gate drivers</a:t>
            </a:r>
          </a:p>
          <a:p>
            <a:pPr indent="-228600" lvl="0" marL="457200" rtl="0">
              <a:spcBef>
                <a:spcPts val="0"/>
              </a:spcBef>
            </a:pPr>
            <a:r>
              <a:rPr lang="en"/>
              <a:t>10kHz PWM used to avoid resonance and noise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p:nvPr/>
        </p:nvSpPr>
        <p:spPr>
          <a:xfrm>
            <a:off x="1260350" y="54425"/>
            <a:ext cx="6570726" cy="4374700"/>
          </a:xfrm>
          <a:custGeom>
            <a:pathLst>
              <a:path extrusionOk="0" h="174988" w="264522">
                <a:moveTo>
                  <a:pt x="0" y="0"/>
                </a:moveTo>
                <a:lnTo>
                  <a:pt x="263706" y="272"/>
                </a:lnTo>
                <a:lnTo>
                  <a:pt x="264522" y="174172"/>
                </a:lnTo>
                <a:lnTo>
                  <a:pt x="544" y="174988"/>
                </a:lnTo>
                <a:lnTo>
                  <a:pt x="272" y="118927"/>
                </a:lnTo>
                <a:lnTo>
                  <a:pt x="58782" y="118927"/>
                </a:lnTo>
                <a:lnTo>
                  <a:pt x="58510" y="55789"/>
                </a:lnTo>
                <a:lnTo>
                  <a:pt x="0" y="55789"/>
                </a:lnTo>
                <a:close/>
              </a:path>
            </a:pathLst>
          </a:custGeom>
          <a:solidFill>
            <a:srgbClr val="888888">
              <a:alpha val="26670"/>
            </a:srgbClr>
          </a:solidFill>
          <a:ln>
            <a:noFill/>
          </a:ln>
        </p:spPr>
      </p:sp>
      <p:pic>
        <p:nvPicPr>
          <p:cNvPr descr="Block Diagram.jpg" id="239" name="Shape 239"/>
          <p:cNvPicPr preferRelativeResize="0"/>
          <p:nvPr/>
        </p:nvPicPr>
        <p:blipFill>
          <a:blip r:embed="rId3">
            <a:alphaModFix/>
          </a:blip>
          <a:stretch>
            <a:fillRect/>
          </a:stretch>
        </p:blipFill>
        <p:spPr>
          <a:xfrm>
            <a:off x="1260350" y="0"/>
            <a:ext cx="6623311"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Drivetrain Circuit</a:t>
            </a:r>
          </a:p>
        </p:txBody>
      </p:sp>
      <p:pic>
        <p:nvPicPr>
          <p:cNvPr descr="445 (1).png" id="245" name="Shape 245"/>
          <p:cNvPicPr preferRelativeResize="0"/>
          <p:nvPr/>
        </p:nvPicPr>
        <p:blipFill>
          <a:blip r:embed="rId3">
            <a:alphaModFix/>
          </a:blip>
          <a:stretch>
            <a:fillRect/>
          </a:stretch>
        </p:blipFill>
        <p:spPr>
          <a:xfrm>
            <a:off x="478087" y="1214375"/>
            <a:ext cx="8187824" cy="34012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Drivetrain Verification</a:t>
            </a:r>
          </a:p>
        </p:txBody>
      </p:sp>
      <p:sp>
        <p:nvSpPr>
          <p:cNvPr id="251" name="Shape 25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T</a:t>
            </a:r>
            <a:r>
              <a:rPr lang="en" sz="2400"/>
              <a:t>ested and verified motor input on breadboard d</a:t>
            </a:r>
            <a:r>
              <a:rPr lang="en" sz="2400"/>
              <a:t>ue to last-minute PCB issues</a:t>
            </a:r>
          </a:p>
          <a:p>
            <a:pPr indent="-381000" lvl="0" marL="457200">
              <a:spcBef>
                <a:spcPts val="0"/>
              </a:spcBef>
              <a:buSzPct val="100000"/>
            </a:pPr>
            <a:r>
              <a:rPr lang="en" sz="2400"/>
              <a:t>Tested with locomotive motor off tracks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Locomotive</a:t>
            </a:r>
          </a:p>
        </p:txBody>
      </p:sp>
      <p:sp>
        <p:nvSpPr>
          <p:cNvPr id="257" name="Shape 257"/>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Beacon Reader</a:t>
            </a:r>
          </a:p>
        </p:txBody>
      </p:sp>
      <p:sp>
        <p:nvSpPr>
          <p:cNvPr id="258" name="Shape 258"/>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Read beacon IDs as </a:t>
            </a:r>
            <a:r>
              <a:rPr lang="en"/>
              <a:t>train</a:t>
            </a:r>
            <a:r>
              <a:rPr lang="en"/>
              <a:t> travels over them</a:t>
            </a:r>
          </a:p>
          <a:p>
            <a:pPr indent="-228600" lvl="0" marL="457200" rtl="0">
              <a:spcBef>
                <a:spcPts val="0"/>
              </a:spcBef>
            </a:pPr>
            <a:r>
              <a:rPr lang="en"/>
              <a:t>M</a:t>
            </a:r>
            <a:r>
              <a:rPr lang="en"/>
              <a:t>ounted underneath train</a:t>
            </a:r>
          </a:p>
          <a:p>
            <a:pPr indent="-228600" lvl="0" marL="457200" rtl="0">
              <a:spcBef>
                <a:spcPts val="0"/>
              </a:spcBef>
            </a:pPr>
            <a:r>
              <a:rPr lang="en"/>
              <a:t>Two IR receivers to </a:t>
            </a:r>
            <a:r>
              <a:rPr lang="en"/>
              <a:t>differentiate</a:t>
            </a:r>
            <a:r>
              <a:rPr lang="en"/>
              <a:t> direction of travel</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pic>
        <p:nvPicPr>
          <p:cNvPr descr="Block Diagram.jpg" id="263" name="Shape 263"/>
          <p:cNvPicPr preferRelativeResize="0"/>
          <p:nvPr/>
        </p:nvPicPr>
        <p:blipFill>
          <a:blip r:embed="rId3">
            <a:alphaModFix/>
          </a:blip>
          <a:stretch>
            <a:fillRect/>
          </a:stretch>
        </p:blipFill>
        <p:spPr>
          <a:xfrm>
            <a:off x="1260350" y="0"/>
            <a:ext cx="6623311"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Beacon Reader</a:t>
            </a:r>
          </a:p>
        </p:txBody>
      </p:sp>
      <p:pic>
        <p:nvPicPr>
          <p:cNvPr descr="IMG_20170412_012233.jpg" id="269" name="Shape 269"/>
          <p:cNvPicPr preferRelativeResize="0"/>
          <p:nvPr/>
        </p:nvPicPr>
        <p:blipFill rotWithShape="1">
          <a:blip r:embed="rId3">
            <a:alphaModFix/>
          </a:blip>
          <a:srcRect b="0" l="0" r="0" t="6603"/>
          <a:stretch/>
        </p:blipFill>
        <p:spPr>
          <a:xfrm>
            <a:off x="2482700" y="1319900"/>
            <a:ext cx="4070948" cy="3506348"/>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title="VID_20170424_233556.mp4"/>
          <p:cNvSpPr/>
          <p:nvPr/>
        </p:nvSpPr>
        <p:spPr>
          <a:xfrm>
            <a:off x="0" y="-857250"/>
            <a:ext cx="9144000" cy="6858000"/>
          </a:xfrm>
          <a:prstGeom prst="rect">
            <a:avLst/>
          </a:prstGeom>
          <a:blipFill>
            <a:blip r:embed="rId3">
              <a:alphaModFix/>
            </a:blip>
            <a:stretch>
              <a:fillRect/>
            </a:stretch>
          </a:blipFill>
          <a:ln>
            <a:noFill/>
          </a:ln>
        </p:spPr>
      </p:sp>
      <p:sp>
        <p:nvSpPr>
          <p:cNvPr id="275" name="Shape 2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Beacon Reader Verification</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Locomotive</a:t>
            </a:r>
          </a:p>
        </p:txBody>
      </p:sp>
      <p:sp>
        <p:nvSpPr>
          <p:cNvPr id="281" name="Shape 281"/>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Obstacle Detector</a:t>
            </a:r>
          </a:p>
        </p:txBody>
      </p:sp>
      <p:sp>
        <p:nvSpPr>
          <p:cNvPr id="282" name="Shape 282"/>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Detect obstacles in front of train and come to a stop</a:t>
            </a:r>
          </a:p>
          <a:p>
            <a:pPr indent="-228600" lvl="0" marL="457200" rtl="0">
              <a:spcBef>
                <a:spcPts val="0"/>
              </a:spcBef>
            </a:pPr>
            <a:r>
              <a:rPr lang="en"/>
              <a:t>Laser time-of-flight (TOF) sensor</a:t>
            </a:r>
          </a:p>
          <a:p>
            <a:pPr indent="-228600" lvl="0" marL="457200">
              <a:spcBef>
                <a:spcPts val="0"/>
              </a:spcBef>
            </a:pPr>
            <a:r>
              <a:rPr lang="en"/>
              <a:t>Sense distance from 5-200mm to within 1mm accuracy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Objective</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Operate on analog </a:t>
            </a:r>
            <a:r>
              <a:rPr lang="en" sz="2400"/>
              <a:t>(DC) </a:t>
            </a:r>
            <a:r>
              <a:rPr lang="en" sz="2400"/>
              <a:t>and bipolar digital command control (DCC) track power</a:t>
            </a:r>
          </a:p>
          <a:p>
            <a:pPr indent="-381000" lvl="0" marL="457200" rtl="0">
              <a:spcBef>
                <a:spcPts val="0"/>
              </a:spcBef>
              <a:buSzPct val="100000"/>
            </a:pPr>
            <a:r>
              <a:rPr lang="en" sz="2400"/>
              <a:t>Detect obstacles on the track</a:t>
            </a:r>
          </a:p>
          <a:p>
            <a:pPr indent="-381000" lvl="0" marL="457200" rtl="0">
              <a:spcBef>
                <a:spcPts val="0"/>
              </a:spcBef>
              <a:buSzPct val="100000"/>
            </a:pPr>
            <a:r>
              <a:rPr lang="en" sz="2400"/>
              <a:t>Read customizable speed limit beacons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pic>
        <p:nvPicPr>
          <p:cNvPr descr="Block Diagram.jpg" id="287" name="Shape 287"/>
          <p:cNvPicPr preferRelativeResize="0"/>
          <p:nvPr/>
        </p:nvPicPr>
        <p:blipFill>
          <a:blip r:embed="rId3">
            <a:alphaModFix/>
          </a:blip>
          <a:stretch>
            <a:fillRect/>
          </a:stretch>
        </p:blipFill>
        <p:spPr>
          <a:xfrm>
            <a:off x="1260350" y="0"/>
            <a:ext cx="6623311"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Obstacle Detector</a:t>
            </a:r>
          </a:p>
        </p:txBody>
      </p:sp>
      <p:pic>
        <p:nvPicPr>
          <p:cNvPr descr="IMG_20170412_011918.jpg" id="293" name="Shape 293"/>
          <p:cNvPicPr preferRelativeResize="0"/>
          <p:nvPr/>
        </p:nvPicPr>
        <p:blipFill>
          <a:blip r:embed="rId3">
            <a:alphaModFix/>
          </a:blip>
          <a:stretch>
            <a:fillRect/>
          </a:stretch>
        </p:blipFill>
        <p:spPr>
          <a:xfrm>
            <a:off x="2502375" y="1174575"/>
            <a:ext cx="4021275" cy="3608323"/>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Obstacle Detector Verification</a:t>
            </a:r>
          </a:p>
        </p:txBody>
      </p:sp>
      <p:sp>
        <p:nvSpPr>
          <p:cNvPr id="299" name="Shape 29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Tested and verified working at a distance of 50mm</a:t>
            </a:r>
          </a:p>
          <a:p>
            <a:pPr indent="-381000" lvl="0" marL="457200" rtl="0">
              <a:spcBef>
                <a:spcPts val="0"/>
              </a:spcBef>
              <a:buSzPct val="100000"/>
            </a:pPr>
            <a:r>
              <a:rPr lang="en" sz="2400"/>
              <a:t>Did not detect tracks</a:t>
            </a:r>
          </a:p>
          <a:p>
            <a:pPr indent="-381000" lvl="0" marL="457200" rtl="0">
              <a:spcBef>
                <a:spcPts val="0"/>
              </a:spcBef>
              <a:buSzPct val="100000"/>
            </a:pPr>
            <a:r>
              <a:rPr lang="en" sz="2400"/>
              <a:t>Unable to test with moving train due to locomotive control hardware issues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2480550"/>
            <a:ext cx="8114400" cy="2445900"/>
          </a:xfrm>
          <a:prstGeom prst="rect">
            <a:avLst/>
          </a:prstGeom>
        </p:spPr>
        <p:txBody>
          <a:bodyPr anchorCtr="0" anchor="b" bIns="91425" lIns="91425" rIns="91425" tIns="91425">
            <a:noAutofit/>
          </a:bodyPr>
          <a:lstStyle/>
          <a:p>
            <a:pPr lvl="0">
              <a:spcBef>
                <a:spcPts val="0"/>
              </a:spcBef>
              <a:buNone/>
            </a:pPr>
            <a:r>
              <a:rPr lang="en"/>
              <a:t>Firmware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Locomotive</a:t>
            </a:r>
          </a:p>
        </p:txBody>
      </p:sp>
      <p:sp>
        <p:nvSpPr>
          <p:cNvPr id="310" name="Shape 310"/>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Firmware</a:t>
            </a:r>
          </a:p>
        </p:txBody>
      </p:sp>
      <p:sp>
        <p:nvSpPr>
          <p:cNvPr id="311" name="Shape 311"/>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LibOpenCM3 (LOCM3) for STM32F4 ARM processor</a:t>
            </a:r>
          </a:p>
          <a:p>
            <a:pPr indent="-228600" lvl="0" marL="457200" rtl="0">
              <a:spcBef>
                <a:spcPts val="0"/>
              </a:spcBef>
            </a:pPr>
            <a:r>
              <a:rPr lang="en"/>
              <a:t>EVent Queue (evq) library</a:t>
            </a:r>
          </a:p>
          <a:p>
            <a:pPr indent="-228600" lvl="0" marL="457200">
              <a:spcBef>
                <a:spcPts val="0"/>
              </a:spcBef>
            </a:pPr>
            <a:r>
              <a:rPr lang="en"/>
              <a:t>Complex driver implementation and interrupt handlers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Firmware</a:t>
            </a:r>
          </a:p>
        </p:txBody>
      </p:sp>
      <p:sp>
        <p:nvSpPr>
          <p:cNvPr id="317" name="Shape 31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Clock</a:t>
            </a:r>
          </a:p>
          <a:p>
            <a:pPr indent="-381000" lvl="0" marL="457200" rtl="0">
              <a:spcBef>
                <a:spcPts val="0"/>
              </a:spcBef>
              <a:buSzPct val="100000"/>
            </a:pPr>
            <a:r>
              <a:rPr lang="en" sz="2400"/>
              <a:t>LED</a:t>
            </a:r>
          </a:p>
          <a:p>
            <a:pPr indent="-381000" lvl="0" marL="457200" rtl="0">
              <a:spcBef>
                <a:spcPts val="0"/>
              </a:spcBef>
              <a:buSzPct val="100000"/>
            </a:pPr>
            <a:r>
              <a:rPr lang="en" sz="2400"/>
              <a:t>Beacon</a:t>
            </a:r>
          </a:p>
          <a:p>
            <a:pPr indent="-381000" lvl="0" marL="457200" rtl="0">
              <a:spcBef>
                <a:spcPts val="0"/>
              </a:spcBef>
              <a:buSzPct val="100000"/>
            </a:pPr>
            <a:r>
              <a:rPr lang="en" sz="2400"/>
              <a:t>Motor PWM and ADC</a:t>
            </a:r>
          </a:p>
          <a:p>
            <a:pPr indent="-381000" lvl="0" marL="457200" rtl="0">
              <a:spcBef>
                <a:spcPts val="0"/>
              </a:spcBef>
              <a:buSzPct val="100000"/>
            </a:pPr>
            <a:r>
              <a:rPr lang="en" sz="2400"/>
              <a:t>Time-of-Flight</a:t>
            </a:r>
          </a:p>
          <a:p>
            <a:pPr indent="-381000" lvl="0" marL="457200" rtl="0">
              <a:spcBef>
                <a:spcPts val="0"/>
              </a:spcBef>
              <a:buSzPct val="100000"/>
            </a:pPr>
            <a:r>
              <a:rPr lang="en" sz="2400"/>
              <a:t>USB MSC</a:t>
            </a:r>
          </a:p>
          <a:p>
            <a:pPr indent="-381000" lvl="0" marL="457200" rtl="0">
              <a:spcBef>
                <a:spcPts val="0"/>
              </a:spcBef>
              <a:buSzPct val="100000"/>
            </a:pPr>
            <a:r>
              <a:rPr lang="en" sz="2400"/>
              <a:t>Flash storage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Firmware </a:t>
            </a:r>
            <a:r>
              <a:rPr lang="en"/>
              <a:t>Interrupts</a:t>
            </a:r>
            <a:r>
              <a:rPr lang="en"/>
              <a:t> </a:t>
            </a:r>
          </a:p>
        </p:txBody>
      </p:sp>
      <p:sp>
        <p:nvSpPr>
          <p:cNvPr id="323" name="Shape 32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Systick</a:t>
            </a:r>
          </a:p>
          <a:p>
            <a:pPr indent="-228600" lvl="1" marL="914400" rtl="0">
              <a:spcBef>
                <a:spcPts val="0"/>
              </a:spcBef>
            </a:pPr>
            <a:r>
              <a:rPr lang="en"/>
              <a:t>Fires every millisecond</a:t>
            </a:r>
          </a:p>
          <a:p>
            <a:pPr indent="-228600" lvl="0" marL="457200" rtl="0">
              <a:spcBef>
                <a:spcPts val="0"/>
              </a:spcBef>
            </a:pPr>
            <a:r>
              <a:rPr lang="en"/>
              <a:t>Timer (TIM3)</a:t>
            </a:r>
          </a:p>
          <a:p>
            <a:pPr indent="-228600" lvl="1" marL="914400" rtl="0">
              <a:spcBef>
                <a:spcPts val="0"/>
              </a:spcBef>
            </a:pPr>
            <a:r>
              <a:rPr lang="en"/>
              <a:t>Fires on pin-change from the IR receivers</a:t>
            </a:r>
          </a:p>
          <a:p>
            <a:pPr indent="-228600" lvl="1" marL="914400" rtl="0">
              <a:spcBef>
                <a:spcPts val="0"/>
              </a:spcBef>
            </a:pPr>
            <a:r>
              <a:rPr lang="en"/>
              <a:t>Used for beacon reading</a:t>
            </a:r>
          </a:p>
          <a:p>
            <a:pPr indent="-228600" lvl="1" marL="914400" rtl="0">
              <a:spcBef>
                <a:spcPts val="0"/>
              </a:spcBef>
            </a:pPr>
            <a:r>
              <a:rPr lang="en"/>
              <a:t>Maintains a complex data buffer to reconstruct the ID</a:t>
            </a:r>
          </a:p>
          <a:p>
            <a:pPr indent="-228600" lvl="0" marL="457200" rtl="0">
              <a:spcBef>
                <a:spcPts val="0"/>
              </a:spcBef>
            </a:pPr>
            <a:r>
              <a:rPr lang="en"/>
              <a:t>Analog to Digital Converter (ADC)</a:t>
            </a:r>
          </a:p>
          <a:p>
            <a:pPr indent="-228600" lvl="1" marL="914400" rtl="0">
              <a:spcBef>
                <a:spcPts val="0"/>
              </a:spcBef>
            </a:pPr>
            <a:r>
              <a:rPr lang="en"/>
              <a:t>Fires on ADC channel conversion</a:t>
            </a:r>
          </a:p>
          <a:p>
            <a:pPr indent="-228600" lvl="1" marL="914400">
              <a:spcBef>
                <a:spcPts val="0"/>
              </a:spcBef>
            </a:pPr>
            <a:r>
              <a:rPr lang="en"/>
              <a:t>Used for motor control</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Locomotive Firmware Event Queue (evq)</a:t>
            </a:r>
          </a:p>
        </p:txBody>
      </p:sp>
      <p:sp>
        <p:nvSpPr>
          <p:cNvPr id="329" name="Shape 329"/>
          <p:cNvSpPr txBox="1"/>
          <p:nvPr>
            <p:ph idx="1" type="body"/>
          </p:nvPr>
        </p:nvSpPr>
        <p:spPr>
          <a:xfrm>
            <a:off x="311700" y="1152475"/>
            <a:ext cx="3999900" cy="3416400"/>
          </a:xfrm>
          <a:prstGeom prst="rect">
            <a:avLst/>
          </a:prstGeom>
        </p:spPr>
        <p:txBody>
          <a:bodyPr anchorCtr="0" anchor="t" bIns="91425" lIns="91425" rIns="91425" tIns="91425">
            <a:noAutofit/>
          </a:bodyPr>
          <a:lstStyle/>
          <a:p>
            <a:pPr indent="-342900" lvl="0" marL="457200" rtl="0">
              <a:spcBef>
                <a:spcPts val="0"/>
              </a:spcBef>
              <a:buSzPct val="100000"/>
            </a:pPr>
            <a:r>
              <a:rPr lang="en" sz="1800"/>
              <a:t>Modules consist of “check” and “action”</a:t>
            </a:r>
          </a:p>
          <a:p>
            <a:pPr indent="-317500" lvl="1" marL="914400" rtl="0">
              <a:spcBef>
                <a:spcPts val="0"/>
              </a:spcBef>
              <a:buSzPct val="100000"/>
            </a:pPr>
            <a:r>
              <a:rPr lang="en" sz="1400"/>
              <a:t>A “check” is constantly polled</a:t>
            </a:r>
          </a:p>
          <a:p>
            <a:pPr indent="-317500" lvl="1" marL="914400" rtl="0">
              <a:spcBef>
                <a:spcPts val="0"/>
              </a:spcBef>
              <a:buSzPct val="100000"/>
            </a:pPr>
            <a:r>
              <a:rPr lang="en" sz="1400"/>
              <a:t>When it returns true, “action” is executed</a:t>
            </a:r>
          </a:p>
          <a:p>
            <a:pPr indent="-342900" lvl="0" marL="457200" rtl="0">
              <a:spcBef>
                <a:spcPts val="0"/>
              </a:spcBef>
              <a:buSzPct val="100000"/>
            </a:pPr>
            <a:r>
              <a:rPr lang="en" sz="1800"/>
              <a:t>This allows for pseudo-multithreading on a single threaded MCU.</a:t>
            </a:r>
          </a:p>
          <a:p>
            <a:pPr indent="-342900" lvl="0" marL="457200">
              <a:spcBef>
                <a:spcPts val="0"/>
              </a:spcBef>
              <a:buSzPct val="100000"/>
            </a:pPr>
            <a:r>
              <a:rPr lang="en" sz="1800"/>
              <a:t>Built as a separate project from BCAN’T</a:t>
            </a:r>
          </a:p>
        </p:txBody>
      </p:sp>
      <p:sp>
        <p:nvSpPr>
          <p:cNvPr id="330" name="Shape 330"/>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rPr lang="en"/>
              <a:t> </a:t>
            </a:r>
          </a:p>
        </p:txBody>
      </p:sp>
      <p:pic>
        <p:nvPicPr>
          <p:cNvPr id="331" name="Shape 331"/>
          <p:cNvPicPr preferRelativeResize="0"/>
          <p:nvPr/>
        </p:nvPicPr>
        <p:blipFill>
          <a:blip r:embed="rId3">
            <a:alphaModFix/>
          </a:blip>
          <a:stretch>
            <a:fillRect/>
          </a:stretch>
        </p:blipFill>
        <p:spPr>
          <a:xfrm>
            <a:off x="5234722" y="1394351"/>
            <a:ext cx="3195275" cy="23547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2480550"/>
            <a:ext cx="8114400" cy="2445900"/>
          </a:xfrm>
          <a:prstGeom prst="rect">
            <a:avLst/>
          </a:prstGeom>
        </p:spPr>
        <p:txBody>
          <a:bodyPr anchorCtr="0" anchor="b" bIns="91425" lIns="91425" rIns="91425" tIns="91425">
            <a:noAutofit/>
          </a:bodyPr>
          <a:lstStyle/>
          <a:p>
            <a:pPr lvl="0">
              <a:spcBef>
                <a:spcPts val="0"/>
              </a:spcBef>
              <a:buNone/>
            </a:pPr>
            <a:r>
              <a:rPr lang="en"/>
              <a:t>Software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Desktop</a:t>
            </a:r>
          </a:p>
        </p:txBody>
      </p:sp>
      <p:sp>
        <p:nvSpPr>
          <p:cNvPr id="342" name="Shape 342"/>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a:spcBef>
                <a:spcPts val="0"/>
              </a:spcBef>
              <a:buNone/>
            </a:pPr>
            <a:r>
              <a:rPr lang="en"/>
              <a:t>Configurator</a:t>
            </a:r>
          </a:p>
        </p:txBody>
      </p:sp>
      <p:sp>
        <p:nvSpPr>
          <p:cNvPr id="343" name="Shape 343"/>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Simple user interface to create and edit beacon mappings</a:t>
            </a:r>
          </a:p>
          <a:p>
            <a:pPr indent="-228600" lvl="0" marL="457200" rtl="0">
              <a:spcBef>
                <a:spcPts val="0"/>
              </a:spcBef>
            </a:pPr>
            <a:r>
              <a:rPr lang="en"/>
              <a:t>Runs online </a:t>
            </a:r>
            <a:r>
              <a:rPr lang="en"/>
              <a:t>in any browser</a:t>
            </a:r>
          </a:p>
          <a:p>
            <a:pPr indent="-228600" lvl="0" marL="457200">
              <a:spcBef>
                <a:spcPts val="0"/>
              </a:spcBef>
            </a:pPr>
            <a:r>
              <a:rPr lang="en"/>
              <a:t>User copies the saved file to the board via USB</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2480550"/>
            <a:ext cx="8114400" cy="2445900"/>
          </a:xfrm>
          <a:prstGeom prst="rect">
            <a:avLst/>
          </a:prstGeom>
        </p:spPr>
        <p:txBody>
          <a:bodyPr anchorCtr="0" anchor="b" bIns="91425" lIns="91425" rIns="91425" tIns="91425">
            <a:noAutofit/>
          </a:bodyPr>
          <a:lstStyle/>
          <a:p>
            <a:pPr lvl="0">
              <a:spcBef>
                <a:spcPts val="0"/>
              </a:spcBef>
              <a:buNone/>
            </a:pPr>
            <a:r>
              <a:rPr lang="en"/>
              <a:t>Hardware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Desktop Configurator</a:t>
            </a:r>
          </a:p>
        </p:txBody>
      </p:sp>
      <p:pic>
        <p:nvPicPr>
          <p:cNvPr id="349" name="Shape 349"/>
          <p:cNvPicPr preferRelativeResize="0"/>
          <p:nvPr/>
        </p:nvPicPr>
        <p:blipFill rotWithShape="1">
          <a:blip r:embed="rId3">
            <a:alphaModFix/>
          </a:blip>
          <a:srcRect b="56710" l="800" r="1600" t="10775"/>
          <a:stretch/>
        </p:blipFill>
        <p:spPr>
          <a:xfrm>
            <a:off x="311700" y="1676900"/>
            <a:ext cx="8520599" cy="2367556"/>
          </a:xfrm>
          <a:prstGeom prst="rect">
            <a:avLst/>
          </a:prstGeom>
          <a:noFill/>
          <a:ln>
            <a:noFill/>
          </a:ln>
        </p:spPr>
      </p:pic>
      <p:sp>
        <p:nvSpPr>
          <p:cNvPr id="350" name="Shape 350"/>
          <p:cNvSpPr txBox="1"/>
          <p:nvPr/>
        </p:nvSpPr>
        <p:spPr>
          <a:xfrm>
            <a:off x="2612550" y="4354300"/>
            <a:ext cx="3918900" cy="457200"/>
          </a:xfrm>
          <a:prstGeom prst="rect">
            <a:avLst/>
          </a:prstGeom>
          <a:noFill/>
          <a:ln>
            <a:noFill/>
          </a:ln>
        </p:spPr>
        <p:txBody>
          <a:bodyPr anchorCtr="0" anchor="t" bIns="91425" lIns="91425" rIns="91425" tIns="91425">
            <a:noAutofit/>
          </a:bodyPr>
          <a:lstStyle/>
          <a:p>
            <a:pPr lvl="0" algn="ctr">
              <a:spcBef>
                <a:spcPts val="0"/>
              </a:spcBef>
              <a:buNone/>
            </a:pPr>
            <a:r>
              <a:rPr lang="en" u="sng">
                <a:solidFill>
                  <a:schemeClr val="hlink"/>
                </a:solidFill>
                <a:hlinkClick r:id="rId4"/>
              </a:rPr>
              <a:t>http://jordi.codes/bcan</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311700" y="2480550"/>
            <a:ext cx="8114400" cy="2445900"/>
          </a:xfrm>
          <a:prstGeom prst="rect">
            <a:avLst/>
          </a:prstGeom>
        </p:spPr>
        <p:txBody>
          <a:bodyPr anchorCtr="0" anchor="b" bIns="91425" lIns="91425" rIns="91425" tIns="91425">
            <a:noAutofit/>
          </a:bodyPr>
          <a:lstStyle/>
          <a:p>
            <a:pPr lvl="0">
              <a:spcBef>
                <a:spcPts val="0"/>
              </a:spcBef>
              <a:buNone/>
            </a:pPr>
            <a:r>
              <a:rPr lang="en"/>
              <a:t>Lessons Learned</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Hindsight is 20/20</a:t>
            </a:r>
          </a:p>
        </p:txBody>
      </p:sp>
      <p:sp>
        <p:nvSpPr>
          <p:cNvPr id="361" name="Shape 3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Last minute hardware failures hindered testing</a:t>
            </a:r>
          </a:p>
          <a:p>
            <a:pPr indent="-381000" lvl="0" marL="457200" rtl="0">
              <a:spcBef>
                <a:spcPts val="0"/>
              </a:spcBef>
              <a:buSzPct val="100000"/>
            </a:pPr>
            <a:r>
              <a:rPr lang="en" sz="2400"/>
              <a:t>Next time, move testing up in our schedule</a:t>
            </a:r>
          </a:p>
          <a:p>
            <a:pPr indent="-381000" lvl="0" marL="457200" rtl="0">
              <a:spcBef>
                <a:spcPts val="0"/>
              </a:spcBef>
              <a:buSzPct val="100000"/>
            </a:pPr>
            <a:r>
              <a:rPr lang="en" sz="2400"/>
              <a:t>Should have dropped obstacle detector</a:t>
            </a:r>
          </a:p>
        </p:txBody>
      </p:sp>
      <p:pic>
        <p:nvPicPr>
          <p:cNvPr id="362" name="Shape 362"/>
          <p:cNvPicPr preferRelativeResize="0"/>
          <p:nvPr/>
        </p:nvPicPr>
        <p:blipFill rotWithShape="1">
          <a:blip r:embed="rId3">
            <a:alphaModFix/>
          </a:blip>
          <a:srcRect b="29341" l="17557" r="7440" t="18178"/>
          <a:stretch/>
        </p:blipFill>
        <p:spPr>
          <a:xfrm>
            <a:off x="2683887" y="2587150"/>
            <a:ext cx="3776229" cy="198172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Moving Forward</a:t>
            </a:r>
          </a:p>
        </p:txBody>
      </p:sp>
      <p:sp>
        <p:nvSpPr>
          <p:cNvPr id="368" name="Shape 36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Beacon reading, the most innovative part of the project, works great!</a:t>
            </a:r>
          </a:p>
          <a:p>
            <a:pPr indent="-381000" lvl="0" marL="457200" rtl="0">
              <a:spcBef>
                <a:spcPts val="0"/>
              </a:spcBef>
              <a:buSzPct val="100000"/>
            </a:pPr>
            <a:r>
              <a:rPr lang="en" sz="2400"/>
              <a:t>Our system is economical, and there’s a legitimate path to expose it to the greater model train community.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Credits</a:t>
            </a:r>
          </a:p>
        </p:txBody>
      </p:sp>
      <p:sp>
        <p:nvSpPr>
          <p:cNvPr id="374" name="Shape 37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pPr>
            <a:r>
              <a:rPr lang="en" sz="2400"/>
              <a:t>Jacob Bryan - for his invaluable help and advice, and for supporting us at every turn</a:t>
            </a:r>
          </a:p>
          <a:p>
            <a:pPr indent="-381000" lvl="0" marL="457200" rtl="0">
              <a:spcBef>
                <a:spcPts val="0"/>
              </a:spcBef>
              <a:buSzPct val="100000"/>
            </a:pPr>
            <a:r>
              <a:rPr lang="en" sz="2400"/>
              <a:t>Jamie Norton - for the initial concept and brainstorming</a:t>
            </a:r>
          </a:p>
          <a:p>
            <a:pPr indent="-381000" lvl="0" marL="457200" rtl="0">
              <a:spcBef>
                <a:spcPts val="0"/>
              </a:spcBef>
              <a:buSzPct val="100000"/>
            </a:pPr>
            <a:r>
              <a:rPr lang="en" sz="2400"/>
              <a:t>Professor Oelze - for his feedback during our design review and demo</a:t>
            </a:r>
          </a:p>
          <a:p>
            <a:pPr indent="-381000" lvl="0" marL="457200" rtl="0">
              <a:spcBef>
                <a:spcPts val="0"/>
              </a:spcBef>
              <a:buSzPct val="100000"/>
            </a:pPr>
            <a:r>
              <a:rPr lang="en" sz="2400"/>
              <a:t>Professor Pilawa - for his advice on the locomotive voltage regulation circuitry</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90250" y="526350"/>
            <a:ext cx="5683800" cy="4090800"/>
          </a:xfrm>
          <a:prstGeom prst="rect">
            <a:avLst/>
          </a:prstGeom>
        </p:spPr>
        <p:txBody>
          <a:bodyPr anchorCtr="0" anchor="ctr" bIns="91425" lIns="91425" rIns="91425" tIns="91425">
            <a:noAutofit/>
          </a:bodyPr>
          <a:lstStyle/>
          <a:p>
            <a:pPr lvl="0" rtl="0">
              <a:spcBef>
                <a:spcPts val="0"/>
              </a:spcBef>
              <a:buNone/>
            </a:pPr>
            <a:r>
              <a:rPr lang="en"/>
              <a:t>Thank you!</a:t>
            </a:r>
          </a:p>
          <a:p>
            <a:pPr lvl="0" rtl="0">
              <a:spcBef>
                <a:spcPts val="0"/>
              </a:spcBef>
              <a:buNone/>
            </a:pPr>
            <a:r>
              <a:rPr lang="en" sz="300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265500" y="1375599"/>
            <a:ext cx="4045200" cy="1551900"/>
          </a:xfrm>
          <a:prstGeom prst="rect">
            <a:avLst/>
          </a:prstGeom>
        </p:spPr>
        <p:txBody>
          <a:bodyPr anchorCtr="0" anchor="b" bIns="91425" lIns="91425" rIns="91425" tIns="91425">
            <a:noAutofit/>
          </a:bodyPr>
          <a:lstStyle/>
          <a:p>
            <a:pPr lvl="0">
              <a:spcBef>
                <a:spcPts val="0"/>
              </a:spcBef>
              <a:buNone/>
            </a:pPr>
            <a:r>
              <a:rPr lang="en"/>
              <a:t>Beacon</a:t>
            </a:r>
          </a:p>
        </p:txBody>
      </p:sp>
      <p:sp>
        <p:nvSpPr>
          <p:cNvPr id="126" name="Shape 126"/>
          <p:cNvSpPr txBox="1"/>
          <p:nvPr>
            <p:ph idx="1" type="subTitle"/>
          </p:nvPr>
        </p:nvSpPr>
        <p:spPr>
          <a:xfrm>
            <a:off x="265500" y="2981125"/>
            <a:ext cx="4045200" cy="1345499"/>
          </a:xfrm>
          <a:prstGeom prst="rect">
            <a:avLst/>
          </a:prstGeom>
        </p:spPr>
        <p:txBody>
          <a:bodyPr anchorCtr="0" anchor="t" bIns="91425" lIns="91425" rIns="91425" tIns="91425">
            <a:noAutofit/>
          </a:bodyPr>
          <a:lstStyle/>
          <a:p>
            <a:pPr lvl="0" rtl="0">
              <a:spcBef>
                <a:spcPts val="0"/>
              </a:spcBef>
              <a:buNone/>
            </a:pPr>
            <a:r>
              <a:t/>
            </a:r>
            <a:endParaRPr/>
          </a:p>
        </p:txBody>
      </p:sp>
      <p:sp>
        <p:nvSpPr>
          <p:cNvPr id="127" name="Shape 127"/>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Small modules powered by rails</a:t>
            </a:r>
          </a:p>
          <a:p>
            <a:pPr indent="-228600" lvl="0" marL="457200" rtl="0">
              <a:spcBef>
                <a:spcPts val="0"/>
              </a:spcBef>
            </a:pPr>
            <a:r>
              <a:rPr lang="en"/>
              <a:t>Continuously transmit unique ID </a:t>
            </a:r>
            <a:r>
              <a:rPr lang="en"/>
              <a:t>via</a:t>
            </a:r>
            <a:r>
              <a:rPr lang="en"/>
              <a:t> modulated infrared (IR) </a:t>
            </a:r>
            <a:r>
              <a:rPr lang="en"/>
              <a:t>light</a:t>
            </a:r>
          </a:p>
          <a:p>
            <a:pPr indent="-228600" lvl="0" marL="457200">
              <a:spcBef>
                <a:spcPts val="0"/>
              </a:spcBef>
            </a:pPr>
            <a:r>
              <a:rPr lang="en"/>
              <a:t>Simple and low cost design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descr="Block Diagram.jpg" id="132" name="Shape 132"/>
          <p:cNvPicPr preferRelativeResize="0"/>
          <p:nvPr/>
        </p:nvPicPr>
        <p:blipFill>
          <a:blip r:embed="rId3">
            <a:alphaModFix/>
          </a:blip>
          <a:stretch>
            <a:fillRect/>
          </a:stretch>
        </p:blipFill>
        <p:spPr>
          <a:xfrm>
            <a:off x="1260350" y="0"/>
            <a:ext cx="6623311"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Beacon</a:t>
            </a:r>
          </a:p>
        </p:txBody>
      </p:sp>
      <p:pic>
        <p:nvPicPr>
          <p:cNvPr descr="beacon_on_track.png" id="138" name="Shape 138"/>
          <p:cNvPicPr preferRelativeResize="0"/>
          <p:nvPr/>
        </p:nvPicPr>
        <p:blipFill rotWithShape="1">
          <a:blip r:embed="rId3">
            <a:alphaModFix/>
          </a:blip>
          <a:srcRect b="14159" l="19552" r="23075" t="18635"/>
          <a:stretch/>
        </p:blipFill>
        <p:spPr>
          <a:xfrm>
            <a:off x="1034500" y="1416525"/>
            <a:ext cx="3415399" cy="3393600"/>
          </a:xfrm>
          <a:prstGeom prst="rect">
            <a:avLst/>
          </a:prstGeom>
          <a:noFill/>
          <a:ln cap="flat" cmpd="sng" w="9525">
            <a:solidFill>
              <a:schemeClr val="dk2"/>
            </a:solidFill>
            <a:prstDash val="solid"/>
            <a:round/>
            <a:headEnd len="med" w="med" type="none"/>
            <a:tailEnd len="med" w="med" type="none"/>
          </a:ln>
        </p:spPr>
      </p:pic>
      <p:pic>
        <p:nvPicPr>
          <p:cNvPr descr="IMG_20170501_233838.jpg" id="139" name="Shape 139"/>
          <p:cNvPicPr preferRelativeResize="0"/>
          <p:nvPr/>
        </p:nvPicPr>
        <p:blipFill rotWithShape="1">
          <a:blip r:embed="rId4">
            <a:alphaModFix/>
          </a:blip>
          <a:srcRect b="10021" l="17302" r="22702" t="15800"/>
          <a:stretch/>
        </p:blipFill>
        <p:spPr>
          <a:xfrm>
            <a:off x="4449912" y="1416524"/>
            <a:ext cx="3659586" cy="3393600"/>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Beacon Circuits</a:t>
            </a:r>
          </a:p>
        </p:txBody>
      </p:sp>
      <p:pic>
        <p:nvPicPr>
          <p:cNvPr descr="beacon_power.png" id="145" name="Shape 145"/>
          <p:cNvPicPr preferRelativeResize="0"/>
          <p:nvPr/>
        </p:nvPicPr>
        <p:blipFill>
          <a:blip r:embed="rId3">
            <a:alphaModFix/>
          </a:blip>
          <a:stretch>
            <a:fillRect/>
          </a:stretch>
        </p:blipFill>
        <p:spPr>
          <a:xfrm>
            <a:off x="311700" y="1524100"/>
            <a:ext cx="4543425" cy="2314575"/>
          </a:xfrm>
          <a:prstGeom prst="rect">
            <a:avLst/>
          </a:prstGeom>
          <a:noFill/>
          <a:ln>
            <a:noFill/>
          </a:ln>
        </p:spPr>
      </p:pic>
      <p:pic>
        <p:nvPicPr>
          <p:cNvPr descr="beacon_led_circuit.png" id="146" name="Shape 146"/>
          <p:cNvPicPr preferRelativeResize="0"/>
          <p:nvPr/>
        </p:nvPicPr>
        <p:blipFill>
          <a:blip r:embed="rId4">
            <a:alphaModFix/>
          </a:blip>
          <a:stretch>
            <a:fillRect/>
          </a:stretch>
        </p:blipFill>
        <p:spPr>
          <a:xfrm>
            <a:off x="5391287" y="1017725"/>
            <a:ext cx="3095625" cy="2990850"/>
          </a:xfrm>
          <a:prstGeom prst="rect">
            <a:avLst/>
          </a:prstGeom>
          <a:noFill/>
          <a:ln>
            <a:noFill/>
          </a:ln>
        </p:spPr>
      </p:pic>
      <p:sp>
        <p:nvSpPr>
          <p:cNvPr id="147" name="Shape 147"/>
          <p:cNvSpPr txBox="1"/>
          <p:nvPr/>
        </p:nvSpPr>
        <p:spPr>
          <a:xfrm>
            <a:off x="1758750" y="4097100"/>
            <a:ext cx="2123700" cy="398100"/>
          </a:xfrm>
          <a:prstGeom prst="rect">
            <a:avLst/>
          </a:prstGeom>
          <a:noFill/>
          <a:ln>
            <a:noFill/>
          </a:ln>
        </p:spPr>
        <p:txBody>
          <a:bodyPr anchorCtr="0" anchor="t" bIns="91425" lIns="91425" rIns="91425" tIns="91425">
            <a:noAutofit/>
          </a:bodyPr>
          <a:lstStyle/>
          <a:p>
            <a:pPr lvl="0" rtl="0">
              <a:spcBef>
                <a:spcPts val="0"/>
              </a:spcBef>
              <a:buNone/>
            </a:pPr>
            <a:r>
              <a:rPr lang="en"/>
              <a:t>Beacon Power Circuit</a:t>
            </a:r>
          </a:p>
        </p:txBody>
      </p:sp>
      <p:sp>
        <p:nvSpPr>
          <p:cNvPr id="148" name="Shape 148"/>
          <p:cNvSpPr txBox="1"/>
          <p:nvPr/>
        </p:nvSpPr>
        <p:spPr>
          <a:xfrm>
            <a:off x="5723125" y="4097100"/>
            <a:ext cx="2123700" cy="398100"/>
          </a:xfrm>
          <a:prstGeom prst="rect">
            <a:avLst/>
          </a:prstGeom>
          <a:noFill/>
          <a:ln>
            <a:noFill/>
          </a:ln>
        </p:spPr>
        <p:txBody>
          <a:bodyPr anchorCtr="0" anchor="t" bIns="91425" lIns="91425" rIns="91425" tIns="91425">
            <a:noAutofit/>
          </a:bodyPr>
          <a:lstStyle/>
          <a:p>
            <a:pPr lvl="0" rtl="0" algn="ctr">
              <a:spcBef>
                <a:spcPts val="0"/>
              </a:spcBef>
              <a:buNone/>
            </a:pPr>
            <a:r>
              <a:rPr lang="en"/>
              <a:t>IR LED Circuit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Beacon Protocol</a:t>
            </a:r>
          </a:p>
        </p:txBody>
      </p:sp>
      <p:sp>
        <p:nvSpPr>
          <p:cNvPr id="154" name="Shape 154"/>
          <p:cNvSpPr txBox="1"/>
          <p:nvPr>
            <p:ph idx="1" type="body"/>
          </p:nvPr>
        </p:nvSpPr>
        <p:spPr>
          <a:xfrm>
            <a:off x="311700" y="1152475"/>
            <a:ext cx="8520600" cy="1673700"/>
          </a:xfrm>
          <a:prstGeom prst="rect">
            <a:avLst/>
          </a:prstGeom>
        </p:spPr>
        <p:txBody>
          <a:bodyPr anchorCtr="0" anchor="t" bIns="91425" lIns="91425" rIns="91425" tIns="91425">
            <a:noAutofit/>
          </a:bodyPr>
          <a:lstStyle/>
          <a:p>
            <a:pPr indent="-228600" lvl="0" marL="457200" rtl="0">
              <a:spcBef>
                <a:spcPts val="0"/>
              </a:spcBef>
            </a:pPr>
            <a:r>
              <a:rPr lang="en"/>
              <a:t>Custom protocol based on Philips RC5/RC6</a:t>
            </a:r>
          </a:p>
          <a:p>
            <a:pPr indent="-228600" lvl="0" marL="457200" rtl="0">
              <a:spcBef>
                <a:spcPts val="0"/>
              </a:spcBef>
            </a:pPr>
            <a:r>
              <a:rPr lang="en"/>
              <a:t>38kHz modulation</a:t>
            </a:r>
          </a:p>
          <a:p>
            <a:pPr indent="-228600" lvl="0" marL="457200" rtl="0">
              <a:spcBef>
                <a:spcPts val="0"/>
              </a:spcBef>
            </a:pPr>
            <a:r>
              <a:rPr lang="en"/>
              <a:t>Manchester encoding</a:t>
            </a:r>
          </a:p>
          <a:p>
            <a:pPr indent="-228600" lvl="0" marL="457200" rtl="0">
              <a:spcBef>
                <a:spcPts val="0"/>
              </a:spcBef>
            </a:pPr>
            <a:r>
              <a:rPr lang="en"/>
              <a:t>960μs b</a:t>
            </a:r>
            <a:r>
              <a:rPr lang="en"/>
              <a:t>it period</a:t>
            </a:r>
          </a:p>
          <a:p>
            <a:pPr indent="-228600" lvl="0" marL="457200">
              <a:spcBef>
                <a:spcPts val="0"/>
              </a:spcBef>
            </a:pPr>
            <a:r>
              <a:rPr lang="en"/>
              <a:t>16 bit d</a:t>
            </a:r>
            <a:r>
              <a:rPr lang="en"/>
              <a:t>ata length</a:t>
            </a:r>
          </a:p>
        </p:txBody>
      </p:sp>
      <p:pic>
        <p:nvPicPr>
          <p:cNvPr descr="wavedrom.svg.png" id="155" name="Shape 155"/>
          <p:cNvPicPr preferRelativeResize="0"/>
          <p:nvPr/>
        </p:nvPicPr>
        <p:blipFill>
          <a:blip r:embed="rId3">
            <a:alphaModFix/>
          </a:blip>
          <a:stretch>
            <a:fillRect/>
          </a:stretch>
        </p:blipFill>
        <p:spPr>
          <a:xfrm>
            <a:off x="804400" y="2950900"/>
            <a:ext cx="7535199" cy="1854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