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Slab"/>
      <p:regular r:id="rId25"/>
      <p:bold r:id="rId26"/>
    </p:embeddedFon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bold.fntdata"/><Relationship Id="rId25" Type="http://schemas.openxmlformats.org/officeDocument/2006/relationships/font" Target="fonts/RobotoSlab-regular.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cf8599dda5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cf8599dda5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Initial</a:t>
            </a:r>
            <a:r>
              <a:rPr lang="en"/>
              <a:t> Design: Used the atmega that was the small chip which made it hard for us to solder and when we eventually solder it we got errors like floating pins</a:t>
            </a:r>
            <a:endParaRPr/>
          </a:p>
          <a:p>
            <a:pPr indent="0" lvl="0" marL="0" rtl="0" algn="l">
              <a:spcBef>
                <a:spcPts val="0"/>
              </a:spcBef>
              <a:spcAft>
                <a:spcPts val="0"/>
              </a:spcAft>
              <a:buNone/>
            </a:pPr>
            <a:r>
              <a:rPr lang="en"/>
              <a:t>2nd Version: </a:t>
            </a:r>
            <a:r>
              <a:rPr lang="en"/>
              <a:t>Implemented</a:t>
            </a:r>
            <a:r>
              <a:rPr lang="en"/>
              <a:t> a poke through method for the ATmega to make it easier for us to solder.</a:t>
            </a:r>
            <a:endParaRPr/>
          </a:p>
          <a:p>
            <a:pPr indent="0" lvl="0" marL="0" rtl="0" algn="l">
              <a:spcBef>
                <a:spcPts val="0"/>
              </a:spcBef>
              <a:spcAft>
                <a:spcPts val="0"/>
              </a:spcAft>
              <a:buNone/>
            </a:pPr>
            <a:r>
              <a:rPr lang="en"/>
              <a:t>		This also made the profile of the pcb smaller with a </a:t>
            </a:r>
            <a:r>
              <a:rPr lang="en"/>
              <a:t>simpler</a:t>
            </a:r>
            <a:r>
              <a:rPr lang="en"/>
              <a:t> layout</a:t>
            </a:r>
            <a:endParaRPr/>
          </a:p>
          <a:p>
            <a:pPr indent="0" lvl="0" marL="0" rtl="0" algn="l">
              <a:spcBef>
                <a:spcPts val="0"/>
              </a:spcBef>
              <a:spcAft>
                <a:spcPts val="0"/>
              </a:spcAft>
              <a:buNone/>
            </a:pPr>
            <a:r>
              <a:rPr lang="en"/>
              <a:t>3rd Version: We needed to make this version because of the GPIO pins we </a:t>
            </a:r>
            <a:r>
              <a:rPr lang="en"/>
              <a:t>initially</a:t>
            </a:r>
            <a:r>
              <a:rPr lang="en"/>
              <a:t> selected. We had digital pins that were RX and TX which is not what we wanted.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cf8599dda5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cf8599dda5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examples of the working model, CSV, webpage output, picture of the bird feeder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d0be22057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d0be2205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cf8599dda5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cf8599dda5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cf8599dda5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cf8599dda5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cf8599dda5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cf8599dda5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Bar Graph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cf8599dda5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cf8599dda5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Gui</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d0be22057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d0be22057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 Gui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cf8599dda5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cf8599dda5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Recognition algo is on 450 birds that are common among that area. While there is a focus on birds in this hemisphere the improvements could be such that a frame upside down or what not can still recognize the bird. Including more bird images also can be an improvement. The frames to be classified should be the best quality ones out of a burst of images that away we save time classifying the best quality frame of the bird.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d0be22057d_2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d0be22057d_2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cf8599dda5_0_10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cf8599dda5_0_10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 To create a bird feeder that captures video of birds while they are feeding and live streams the video to a mobile device. Additionally, the system will identify the species of bird using machine learning software. The hardware for the product will all be contained on the physical bird feeder, and capable of extended outdoor use.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cf8599dda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cf8599dda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cf8599dda5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cf8599dda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cf8599dda5_0_1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cf8599dda5_0_1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6f76ccea8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6f76ccea8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6f76ccea8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6f76ccea8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cf8599dda5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cf8599dda5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f8599dda5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cf8599dda5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Include challenges faced and how we solved them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2" name="Google Shape;12;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3" name="Google Shape;13;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4" name="Google Shape;14;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5" name="Google Shape;15;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6" name="Google Shape;16;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6" name="Google Shape;56;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cxnSp>
        <p:nvCxnSpPr>
          <p:cNvPr id="18" name="Google Shape;18;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9" name="Google Shape;19;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3" name="Google Shape;23;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cxnSp>
        <p:nvCxnSpPr>
          <p:cNvPr id="27" name="Google Shape;27;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8" name="Google Shape;28;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cxnSp>
        <p:nvCxnSpPr>
          <p:cNvPr id="36" name="Google Shape;36;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7" name="Google Shape;37;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8" name="Google Shape;38;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9" name="Google Shape;39;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0" name="Shape 40"/>
        <p:cNvGrpSpPr/>
        <p:nvPr/>
      </p:nvGrpSpPr>
      <p:grpSpPr>
        <a:xfrm>
          <a:off x="0" y="0"/>
          <a:ext cx="0" cy="0"/>
          <a:chOff x="0" y="0"/>
          <a:chExt cx="0" cy="0"/>
        </a:xfrm>
      </p:grpSpPr>
      <p:sp>
        <p:nvSpPr>
          <p:cNvPr id="41" name="Google Shape;41;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2" name="Google Shape;4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 name="Google Shape;45;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6" name="Google Shape;46;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7" name="Google Shape;47;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8" name="Google Shape;48;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2" name="Google Shape;52;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title="Red Bird Vector image - Free stock photo - Public Domain photo ..."/>
          <p:cNvPicPr preferRelativeResize="0"/>
          <p:nvPr/>
        </p:nvPicPr>
        <p:blipFill>
          <a:blip r:embed="rId1">
            <a:alphaModFix/>
          </a:blip>
          <a:stretch>
            <a:fillRect/>
          </a:stretch>
        </p:blipFill>
        <p:spPr>
          <a:xfrm>
            <a:off x="91750" y="4350425"/>
            <a:ext cx="683348" cy="6952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mc:AlternateContent>
    <mc:Choice Requires="p14">
      <p:transition spd="slow" p14:dur="15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4.jpg"/><Relationship Id="rId5"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1.jpg"/><Relationship Id="rId4" Type="http://schemas.openxmlformats.org/officeDocument/2006/relationships/image" Target="../media/image28.jpg"/><Relationship Id="rId5" Type="http://schemas.openxmlformats.org/officeDocument/2006/relationships/image" Target="../media/image3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Ju5i4fVJa9s" TargetMode="Externa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30.jpg"/><Relationship Id="rId6"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8.jpg"/><Relationship Id="rId5" Type="http://schemas.openxmlformats.org/officeDocument/2006/relationships/image" Target="../media/image15.jpg"/><Relationship Id="rId6"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1680300" y="771525"/>
            <a:ext cx="5783400" cy="1874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Automated Video Capture Bird Feeder with Data Collection</a:t>
            </a:r>
            <a:endParaRPr/>
          </a:p>
        </p:txBody>
      </p:sp>
      <p:sp>
        <p:nvSpPr>
          <p:cNvPr id="65" name="Google Shape;65;p13"/>
          <p:cNvSpPr txBox="1"/>
          <p:nvPr>
            <p:ph idx="1" type="subTitle"/>
          </p:nvPr>
        </p:nvSpPr>
        <p:spPr>
          <a:xfrm>
            <a:off x="311700" y="2918250"/>
            <a:ext cx="8520600" cy="1781700"/>
          </a:xfrm>
          <a:prstGeom prst="rect">
            <a:avLst/>
          </a:prstGeom>
        </p:spPr>
        <p:txBody>
          <a:bodyPr anchorCtr="0" anchor="t" bIns="91425" lIns="91425" spcFirstLastPara="1" rIns="91425" wrap="square" tIns="91425">
            <a:normAutofit fontScale="47500" lnSpcReduction="10000"/>
          </a:bodyPr>
          <a:lstStyle/>
          <a:p>
            <a:pPr indent="0" lvl="0" marL="0" rtl="0" algn="ctr">
              <a:spcBef>
                <a:spcPts val="0"/>
              </a:spcBef>
              <a:spcAft>
                <a:spcPts val="0"/>
              </a:spcAft>
              <a:buClr>
                <a:schemeClr val="dk1"/>
              </a:buClr>
              <a:buSzPct val="45833"/>
              <a:buFont typeface="Arial"/>
              <a:buNone/>
            </a:pPr>
            <a:r>
              <a:rPr lang="en"/>
              <a:t>Team #10</a:t>
            </a:r>
            <a:endParaRPr/>
          </a:p>
          <a:p>
            <a:pPr indent="0" lvl="0" marL="0" rtl="0" algn="ctr">
              <a:spcBef>
                <a:spcPts val="0"/>
              </a:spcBef>
              <a:spcAft>
                <a:spcPts val="0"/>
              </a:spcAft>
              <a:buClr>
                <a:schemeClr val="dk1"/>
              </a:buClr>
              <a:buSzPct val="45833"/>
              <a:buFont typeface="Arial"/>
              <a:buNone/>
            </a:pPr>
            <a:r>
              <a:t/>
            </a:r>
            <a:endParaRPr/>
          </a:p>
          <a:p>
            <a:pPr indent="0" lvl="0" marL="0" rtl="0" algn="ctr">
              <a:spcBef>
                <a:spcPts val="0"/>
              </a:spcBef>
              <a:spcAft>
                <a:spcPts val="0"/>
              </a:spcAft>
              <a:buClr>
                <a:schemeClr val="dk1"/>
              </a:buClr>
              <a:buSzPct val="45833"/>
              <a:buFont typeface="Arial"/>
              <a:buNone/>
            </a:pPr>
            <a:r>
              <a:rPr lang="en"/>
              <a:t>Kevin Li (kli56)</a:t>
            </a:r>
            <a:endParaRPr/>
          </a:p>
          <a:p>
            <a:pPr indent="0" lvl="0" marL="0" rtl="0" algn="ctr">
              <a:spcBef>
                <a:spcPts val="0"/>
              </a:spcBef>
              <a:spcAft>
                <a:spcPts val="0"/>
              </a:spcAft>
              <a:buClr>
                <a:schemeClr val="dk1"/>
              </a:buClr>
              <a:buSzPct val="45833"/>
              <a:buFont typeface="Arial"/>
              <a:buNone/>
            </a:pPr>
            <a:r>
              <a:rPr lang="en"/>
              <a:t>John Golden (jgolden4)</a:t>
            </a:r>
            <a:endParaRPr/>
          </a:p>
          <a:p>
            <a:pPr indent="0" lvl="0" marL="0" rtl="0" algn="ctr">
              <a:spcBef>
                <a:spcPts val="0"/>
              </a:spcBef>
              <a:spcAft>
                <a:spcPts val="0"/>
              </a:spcAft>
              <a:buNone/>
            </a:pPr>
            <a:r>
              <a:rPr lang="en"/>
              <a:t>Colten Brunner (cbrunner)</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TA: Nikhil Arora</a:t>
            </a:r>
            <a:endParaRPr/>
          </a:p>
          <a:p>
            <a:pPr indent="0" lvl="0" marL="0" rtl="0" algn="ctr">
              <a:spcBef>
                <a:spcPts val="0"/>
              </a:spcBef>
              <a:spcAft>
                <a:spcPts val="0"/>
              </a:spcAft>
              <a:buNone/>
            </a:pPr>
            <a:r>
              <a:rPr lang="en"/>
              <a:t>Professor: Viktor Gruev</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Spring 2024</a:t>
            </a:r>
            <a:endParaRPr/>
          </a:p>
        </p:txBody>
      </p:sp>
      <p:pic>
        <p:nvPicPr>
          <p:cNvPr id="66" name="Google Shape;66;p13" title="Cartoon bird illustration | Public domain vectors"/>
          <p:cNvPicPr preferRelativeResize="0"/>
          <p:nvPr/>
        </p:nvPicPr>
        <p:blipFill>
          <a:blip r:embed="rId3">
            <a:alphaModFix/>
          </a:blip>
          <a:stretch>
            <a:fillRect/>
          </a:stretch>
        </p:blipFill>
        <p:spPr>
          <a:xfrm>
            <a:off x="7981050" y="4125425"/>
            <a:ext cx="1052850" cy="920225"/>
          </a:xfrm>
          <a:prstGeom prst="rect">
            <a:avLst/>
          </a:prstGeom>
          <a:noFill/>
          <a:ln>
            <a:noFill/>
          </a:ln>
        </p:spPr>
      </p:pic>
      <p:pic>
        <p:nvPicPr>
          <p:cNvPr id="67" name="Google Shape;67;p13"/>
          <p:cNvPicPr preferRelativeResize="0"/>
          <p:nvPr/>
        </p:nvPicPr>
        <p:blipFill>
          <a:blip r:embed="rId4">
            <a:alphaModFix/>
          </a:blip>
          <a:stretch>
            <a:fillRect/>
          </a:stretch>
        </p:blipFill>
        <p:spPr>
          <a:xfrm>
            <a:off x="665300" y="2571750"/>
            <a:ext cx="2275200" cy="1706400"/>
          </a:xfrm>
          <a:prstGeom prst="rect">
            <a:avLst/>
          </a:prstGeom>
          <a:noFill/>
          <a:ln>
            <a:noFill/>
          </a:ln>
        </p:spPr>
      </p:pic>
      <p:pic>
        <p:nvPicPr>
          <p:cNvPr id="68" name="Google Shape;68;p13"/>
          <p:cNvPicPr preferRelativeResize="0"/>
          <p:nvPr/>
        </p:nvPicPr>
        <p:blipFill rotWithShape="1">
          <a:blip r:embed="rId5">
            <a:alphaModFix/>
          </a:blip>
          <a:srcRect b="9812" l="9958" r="0" t="0"/>
          <a:stretch/>
        </p:blipFill>
        <p:spPr>
          <a:xfrm>
            <a:off x="5976900" y="2553525"/>
            <a:ext cx="2275200" cy="17092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387900" y="38855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PCB Iterations</a:t>
            </a:r>
            <a:endParaRPr/>
          </a:p>
        </p:txBody>
      </p:sp>
      <p:sp>
        <p:nvSpPr>
          <p:cNvPr id="142" name="Google Shape;142;p22"/>
          <p:cNvSpPr txBox="1"/>
          <p:nvPr/>
        </p:nvSpPr>
        <p:spPr>
          <a:xfrm>
            <a:off x="6502625" y="1074638"/>
            <a:ext cx="2076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Version 3</a:t>
            </a:r>
            <a:endParaRPr sz="1800">
              <a:solidFill>
                <a:schemeClr val="dk1"/>
              </a:solidFill>
              <a:latin typeface="Roboto"/>
              <a:ea typeface="Roboto"/>
              <a:cs typeface="Roboto"/>
              <a:sym typeface="Roboto"/>
            </a:endParaRPr>
          </a:p>
        </p:txBody>
      </p:sp>
      <p:sp>
        <p:nvSpPr>
          <p:cNvPr id="143" name="Google Shape;143;p22"/>
          <p:cNvSpPr txBox="1"/>
          <p:nvPr/>
        </p:nvSpPr>
        <p:spPr>
          <a:xfrm>
            <a:off x="3686250" y="1074638"/>
            <a:ext cx="2076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Version 2</a:t>
            </a:r>
            <a:endParaRPr sz="1800">
              <a:solidFill>
                <a:schemeClr val="dk1"/>
              </a:solidFill>
              <a:latin typeface="Roboto"/>
              <a:ea typeface="Roboto"/>
              <a:cs typeface="Roboto"/>
              <a:sym typeface="Roboto"/>
            </a:endParaRPr>
          </a:p>
        </p:txBody>
      </p:sp>
      <p:sp>
        <p:nvSpPr>
          <p:cNvPr id="144" name="Google Shape;144;p22"/>
          <p:cNvSpPr txBox="1"/>
          <p:nvPr/>
        </p:nvSpPr>
        <p:spPr>
          <a:xfrm>
            <a:off x="793675" y="1074638"/>
            <a:ext cx="2076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Roboto"/>
                <a:ea typeface="Roboto"/>
                <a:cs typeface="Roboto"/>
                <a:sym typeface="Roboto"/>
              </a:rPr>
              <a:t>Version 1</a:t>
            </a:r>
            <a:endParaRPr sz="1800">
              <a:solidFill>
                <a:schemeClr val="dk1"/>
              </a:solidFill>
              <a:latin typeface="Roboto"/>
              <a:ea typeface="Roboto"/>
              <a:cs typeface="Roboto"/>
              <a:sym typeface="Roboto"/>
            </a:endParaRPr>
          </a:p>
        </p:txBody>
      </p:sp>
      <p:sp>
        <p:nvSpPr>
          <p:cNvPr id="145" name="Google Shape;145;p22"/>
          <p:cNvSpPr txBox="1"/>
          <p:nvPr/>
        </p:nvSpPr>
        <p:spPr>
          <a:xfrm>
            <a:off x="793675" y="4373663"/>
            <a:ext cx="2076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800">
                <a:solidFill>
                  <a:schemeClr val="dk1"/>
                </a:solidFill>
                <a:latin typeface="Roboto"/>
                <a:ea typeface="Roboto"/>
                <a:cs typeface="Roboto"/>
                <a:sym typeface="Roboto"/>
              </a:rPr>
              <a:t>ESP32</a:t>
            </a:r>
            <a:endParaRPr i="1" sz="1800">
              <a:solidFill>
                <a:schemeClr val="dk1"/>
              </a:solidFill>
              <a:latin typeface="Roboto"/>
              <a:ea typeface="Roboto"/>
              <a:cs typeface="Roboto"/>
              <a:sym typeface="Roboto"/>
            </a:endParaRPr>
          </a:p>
        </p:txBody>
      </p:sp>
      <p:sp>
        <p:nvSpPr>
          <p:cNvPr id="146" name="Google Shape;146;p22"/>
          <p:cNvSpPr txBox="1"/>
          <p:nvPr/>
        </p:nvSpPr>
        <p:spPr>
          <a:xfrm>
            <a:off x="3686250" y="4373663"/>
            <a:ext cx="2076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800">
                <a:solidFill>
                  <a:schemeClr val="dk1"/>
                </a:solidFill>
                <a:latin typeface="Roboto"/>
                <a:ea typeface="Roboto"/>
                <a:cs typeface="Roboto"/>
                <a:sym typeface="Roboto"/>
              </a:rPr>
              <a:t>Poke </a:t>
            </a:r>
            <a:r>
              <a:rPr i="1" lang="en" sz="1800">
                <a:solidFill>
                  <a:schemeClr val="dk1"/>
                </a:solidFill>
                <a:latin typeface="Roboto"/>
                <a:ea typeface="Roboto"/>
                <a:cs typeface="Roboto"/>
                <a:sym typeface="Roboto"/>
              </a:rPr>
              <a:t>Through</a:t>
            </a:r>
            <a:endParaRPr i="1" sz="1800">
              <a:solidFill>
                <a:schemeClr val="dk1"/>
              </a:solidFill>
              <a:latin typeface="Roboto"/>
              <a:ea typeface="Roboto"/>
              <a:cs typeface="Roboto"/>
              <a:sym typeface="Roboto"/>
            </a:endParaRPr>
          </a:p>
        </p:txBody>
      </p:sp>
      <p:sp>
        <p:nvSpPr>
          <p:cNvPr id="147" name="Google Shape;147;p22"/>
          <p:cNvSpPr txBox="1"/>
          <p:nvPr/>
        </p:nvSpPr>
        <p:spPr>
          <a:xfrm>
            <a:off x="6502625" y="4391563"/>
            <a:ext cx="2076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800">
                <a:solidFill>
                  <a:schemeClr val="dk1"/>
                </a:solidFill>
                <a:latin typeface="Roboto"/>
                <a:ea typeface="Roboto"/>
                <a:cs typeface="Roboto"/>
                <a:sym typeface="Roboto"/>
              </a:rPr>
              <a:t>GPIO Pins Change</a:t>
            </a:r>
            <a:endParaRPr i="1" sz="1800">
              <a:solidFill>
                <a:schemeClr val="dk1"/>
              </a:solidFill>
              <a:latin typeface="Roboto"/>
              <a:ea typeface="Roboto"/>
              <a:cs typeface="Roboto"/>
              <a:sym typeface="Roboto"/>
            </a:endParaRPr>
          </a:p>
        </p:txBody>
      </p:sp>
      <p:pic>
        <p:nvPicPr>
          <p:cNvPr id="148" name="Google Shape;148;p22"/>
          <p:cNvPicPr preferRelativeResize="0"/>
          <p:nvPr/>
        </p:nvPicPr>
        <p:blipFill>
          <a:blip r:embed="rId3">
            <a:alphaModFix/>
          </a:blip>
          <a:stretch>
            <a:fillRect/>
          </a:stretch>
        </p:blipFill>
        <p:spPr>
          <a:xfrm>
            <a:off x="793676" y="1627739"/>
            <a:ext cx="2076301" cy="2768427"/>
          </a:xfrm>
          <a:prstGeom prst="rect">
            <a:avLst/>
          </a:prstGeom>
          <a:noFill/>
          <a:ln>
            <a:noFill/>
          </a:ln>
        </p:spPr>
      </p:pic>
      <p:pic>
        <p:nvPicPr>
          <p:cNvPr id="149" name="Google Shape;149;p22"/>
          <p:cNvPicPr preferRelativeResize="0"/>
          <p:nvPr/>
        </p:nvPicPr>
        <p:blipFill>
          <a:blip r:embed="rId4">
            <a:alphaModFix/>
          </a:blip>
          <a:stretch>
            <a:fillRect/>
          </a:stretch>
        </p:blipFill>
        <p:spPr>
          <a:xfrm>
            <a:off x="3686250" y="1627789"/>
            <a:ext cx="2076301" cy="2768361"/>
          </a:xfrm>
          <a:prstGeom prst="rect">
            <a:avLst/>
          </a:prstGeom>
          <a:noFill/>
          <a:ln>
            <a:noFill/>
          </a:ln>
        </p:spPr>
      </p:pic>
      <p:pic>
        <p:nvPicPr>
          <p:cNvPr id="150" name="Google Shape;150;p22"/>
          <p:cNvPicPr preferRelativeResize="0"/>
          <p:nvPr/>
        </p:nvPicPr>
        <p:blipFill>
          <a:blip r:embed="rId5">
            <a:alphaModFix/>
          </a:blip>
          <a:stretch>
            <a:fillRect/>
          </a:stretch>
        </p:blipFill>
        <p:spPr>
          <a:xfrm>
            <a:off x="6519475" y="1650251"/>
            <a:ext cx="2042595" cy="27234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Results and Outcomes</a:t>
            </a:r>
            <a:endParaRPr/>
          </a:p>
        </p:txBody>
      </p:sp>
      <p:sp>
        <p:nvSpPr>
          <p:cNvPr id="156" name="Google Shape;156;p2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All high level requirements were satisfied</a:t>
            </a:r>
            <a:endParaRPr/>
          </a:p>
          <a:p>
            <a:pPr indent="-342900" lvl="0" marL="457200" rtl="0" algn="l">
              <a:spcBef>
                <a:spcPts val="0"/>
              </a:spcBef>
              <a:spcAft>
                <a:spcPts val="0"/>
              </a:spcAft>
              <a:buSzPts val="1800"/>
              <a:buChar char="●"/>
            </a:pPr>
            <a:r>
              <a:rPr lang="en"/>
              <a:t>Requirements and verifications met</a:t>
            </a:r>
            <a:endParaRPr/>
          </a:p>
          <a:p>
            <a:pPr indent="-342900" lvl="0" marL="457200" rtl="0" algn="l">
              <a:spcBef>
                <a:spcPts val="0"/>
              </a:spcBef>
              <a:spcAft>
                <a:spcPts val="0"/>
              </a:spcAft>
              <a:buSzPts val="1800"/>
              <a:buChar char="●"/>
            </a:pPr>
            <a:r>
              <a:rPr lang="en"/>
              <a:t>Main failure was the microcontroller</a:t>
            </a:r>
            <a:endParaRPr/>
          </a:p>
          <a:p>
            <a:pPr indent="-317500" lvl="1" marL="914400" rtl="0" algn="l">
              <a:spcBef>
                <a:spcPts val="0"/>
              </a:spcBef>
              <a:spcAft>
                <a:spcPts val="0"/>
              </a:spcAft>
              <a:buSzPts val="1400"/>
              <a:buChar char="○"/>
            </a:pPr>
            <a:r>
              <a:rPr lang="en"/>
              <a:t>Difficulty programming</a:t>
            </a:r>
            <a:endParaRPr/>
          </a:p>
          <a:p>
            <a:pPr indent="-342900" lvl="0" marL="457200" rtl="0" algn="l">
              <a:spcBef>
                <a:spcPts val="0"/>
              </a:spcBef>
              <a:spcAft>
                <a:spcPts val="0"/>
              </a:spcAft>
              <a:buSzPts val="1800"/>
              <a:buChar char="●"/>
            </a:pPr>
            <a:r>
              <a:rPr lang="en"/>
              <a:t>Model was able to accurately identify several pictures of bird</a:t>
            </a:r>
            <a:endParaRPr/>
          </a:p>
          <a:p>
            <a:pPr indent="-317500" lvl="1" marL="914400" rtl="0" algn="l">
              <a:spcBef>
                <a:spcPts val="0"/>
              </a:spcBef>
              <a:spcAft>
                <a:spcPts val="0"/>
              </a:spcAft>
              <a:buSzPts val="1400"/>
              <a:buChar char="○"/>
            </a:pPr>
            <a:r>
              <a:rPr lang="en"/>
              <a:t>No real field testing was conducted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4"/>
          <p:cNvPicPr preferRelativeResize="0"/>
          <p:nvPr/>
        </p:nvPicPr>
        <p:blipFill>
          <a:blip r:embed="rId3">
            <a:alphaModFix/>
          </a:blip>
          <a:stretch>
            <a:fillRect/>
          </a:stretch>
        </p:blipFill>
        <p:spPr>
          <a:xfrm>
            <a:off x="1033275" y="210913"/>
            <a:ext cx="7869475" cy="4721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5"/>
          <p:cNvPicPr preferRelativeResize="0"/>
          <p:nvPr/>
        </p:nvPicPr>
        <p:blipFill rotWithShape="1">
          <a:blip r:embed="rId3">
            <a:alphaModFix/>
          </a:blip>
          <a:srcRect b="17729" l="7167" r="21158" t="0"/>
          <a:stretch/>
        </p:blipFill>
        <p:spPr>
          <a:xfrm>
            <a:off x="2120800" y="76200"/>
            <a:ext cx="4902401" cy="3165350"/>
          </a:xfrm>
          <a:prstGeom prst="rect">
            <a:avLst/>
          </a:prstGeom>
          <a:noFill/>
          <a:ln>
            <a:noFill/>
          </a:ln>
        </p:spPr>
      </p:pic>
      <p:pic>
        <p:nvPicPr>
          <p:cNvPr id="167" name="Google Shape;167;p25"/>
          <p:cNvPicPr preferRelativeResize="0"/>
          <p:nvPr/>
        </p:nvPicPr>
        <p:blipFill>
          <a:blip r:embed="rId4">
            <a:alphaModFix/>
          </a:blip>
          <a:stretch>
            <a:fillRect/>
          </a:stretch>
        </p:blipFill>
        <p:spPr>
          <a:xfrm>
            <a:off x="152400" y="3444050"/>
            <a:ext cx="8839199" cy="12290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6"/>
          <p:cNvPicPr preferRelativeResize="0"/>
          <p:nvPr/>
        </p:nvPicPr>
        <p:blipFill rotWithShape="1">
          <a:blip r:embed="rId3">
            <a:alphaModFix/>
          </a:blip>
          <a:srcRect b="18975" l="27373" r="0" t="0"/>
          <a:stretch/>
        </p:blipFill>
        <p:spPr>
          <a:xfrm>
            <a:off x="1939872" y="45400"/>
            <a:ext cx="5281252" cy="3314250"/>
          </a:xfrm>
          <a:prstGeom prst="rect">
            <a:avLst/>
          </a:prstGeom>
          <a:noFill/>
          <a:ln>
            <a:noFill/>
          </a:ln>
        </p:spPr>
      </p:pic>
      <p:pic>
        <p:nvPicPr>
          <p:cNvPr id="173" name="Google Shape;173;p26"/>
          <p:cNvPicPr preferRelativeResize="0"/>
          <p:nvPr/>
        </p:nvPicPr>
        <p:blipFill>
          <a:blip r:embed="rId4">
            <a:alphaModFix/>
          </a:blip>
          <a:stretch>
            <a:fillRect/>
          </a:stretch>
        </p:blipFill>
        <p:spPr>
          <a:xfrm>
            <a:off x="609550" y="3397750"/>
            <a:ext cx="7924897" cy="1524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7"/>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Web Page GUI</a:t>
            </a:r>
            <a:endParaRPr/>
          </a:p>
        </p:txBody>
      </p:sp>
      <p:pic>
        <p:nvPicPr>
          <p:cNvPr id="184" name="Google Shape;184;p28"/>
          <p:cNvPicPr preferRelativeResize="0"/>
          <p:nvPr/>
        </p:nvPicPr>
        <p:blipFill>
          <a:blip r:embed="rId3">
            <a:alphaModFix/>
          </a:blip>
          <a:stretch>
            <a:fillRect/>
          </a:stretch>
        </p:blipFill>
        <p:spPr>
          <a:xfrm>
            <a:off x="5029200" y="0"/>
            <a:ext cx="3814699" cy="5143499"/>
          </a:xfrm>
          <a:prstGeom prst="rect">
            <a:avLst/>
          </a:prstGeom>
          <a:noFill/>
          <a:ln>
            <a:noFill/>
          </a:ln>
        </p:spPr>
      </p:pic>
      <p:pic>
        <p:nvPicPr>
          <p:cNvPr id="185" name="Google Shape;185;p28"/>
          <p:cNvPicPr preferRelativeResize="0"/>
          <p:nvPr/>
        </p:nvPicPr>
        <p:blipFill>
          <a:blip r:embed="rId4">
            <a:alphaModFix/>
          </a:blip>
          <a:stretch>
            <a:fillRect/>
          </a:stretch>
        </p:blipFill>
        <p:spPr>
          <a:xfrm>
            <a:off x="76200" y="1412175"/>
            <a:ext cx="4828099" cy="3157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Video</a:t>
            </a:r>
            <a:endParaRPr/>
          </a:p>
        </p:txBody>
      </p:sp>
      <p:pic>
        <p:nvPicPr>
          <p:cNvPr descr="Introduction, Block Diagram, Demo and inside view of bird feeder for the Automated Video Capture Bird Feeder with Data Collection" id="191" name="Google Shape;191;p29" title="ECE445 Senior Design Video">
            <a:hlinkClick r:id="rId3"/>
          </p:cNvPr>
          <p:cNvPicPr preferRelativeResize="0"/>
          <p:nvPr/>
        </p:nvPicPr>
        <p:blipFill>
          <a:blip r:embed="rId4">
            <a:alphaModFix/>
          </a:blip>
          <a:stretch>
            <a:fillRect/>
          </a:stretch>
        </p:blipFill>
        <p:spPr>
          <a:xfrm>
            <a:off x="1677950" y="793650"/>
            <a:ext cx="7307025" cy="411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Next Steps</a:t>
            </a:r>
            <a:endParaRPr/>
          </a:p>
        </p:txBody>
      </p:sp>
      <p:sp>
        <p:nvSpPr>
          <p:cNvPr id="197" name="Google Shape;197;p3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Fix final PCB issues</a:t>
            </a:r>
            <a:endParaRPr/>
          </a:p>
          <a:p>
            <a:pPr indent="-342900" lvl="0" marL="457200" rtl="0" algn="l">
              <a:spcBef>
                <a:spcPts val="0"/>
              </a:spcBef>
              <a:spcAft>
                <a:spcPts val="0"/>
              </a:spcAft>
              <a:buSzPts val="1800"/>
              <a:buChar char="●"/>
            </a:pPr>
            <a:r>
              <a:rPr lang="en"/>
              <a:t>Include cellular notification system</a:t>
            </a:r>
            <a:endParaRPr/>
          </a:p>
          <a:p>
            <a:pPr indent="-342900" lvl="0" marL="457200" rtl="0" algn="l">
              <a:spcBef>
                <a:spcPts val="0"/>
              </a:spcBef>
              <a:spcAft>
                <a:spcPts val="0"/>
              </a:spcAft>
              <a:buSzPts val="1800"/>
              <a:buChar char="●"/>
            </a:pPr>
            <a:r>
              <a:rPr lang="en"/>
              <a:t>Improve recognition algorithm</a:t>
            </a:r>
            <a:endParaRPr/>
          </a:p>
          <a:p>
            <a:pPr indent="-342900" lvl="0" marL="457200" rtl="0" algn="l">
              <a:spcBef>
                <a:spcPts val="0"/>
              </a:spcBef>
              <a:spcAft>
                <a:spcPts val="0"/>
              </a:spcAft>
              <a:buSzPts val="1800"/>
              <a:buChar char="●"/>
            </a:pPr>
            <a:r>
              <a:rPr lang="en"/>
              <a:t>Optimize what frames are to be classified</a:t>
            </a:r>
            <a:endParaRPr/>
          </a:p>
          <a:p>
            <a:pPr indent="-342900" lvl="0" marL="457200" rtl="0" algn="l">
              <a:spcBef>
                <a:spcPts val="0"/>
              </a:spcBef>
              <a:spcAft>
                <a:spcPts val="0"/>
              </a:spcAft>
              <a:buSzPts val="1800"/>
              <a:buChar char="●"/>
            </a:pPr>
            <a:r>
              <a:rPr lang="en"/>
              <a:t>Dedicated video processing unit, remove pi</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1"/>
          <p:cNvSpPr txBox="1"/>
          <p:nvPr>
            <p:ph type="ctrTitle"/>
          </p:nvPr>
        </p:nvSpPr>
        <p:spPr>
          <a:xfrm>
            <a:off x="1680300" y="877775"/>
            <a:ext cx="5783400" cy="242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800"/>
              <a:t>THANK</a:t>
            </a:r>
            <a:br>
              <a:rPr lang="en" sz="4800"/>
            </a:br>
            <a:r>
              <a:rPr lang="en" sz="4800"/>
              <a:t>YOU!</a:t>
            </a:r>
            <a:endParaRPr sz="4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Project Summary: The Smart Bird Feeder</a:t>
            </a:r>
            <a:endParaRPr/>
          </a:p>
        </p:txBody>
      </p:sp>
      <p:sp>
        <p:nvSpPr>
          <p:cNvPr id="74" name="Google Shape;74;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Objective</a:t>
            </a:r>
            <a:endParaRPr b="1" u="sng"/>
          </a:p>
          <a:p>
            <a:pPr indent="-342900" lvl="0" marL="457200" rtl="0" algn="l">
              <a:spcBef>
                <a:spcPts val="1200"/>
              </a:spcBef>
              <a:spcAft>
                <a:spcPts val="0"/>
              </a:spcAft>
              <a:buSzPts val="1800"/>
              <a:buChar char="●"/>
            </a:pPr>
            <a:r>
              <a:rPr b="1" lang="en"/>
              <a:t>Live Stream Bird Activity</a:t>
            </a:r>
            <a:r>
              <a:rPr lang="en"/>
              <a:t>: Watch birds feeding in real-time directly on your mobile device.</a:t>
            </a:r>
            <a:endParaRPr/>
          </a:p>
          <a:p>
            <a:pPr indent="-342900" lvl="0" marL="457200" rtl="0" algn="l">
              <a:spcBef>
                <a:spcPts val="0"/>
              </a:spcBef>
              <a:spcAft>
                <a:spcPts val="0"/>
              </a:spcAft>
              <a:buSzPts val="1800"/>
              <a:buChar char="●"/>
            </a:pPr>
            <a:r>
              <a:rPr b="1" lang="en"/>
              <a:t>Automatic Bird Identification</a:t>
            </a:r>
            <a:r>
              <a:rPr lang="en"/>
              <a:t>: Machine learning software identifies the bird species visiting your feeder.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High Level Requirements</a:t>
            </a:r>
            <a:endParaRPr/>
          </a:p>
        </p:txBody>
      </p:sp>
      <p:sp>
        <p:nvSpPr>
          <p:cNvPr id="80" name="Google Shape;80;p15"/>
          <p:cNvSpPr txBox="1"/>
          <p:nvPr>
            <p:ph idx="1" type="body"/>
          </p:nvPr>
        </p:nvSpPr>
        <p:spPr>
          <a:xfrm>
            <a:off x="387900" y="1489825"/>
            <a:ext cx="78357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Fast Activation</a:t>
            </a:r>
            <a:r>
              <a:rPr lang="en"/>
              <a:t>: Camera activates within 10 seconds of bird landing (90% accuracy).</a:t>
            </a:r>
            <a:endParaRPr/>
          </a:p>
          <a:p>
            <a:pPr indent="-342900" lvl="0" marL="457200" rtl="0" algn="l">
              <a:spcBef>
                <a:spcPts val="1000"/>
              </a:spcBef>
              <a:spcAft>
                <a:spcPts val="0"/>
              </a:spcAft>
              <a:buSzPts val="1800"/>
              <a:buChar char="●"/>
            </a:pPr>
            <a:r>
              <a:rPr b="1" lang="en"/>
              <a:t>Live Video Feed</a:t>
            </a:r>
            <a:r>
              <a:rPr lang="en"/>
              <a:t>: 720p+ resolution with less than 15 second delay.</a:t>
            </a:r>
            <a:endParaRPr/>
          </a:p>
          <a:p>
            <a:pPr indent="-342900" lvl="0" marL="457200" rtl="0" algn="l">
              <a:spcBef>
                <a:spcPts val="1000"/>
              </a:spcBef>
              <a:spcAft>
                <a:spcPts val="1000"/>
              </a:spcAft>
              <a:buSzPts val="1800"/>
              <a:buChar char="●"/>
            </a:pPr>
            <a:r>
              <a:rPr b="1" lang="en"/>
              <a:t>Auto turn off</a:t>
            </a:r>
            <a:r>
              <a:rPr lang="en"/>
              <a:t>: Camera turns off within 30 seconds of bird departure. Stays on during timeout for renewed motion (minimizes wind/leaf false positives).</a:t>
            </a:r>
            <a:endParaRPr/>
          </a:p>
        </p:txBody>
      </p:sp>
      <p:pic>
        <p:nvPicPr>
          <p:cNvPr id="81" name="Google Shape;81;p15" title="File:Time-short-icon.svg - Wikimedia Commons"/>
          <p:cNvPicPr preferRelativeResize="0"/>
          <p:nvPr/>
        </p:nvPicPr>
        <p:blipFill>
          <a:blip r:embed="rId3">
            <a:alphaModFix/>
          </a:blip>
          <a:stretch>
            <a:fillRect/>
          </a:stretch>
        </p:blipFill>
        <p:spPr>
          <a:xfrm>
            <a:off x="7776850" y="130875"/>
            <a:ext cx="1047201" cy="10472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p:nvPr/>
        </p:nvSpPr>
        <p:spPr>
          <a:xfrm>
            <a:off x="1810350" y="848850"/>
            <a:ext cx="5523300" cy="42522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7" name="Google Shape;87;p16"/>
          <p:cNvSpPr txBox="1"/>
          <p:nvPr>
            <p:ph type="title"/>
          </p:nvPr>
        </p:nvSpPr>
        <p:spPr>
          <a:xfrm>
            <a:off x="387900" y="162750"/>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Final Block Diagram</a:t>
            </a:r>
            <a:endParaRPr/>
          </a:p>
        </p:txBody>
      </p:sp>
      <p:pic>
        <p:nvPicPr>
          <p:cNvPr id="88" name="Google Shape;88;p16"/>
          <p:cNvPicPr preferRelativeResize="0"/>
          <p:nvPr/>
        </p:nvPicPr>
        <p:blipFill rotWithShape="1">
          <a:blip r:embed="rId3">
            <a:alphaModFix/>
          </a:blip>
          <a:srcRect b="8071" l="0" r="0" t="0"/>
          <a:stretch/>
        </p:blipFill>
        <p:spPr>
          <a:xfrm>
            <a:off x="2062024" y="848992"/>
            <a:ext cx="5020027" cy="42519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Power Subsystem</a:t>
            </a:r>
            <a:endParaRPr/>
          </a:p>
        </p:txBody>
      </p:sp>
      <p:pic>
        <p:nvPicPr>
          <p:cNvPr id="94" name="Google Shape;94;p17"/>
          <p:cNvPicPr preferRelativeResize="0"/>
          <p:nvPr/>
        </p:nvPicPr>
        <p:blipFill>
          <a:blip r:embed="rId3">
            <a:alphaModFix/>
          </a:blip>
          <a:stretch>
            <a:fillRect/>
          </a:stretch>
        </p:blipFill>
        <p:spPr>
          <a:xfrm>
            <a:off x="908075" y="3375725"/>
            <a:ext cx="2455250" cy="1655550"/>
          </a:xfrm>
          <a:prstGeom prst="rect">
            <a:avLst/>
          </a:prstGeom>
          <a:noFill/>
          <a:ln>
            <a:noFill/>
          </a:ln>
        </p:spPr>
      </p:pic>
      <p:pic>
        <p:nvPicPr>
          <p:cNvPr id="95" name="Google Shape;95;p17"/>
          <p:cNvPicPr preferRelativeResize="0"/>
          <p:nvPr/>
        </p:nvPicPr>
        <p:blipFill>
          <a:blip r:embed="rId4">
            <a:alphaModFix/>
          </a:blip>
          <a:stretch>
            <a:fillRect/>
          </a:stretch>
        </p:blipFill>
        <p:spPr>
          <a:xfrm>
            <a:off x="381000" y="1432150"/>
            <a:ext cx="4376300" cy="1781450"/>
          </a:xfrm>
          <a:prstGeom prst="rect">
            <a:avLst/>
          </a:prstGeom>
          <a:noFill/>
          <a:ln>
            <a:noFill/>
          </a:ln>
        </p:spPr>
      </p:pic>
      <p:pic>
        <p:nvPicPr>
          <p:cNvPr id="96" name="Google Shape;96;p17"/>
          <p:cNvPicPr preferRelativeResize="0"/>
          <p:nvPr/>
        </p:nvPicPr>
        <p:blipFill>
          <a:blip r:embed="rId5">
            <a:alphaModFix/>
          </a:blip>
          <a:stretch>
            <a:fillRect/>
          </a:stretch>
        </p:blipFill>
        <p:spPr>
          <a:xfrm rot="5400000">
            <a:off x="5338248" y="1240976"/>
            <a:ext cx="3548750" cy="2661551"/>
          </a:xfrm>
          <a:prstGeom prst="rect">
            <a:avLst/>
          </a:prstGeom>
          <a:noFill/>
          <a:ln>
            <a:noFill/>
          </a:ln>
        </p:spPr>
      </p:pic>
      <p:sp>
        <p:nvSpPr>
          <p:cNvPr id="97" name="Google Shape;97;p17"/>
          <p:cNvSpPr txBox="1"/>
          <p:nvPr/>
        </p:nvSpPr>
        <p:spPr>
          <a:xfrm>
            <a:off x="6040625" y="4395275"/>
            <a:ext cx="2232900" cy="35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solidFill>
                  <a:schemeClr val="dk1"/>
                </a:solidFill>
                <a:latin typeface="Roboto"/>
                <a:ea typeface="Roboto"/>
                <a:cs typeface="Roboto"/>
                <a:sym typeface="Roboto"/>
              </a:rPr>
              <a:t>Battery Pack</a:t>
            </a:r>
            <a:endParaRPr i="1" sz="12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Sensing Subsystem</a:t>
            </a:r>
            <a:endParaRPr/>
          </a:p>
        </p:txBody>
      </p:sp>
      <p:pic>
        <p:nvPicPr>
          <p:cNvPr id="103" name="Google Shape;103;p18"/>
          <p:cNvPicPr preferRelativeResize="0"/>
          <p:nvPr/>
        </p:nvPicPr>
        <p:blipFill>
          <a:blip r:embed="rId3">
            <a:alphaModFix/>
          </a:blip>
          <a:stretch>
            <a:fillRect/>
          </a:stretch>
        </p:blipFill>
        <p:spPr>
          <a:xfrm>
            <a:off x="820883" y="3008487"/>
            <a:ext cx="1851981" cy="1691575"/>
          </a:xfrm>
          <a:prstGeom prst="rect">
            <a:avLst/>
          </a:prstGeom>
          <a:noFill/>
          <a:ln>
            <a:noFill/>
          </a:ln>
        </p:spPr>
      </p:pic>
      <p:pic>
        <p:nvPicPr>
          <p:cNvPr id="104" name="Google Shape;104;p18"/>
          <p:cNvPicPr preferRelativeResize="0"/>
          <p:nvPr/>
        </p:nvPicPr>
        <p:blipFill>
          <a:blip r:embed="rId4">
            <a:alphaModFix/>
          </a:blip>
          <a:stretch>
            <a:fillRect/>
          </a:stretch>
        </p:blipFill>
        <p:spPr>
          <a:xfrm>
            <a:off x="424300" y="1406296"/>
            <a:ext cx="4376300" cy="914552"/>
          </a:xfrm>
          <a:prstGeom prst="rect">
            <a:avLst/>
          </a:prstGeom>
          <a:noFill/>
          <a:ln>
            <a:noFill/>
          </a:ln>
        </p:spPr>
      </p:pic>
      <p:pic>
        <p:nvPicPr>
          <p:cNvPr id="105" name="Google Shape;105;p18"/>
          <p:cNvPicPr preferRelativeResize="0"/>
          <p:nvPr/>
        </p:nvPicPr>
        <p:blipFill>
          <a:blip r:embed="rId5">
            <a:alphaModFix/>
          </a:blip>
          <a:stretch>
            <a:fillRect/>
          </a:stretch>
        </p:blipFill>
        <p:spPr>
          <a:xfrm>
            <a:off x="5755276" y="597775"/>
            <a:ext cx="2960950" cy="3947953"/>
          </a:xfrm>
          <a:prstGeom prst="rect">
            <a:avLst/>
          </a:prstGeom>
          <a:noFill/>
          <a:ln>
            <a:noFill/>
          </a:ln>
        </p:spPr>
      </p:pic>
      <p:pic>
        <p:nvPicPr>
          <p:cNvPr id="106" name="Google Shape;106;p18"/>
          <p:cNvPicPr preferRelativeResize="0"/>
          <p:nvPr/>
        </p:nvPicPr>
        <p:blipFill rotWithShape="1">
          <a:blip r:embed="rId6">
            <a:alphaModFix/>
          </a:blip>
          <a:srcRect b="20587" l="9624" r="0" t="11375"/>
          <a:stretch/>
        </p:blipFill>
        <p:spPr>
          <a:xfrm>
            <a:off x="3338550" y="2636600"/>
            <a:ext cx="2055851" cy="2063477"/>
          </a:xfrm>
          <a:prstGeom prst="rect">
            <a:avLst/>
          </a:prstGeom>
          <a:noFill/>
          <a:ln>
            <a:noFill/>
          </a:ln>
        </p:spPr>
      </p:pic>
      <p:sp>
        <p:nvSpPr>
          <p:cNvPr id="107" name="Google Shape;107;p18"/>
          <p:cNvSpPr txBox="1"/>
          <p:nvPr/>
        </p:nvSpPr>
        <p:spPr>
          <a:xfrm>
            <a:off x="630425" y="4700075"/>
            <a:ext cx="2232900" cy="35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solidFill>
                  <a:schemeClr val="dk1"/>
                </a:solidFill>
                <a:latin typeface="Roboto"/>
                <a:ea typeface="Roboto"/>
                <a:cs typeface="Roboto"/>
                <a:sym typeface="Roboto"/>
              </a:rPr>
              <a:t>Sensor </a:t>
            </a:r>
            <a:r>
              <a:rPr i="1" lang="en" sz="1200">
                <a:solidFill>
                  <a:schemeClr val="dk1"/>
                </a:solidFill>
                <a:latin typeface="Roboto"/>
                <a:ea typeface="Roboto"/>
                <a:cs typeface="Roboto"/>
                <a:sym typeface="Roboto"/>
              </a:rPr>
              <a:t>Wiring</a:t>
            </a:r>
            <a:endParaRPr i="1" sz="1200">
              <a:solidFill>
                <a:schemeClr val="dk1"/>
              </a:solidFill>
              <a:latin typeface="Roboto"/>
              <a:ea typeface="Roboto"/>
              <a:cs typeface="Roboto"/>
              <a:sym typeface="Roboto"/>
            </a:endParaRPr>
          </a:p>
        </p:txBody>
      </p:sp>
      <p:sp>
        <p:nvSpPr>
          <p:cNvPr id="108" name="Google Shape;108;p18"/>
          <p:cNvSpPr txBox="1"/>
          <p:nvPr/>
        </p:nvSpPr>
        <p:spPr>
          <a:xfrm>
            <a:off x="3145025" y="4700075"/>
            <a:ext cx="2450400" cy="35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solidFill>
                  <a:schemeClr val="dk1"/>
                </a:solidFill>
                <a:latin typeface="Roboto"/>
                <a:ea typeface="Roboto"/>
                <a:cs typeface="Roboto"/>
                <a:sym typeface="Roboto"/>
              </a:rPr>
              <a:t>Sensor Position in </a:t>
            </a:r>
            <a:r>
              <a:rPr i="1" lang="en" sz="1200">
                <a:solidFill>
                  <a:schemeClr val="dk1"/>
                </a:solidFill>
                <a:latin typeface="Roboto"/>
                <a:ea typeface="Roboto"/>
                <a:cs typeface="Roboto"/>
                <a:sym typeface="Roboto"/>
              </a:rPr>
              <a:t>Bird Feeder</a:t>
            </a:r>
            <a:endParaRPr i="1" sz="1200">
              <a:solidFill>
                <a:schemeClr val="dk1"/>
              </a:solidFill>
              <a:latin typeface="Roboto"/>
              <a:ea typeface="Roboto"/>
              <a:cs typeface="Roboto"/>
              <a:sym typeface="Roboto"/>
            </a:endParaRPr>
          </a:p>
        </p:txBody>
      </p:sp>
      <p:sp>
        <p:nvSpPr>
          <p:cNvPr id="109" name="Google Shape;109;p18"/>
          <p:cNvSpPr txBox="1"/>
          <p:nvPr/>
        </p:nvSpPr>
        <p:spPr>
          <a:xfrm>
            <a:off x="6010550" y="4623875"/>
            <a:ext cx="2450400" cy="35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solidFill>
                  <a:schemeClr val="dk1"/>
                </a:solidFill>
                <a:latin typeface="Roboto"/>
                <a:ea typeface="Roboto"/>
                <a:cs typeface="Roboto"/>
                <a:sym typeface="Roboto"/>
              </a:rPr>
              <a:t>Sensor Testing on </a:t>
            </a:r>
            <a:r>
              <a:rPr i="1" lang="en" sz="1200">
                <a:solidFill>
                  <a:schemeClr val="dk1"/>
                </a:solidFill>
                <a:latin typeface="Roboto"/>
                <a:ea typeface="Roboto"/>
                <a:cs typeface="Roboto"/>
                <a:sym typeface="Roboto"/>
              </a:rPr>
              <a:t>Breadboard</a:t>
            </a:r>
            <a:endParaRPr i="1" sz="12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Video Feed &amp; Data Collection Subsystem</a:t>
            </a:r>
            <a:endParaRPr/>
          </a:p>
        </p:txBody>
      </p:sp>
      <p:pic>
        <p:nvPicPr>
          <p:cNvPr id="115" name="Google Shape;115;p19"/>
          <p:cNvPicPr preferRelativeResize="0"/>
          <p:nvPr/>
        </p:nvPicPr>
        <p:blipFill>
          <a:blip r:embed="rId3">
            <a:alphaModFix/>
          </a:blip>
          <a:stretch>
            <a:fillRect/>
          </a:stretch>
        </p:blipFill>
        <p:spPr>
          <a:xfrm>
            <a:off x="135175" y="1339625"/>
            <a:ext cx="3939999" cy="2368950"/>
          </a:xfrm>
          <a:prstGeom prst="rect">
            <a:avLst/>
          </a:prstGeom>
          <a:noFill/>
          <a:ln>
            <a:noFill/>
          </a:ln>
        </p:spPr>
      </p:pic>
      <p:pic>
        <p:nvPicPr>
          <p:cNvPr id="116" name="Google Shape;116;p19"/>
          <p:cNvPicPr preferRelativeResize="0"/>
          <p:nvPr/>
        </p:nvPicPr>
        <p:blipFill>
          <a:blip r:embed="rId4">
            <a:alphaModFix/>
          </a:blip>
          <a:stretch>
            <a:fillRect/>
          </a:stretch>
        </p:blipFill>
        <p:spPr>
          <a:xfrm>
            <a:off x="4227574" y="1296525"/>
            <a:ext cx="4764025" cy="3108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Design Changes</a:t>
            </a:r>
            <a:endParaRPr/>
          </a:p>
        </p:txBody>
      </p:sp>
      <p:sp>
        <p:nvSpPr>
          <p:cNvPr id="122" name="Google Shape;122;p20"/>
          <p:cNvSpPr txBox="1"/>
          <p:nvPr>
            <p:ph idx="1" type="body"/>
          </p:nvPr>
        </p:nvSpPr>
        <p:spPr>
          <a:xfrm>
            <a:off x="387900" y="1489825"/>
            <a:ext cx="4184100" cy="3078900"/>
          </a:xfrm>
          <a:prstGeom prst="rect">
            <a:avLst/>
          </a:prstGeom>
        </p:spPr>
        <p:txBody>
          <a:bodyPr anchorCtr="0" anchor="t" bIns="91425" lIns="91425" spcFirstLastPara="1" rIns="91425" wrap="square" tIns="91425">
            <a:normAutofit fontScale="85000" lnSpcReduction="10000"/>
          </a:bodyPr>
          <a:lstStyle/>
          <a:p>
            <a:pPr indent="-325755" lvl="0" marL="457200" rtl="0" algn="l">
              <a:spcBef>
                <a:spcPts val="0"/>
              </a:spcBef>
              <a:spcAft>
                <a:spcPts val="0"/>
              </a:spcAft>
              <a:buSzPct val="100000"/>
              <a:buChar char="●"/>
            </a:pPr>
            <a:r>
              <a:rPr lang="en"/>
              <a:t>Microcontroller Selection</a:t>
            </a:r>
            <a:endParaRPr/>
          </a:p>
          <a:p>
            <a:pPr indent="-304165" lvl="1" marL="914400" rtl="0" algn="l">
              <a:spcBef>
                <a:spcPts val="0"/>
              </a:spcBef>
              <a:spcAft>
                <a:spcPts val="0"/>
              </a:spcAft>
              <a:buSzPct val="100000"/>
              <a:buChar char="○"/>
            </a:pPr>
            <a:r>
              <a:rPr lang="en"/>
              <a:t>ESP32 to ATMega328P</a:t>
            </a:r>
            <a:endParaRPr/>
          </a:p>
          <a:p>
            <a:pPr indent="-325755" lvl="0" marL="457200" rtl="0" algn="l">
              <a:spcBef>
                <a:spcPts val="0"/>
              </a:spcBef>
              <a:spcAft>
                <a:spcPts val="0"/>
              </a:spcAft>
              <a:buSzPct val="100000"/>
              <a:buChar char="●"/>
            </a:pPr>
            <a:r>
              <a:rPr lang="en"/>
              <a:t>Motion Sensor</a:t>
            </a:r>
            <a:endParaRPr/>
          </a:p>
          <a:p>
            <a:pPr indent="-304165" lvl="1" marL="914400" rtl="0" algn="l">
              <a:spcBef>
                <a:spcPts val="0"/>
              </a:spcBef>
              <a:spcAft>
                <a:spcPts val="0"/>
              </a:spcAft>
              <a:buSzPct val="100000"/>
              <a:buChar char="○"/>
            </a:pPr>
            <a:r>
              <a:rPr lang="en"/>
              <a:t>Ultrasonic to PIR</a:t>
            </a:r>
            <a:endParaRPr/>
          </a:p>
          <a:p>
            <a:pPr indent="-325755" lvl="0" marL="457200" rtl="0" algn="l">
              <a:spcBef>
                <a:spcPts val="0"/>
              </a:spcBef>
              <a:spcAft>
                <a:spcPts val="0"/>
              </a:spcAft>
              <a:buSzPct val="100000"/>
              <a:buChar char="●"/>
            </a:pPr>
            <a:r>
              <a:rPr lang="en"/>
              <a:t>Power Supply</a:t>
            </a:r>
            <a:endParaRPr/>
          </a:p>
          <a:p>
            <a:pPr indent="-304165" lvl="1" marL="914400" rtl="0" algn="l">
              <a:spcBef>
                <a:spcPts val="0"/>
              </a:spcBef>
              <a:spcAft>
                <a:spcPts val="0"/>
              </a:spcAft>
              <a:buSzPct val="100000"/>
              <a:buChar char="○"/>
            </a:pPr>
            <a:r>
              <a:rPr lang="en"/>
              <a:t>Wall power to battery pack</a:t>
            </a:r>
            <a:endParaRPr/>
          </a:p>
          <a:p>
            <a:pPr indent="-325755" lvl="0" marL="457200" rtl="0" algn="l">
              <a:spcBef>
                <a:spcPts val="0"/>
              </a:spcBef>
              <a:spcAft>
                <a:spcPts val="0"/>
              </a:spcAft>
              <a:buSzPct val="100000"/>
              <a:buChar char="●"/>
            </a:pPr>
            <a:r>
              <a:rPr lang="en"/>
              <a:t>Image classification, server communication</a:t>
            </a:r>
            <a:endParaRPr/>
          </a:p>
          <a:p>
            <a:pPr indent="-304165" lvl="1" marL="914400" rtl="0" algn="l">
              <a:spcBef>
                <a:spcPts val="0"/>
              </a:spcBef>
              <a:spcAft>
                <a:spcPts val="0"/>
              </a:spcAft>
              <a:buSzPct val="100000"/>
              <a:buChar char="○"/>
            </a:pPr>
            <a:r>
              <a:rPr lang="en"/>
              <a:t>Bird classification model for 450 bird species</a:t>
            </a:r>
            <a:endParaRPr/>
          </a:p>
          <a:p>
            <a:pPr indent="-304165" lvl="1" marL="914400" rtl="0" algn="l">
              <a:spcBef>
                <a:spcPts val="0"/>
              </a:spcBef>
              <a:spcAft>
                <a:spcPts val="0"/>
              </a:spcAft>
              <a:buSzPct val="100000"/>
              <a:buChar char="○"/>
            </a:pPr>
            <a:r>
              <a:rPr lang="en"/>
              <a:t>Socket communication between raspberry pi and server running model</a:t>
            </a:r>
            <a:endParaRPr/>
          </a:p>
          <a:p>
            <a:pPr indent="0" lvl="0" marL="914400" rtl="0" algn="l">
              <a:spcBef>
                <a:spcPts val="1200"/>
              </a:spcBef>
              <a:spcAft>
                <a:spcPts val="1200"/>
              </a:spcAft>
              <a:buNone/>
            </a:pPr>
            <a:r>
              <a:t/>
            </a:r>
            <a:endParaRPr>
              <a:highlight>
                <a:schemeClr val="accent6"/>
              </a:highlight>
            </a:endParaRPr>
          </a:p>
        </p:txBody>
      </p:sp>
      <p:pic>
        <p:nvPicPr>
          <p:cNvPr id="123" name="Google Shape;123;p20" title="File:ESP32 Espressif ESP-WROOM-32 Shielded.jpg - Wikimedia Commons"/>
          <p:cNvPicPr preferRelativeResize="0"/>
          <p:nvPr/>
        </p:nvPicPr>
        <p:blipFill>
          <a:blip r:embed="rId3">
            <a:alphaModFix/>
          </a:blip>
          <a:stretch>
            <a:fillRect/>
          </a:stretch>
        </p:blipFill>
        <p:spPr>
          <a:xfrm>
            <a:off x="3946700" y="572725"/>
            <a:ext cx="1656428" cy="1383027"/>
          </a:xfrm>
          <a:prstGeom prst="rect">
            <a:avLst/>
          </a:prstGeom>
          <a:noFill/>
          <a:ln>
            <a:noFill/>
          </a:ln>
        </p:spPr>
      </p:pic>
      <p:pic>
        <p:nvPicPr>
          <p:cNvPr id="124" name="Google Shape;124;p20" title="File:ATMEGA328P-PU.jpg - Wikipedia"/>
          <p:cNvPicPr preferRelativeResize="0"/>
          <p:nvPr/>
        </p:nvPicPr>
        <p:blipFill>
          <a:blip r:embed="rId4">
            <a:alphaModFix/>
          </a:blip>
          <a:stretch>
            <a:fillRect/>
          </a:stretch>
        </p:blipFill>
        <p:spPr>
          <a:xfrm>
            <a:off x="7173502" y="712231"/>
            <a:ext cx="1656428" cy="1104012"/>
          </a:xfrm>
          <a:prstGeom prst="rect">
            <a:avLst/>
          </a:prstGeom>
          <a:noFill/>
          <a:ln>
            <a:noFill/>
          </a:ln>
        </p:spPr>
      </p:pic>
      <p:sp>
        <p:nvSpPr>
          <p:cNvPr id="125" name="Google Shape;125;p20"/>
          <p:cNvSpPr/>
          <p:nvPr/>
        </p:nvSpPr>
        <p:spPr>
          <a:xfrm>
            <a:off x="5851875" y="1014038"/>
            <a:ext cx="1001100" cy="5004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126" name="Google Shape;126;p20" title="Ultrasonic Distance Sensor - HC-SR04 | www.sparkfun.com/prod… | Flickr"/>
          <p:cNvPicPr preferRelativeResize="0"/>
          <p:nvPr/>
        </p:nvPicPr>
        <p:blipFill>
          <a:blip r:embed="rId5">
            <a:alphaModFix/>
          </a:blip>
          <a:stretch>
            <a:fillRect/>
          </a:stretch>
        </p:blipFill>
        <p:spPr>
          <a:xfrm>
            <a:off x="4773126" y="2079375"/>
            <a:ext cx="1417976" cy="1417976"/>
          </a:xfrm>
          <a:prstGeom prst="rect">
            <a:avLst/>
          </a:prstGeom>
          <a:noFill/>
          <a:ln>
            <a:noFill/>
          </a:ln>
        </p:spPr>
      </p:pic>
      <p:pic>
        <p:nvPicPr>
          <p:cNvPr id="127" name="Google Shape;127;p20"/>
          <p:cNvPicPr preferRelativeResize="0"/>
          <p:nvPr/>
        </p:nvPicPr>
        <p:blipFill>
          <a:blip r:embed="rId6">
            <a:alphaModFix/>
          </a:blip>
          <a:stretch>
            <a:fillRect/>
          </a:stretch>
        </p:blipFill>
        <p:spPr>
          <a:xfrm>
            <a:off x="7652075" y="2236345"/>
            <a:ext cx="1104026" cy="1104026"/>
          </a:xfrm>
          <a:prstGeom prst="rect">
            <a:avLst/>
          </a:prstGeom>
          <a:noFill/>
          <a:ln>
            <a:noFill/>
          </a:ln>
        </p:spPr>
      </p:pic>
      <p:sp>
        <p:nvSpPr>
          <p:cNvPr id="128" name="Google Shape;128;p20"/>
          <p:cNvSpPr/>
          <p:nvPr/>
        </p:nvSpPr>
        <p:spPr>
          <a:xfrm>
            <a:off x="6469450" y="2538150"/>
            <a:ext cx="1001100" cy="500400"/>
          </a:xfrm>
          <a:prstGeom prst="rightArrow">
            <a:avLst>
              <a:gd fmla="val 50000" name="adj1"/>
              <a:gd fmla="val 50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Challenges</a:t>
            </a:r>
            <a:endParaRPr/>
          </a:p>
        </p:txBody>
      </p:sp>
      <p:sp>
        <p:nvSpPr>
          <p:cNvPr id="134" name="Google Shape;134;p2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PCB lead times</a:t>
            </a:r>
            <a:endParaRPr/>
          </a:p>
          <a:p>
            <a:pPr indent="-342900" lvl="0" marL="457200" rtl="0" algn="l">
              <a:spcBef>
                <a:spcPts val="0"/>
              </a:spcBef>
              <a:spcAft>
                <a:spcPts val="0"/>
              </a:spcAft>
              <a:buSzPts val="1800"/>
              <a:buChar char="●"/>
            </a:pPr>
            <a:r>
              <a:rPr lang="en"/>
              <a:t>Software integration</a:t>
            </a:r>
            <a:endParaRPr/>
          </a:p>
          <a:p>
            <a:pPr indent="-342900" lvl="0" marL="457200" rtl="0" algn="l">
              <a:spcBef>
                <a:spcPts val="0"/>
              </a:spcBef>
              <a:spcAft>
                <a:spcPts val="0"/>
              </a:spcAft>
              <a:buSzPts val="1800"/>
              <a:buChar char="●"/>
            </a:pPr>
            <a:r>
              <a:rPr lang="en"/>
              <a:t>Power issues</a:t>
            </a:r>
            <a:endParaRPr/>
          </a:p>
          <a:p>
            <a:pPr indent="-317500" lvl="1" marL="914400" rtl="0" algn="l">
              <a:spcBef>
                <a:spcPts val="0"/>
              </a:spcBef>
              <a:spcAft>
                <a:spcPts val="0"/>
              </a:spcAft>
              <a:buSzPts val="1400"/>
              <a:buChar char="○"/>
            </a:pPr>
            <a:r>
              <a:rPr lang="en"/>
              <a:t>Programming and GPIO</a:t>
            </a:r>
            <a:endParaRPr/>
          </a:p>
          <a:p>
            <a:pPr indent="-342900" lvl="0" marL="457200" rtl="0" algn="l">
              <a:spcBef>
                <a:spcPts val="0"/>
              </a:spcBef>
              <a:spcAft>
                <a:spcPts val="0"/>
              </a:spcAft>
              <a:buSzPts val="1800"/>
              <a:buChar char="●"/>
            </a:pPr>
            <a:r>
              <a:rPr lang="en"/>
              <a:t>Detection </a:t>
            </a:r>
            <a:r>
              <a:rPr lang="en"/>
              <a:t>implementation</a:t>
            </a:r>
            <a:r>
              <a:rPr lang="en"/>
              <a:t> timeframe</a:t>
            </a:r>
            <a:endParaRPr/>
          </a:p>
        </p:txBody>
      </p:sp>
      <p:pic>
        <p:nvPicPr>
          <p:cNvPr id="135" name="Google Shape;135;p21"/>
          <p:cNvPicPr preferRelativeResize="0"/>
          <p:nvPr/>
        </p:nvPicPr>
        <p:blipFill>
          <a:blip r:embed="rId3">
            <a:alphaModFix/>
          </a:blip>
          <a:stretch>
            <a:fillRect/>
          </a:stretch>
        </p:blipFill>
        <p:spPr>
          <a:xfrm>
            <a:off x="6486375" y="173000"/>
            <a:ext cx="2107625" cy="2107625"/>
          </a:xfrm>
          <a:prstGeom prst="rect">
            <a:avLst/>
          </a:prstGeom>
          <a:noFill/>
          <a:ln>
            <a:noFill/>
          </a:ln>
        </p:spPr>
      </p:pic>
      <p:pic>
        <p:nvPicPr>
          <p:cNvPr id="136" name="Google Shape;136;p21"/>
          <p:cNvPicPr preferRelativeResize="0"/>
          <p:nvPr/>
        </p:nvPicPr>
        <p:blipFill>
          <a:blip r:embed="rId4">
            <a:alphaModFix/>
          </a:blip>
          <a:stretch>
            <a:fillRect/>
          </a:stretch>
        </p:blipFill>
        <p:spPr>
          <a:xfrm>
            <a:off x="5200225" y="2853151"/>
            <a:ext cx="3737824" cy="1901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