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4" roundtripDataSignature="AMtx7mjLIFoESZ2XXFgFzxkSLXF210950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customschemas.google.com/relationships/presentationmetadata" Target="meta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Rindra</a:t>
            </a:r>
            <a:endParaRPr/>
          </a:p>
        </p:txBody>
      </p:sp>
      <p:sp>
        <p:nvSpPr>
          <p:cNvPr id="80" name="Google Shape;8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26b23a9d73_0_3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Bryan</a:t>
            </a:r>
            <a:endParaRPr/>
          </a:p>
        </p:txBody>
      </p:sp>
      <p:sp>
        <p:nvSpPr>
          <p:cNvPr id="217" name="Google Shape;217;g126b23a9d73_0_3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274e9a7d45_1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Bryan</a:t>
            </a:r>
            <a:endParaRPr/>
          </a:p>
        </p:txBody>
      </p:sp>
      <p:sp>
        <p:nvSpPr>
          <p:cNvPr id="230" name="Google Shape;230;g1274e9a7d45_1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26b23a9d73_0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Rindra</a:t>
            </a:r>
            <a:endParaRPr/>
          </a:p>
        </p:txBody>
      </p:sp>
      <p:sp>
        <p:nvSpPr>
          <p:cNvPr id="242" name="Google Shape;242;g126b23a9d73_0_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274e9a7d45_2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Rindra</a:t>
            </a:r>
            <a:endParaRPr/>
          </a:p>
        </p:txBody>
      </p:sp>
      <p:sp>
        <p:nvSpPr>
          <p:cNvPr id="255" name="Google Shape;255;g1274e9a7d45_2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26b23a9d73_0_3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Armando</a:t>
            </a:r>
            <a:endParaRPr/>
          </a:p>
        </p:txBody>
      </p:sp>
      <p:sp>
        <p:nvSpPr>
          <p:cNvPr id="267" name="Google Shape;267;g126b23a9d73_0_3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26b23a9d73_0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Armando</a:t>
            </a:r>
            <a:endParaRPr/>
          </a:p>
        </p:txBody>
      </p:sp>
      <p:sp>
        <p:nvSpPr>
          <p:cNvPr id="301" name="Google Shape;301;g126b23a9d73_0_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274e9a7d45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Armando</a:t>
            </a:r>
            <a:endParaRPr/>
          </a:p>
        </p:txBody>
      </p:sp>
      <p:sp>
        <p:nvSpPr>
          <p:cNvPr id="314" name="Google Shape;314;g1274e9a7d45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26b23a9d73_0_1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Armando</a:t>
            </a:r>
            <a:endParaRPr/>
          </a:p>
        </p:txBody>
      </p:sp>
      <p:sp>
        <p:nvSpPr>
          <p:cNvPr id="327" name="Google Shape;327;g126b23a9d73_0_1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274e9a7d45_2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Rindra</a:t>
            </a:r>
            <a:endParaRPr/>
          </a:p>
        </p:txBody>
      </p:sp>
      <p:sp>
        <p:nvSpPr>
          <p:cNvPr id="340" name="Google Shape;340;g1274e9a7d45_2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276f7e1345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Rindra</a:t>
            </a:r>
            <a:endParaRPr/>
          </a:p>
        </p:txBody>
      </p:sp>
      <p:sp>
        <p:nvSpPr>
          <p:cNvPr id="352" name="Google Shape;352;g1276f7e1345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b66584a4c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Bryan</a:t>
            </a:r>
            <a:endParaRPr/>
          </a:p>
        </p:txBody>
      </p:sp>
      <p:sp>
        <p:nvSpPr>
          <p:cNvPr id="88" name="Google Shape;88;g11b66584a4c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26b23a9d73_0_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Rindra</a:t>
            </a:r>
            <a:endParaRPr/>
          </a:p>
        </p:txBody>
      </p:sp>
      <p:sp>
        <p:nvSpPr>
          <p:cNvPr id="365" name="Google Shape;365;g126b23a9d73_0_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26b23a9d73_0_1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g126b23a9d73_0_1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274e9a7d45_1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Armando</a:t>
            </a:r>
            <a:endParaRPr/>
          </a:p>
        </p:txBody>
      </p:sp>
      <p:sp>
        <p:nvSpPr>
          <p:cNvPr id="390" name="Google Shape;390;g1274e9a7d45_1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26b23a9d73_0_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Rindra</a:t>
            </a:r>
            <a:endParaRPr/>
          </a:p>
        </p:txBody>
      </p:sp>
      <p:sp>
        <p:nvSpPr>
          <p:cNvPr id="403" name="Google Shape;403;g126b23a9d73_0_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26b23a9d73_0_4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6" name="Google Shape;416;g126b23a9d73_0_4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1274e9a7d45_1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Armando</a:t>
            </a:r>
            <a:endParaRPr/>
          </a:p>
        </p:txBody>
      </p:sp>
      <p:sp>
        <p:nvSpPr>
          <p:cNvPr id="429" name="Google Shape;429;g1274e9a7d45_1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11b66584a4c_2_1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g11b66584a4c_2_1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11b66584a4c_2_1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Bryan</a:t>
            </a:r>
            <a:endParaRPr/>
          </a:p>
        </p:txBody>
      </p:sp>
      <p:sp>
        <p:nvSpPr>
          <p:cNvPr id="453" name="Google Shape;453;g11b66584a4c_2_1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1b66584a4c_2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Armando</a:t>
            </a:r>
            <a:endParaRPr/>
          </a:p>
        </p:txBody>
      </p:sp>
      <p:sp>
        <p:nvSpPr>
          <p:cNvPr id="105" name="Google Shape;105;g11b66584a4c_2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b66584a4c_2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11b66584a4c_2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1b66584a4c_2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Rindra</a:t>
            </a:r>
            <a:endParaRPr/>
          </a:p>
        </p:txBody>
      </p:sp>
      <p:sp>
        <p:nvSpPr>
          <p:cNvPr id="129" name="Google Shape;129;g11b66584a4c_2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26b23a9d7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Bryan</a:t>
            </a:r>
            <a:endParaRPr/>
          </a:p>
        </p:txBody>
      </p:sp>
      <p:sp>
        <p:nvSpPr>
          <p:cNvPr id="141" name="Google Shape;141;g126b23a9d7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26b23a9d73_0_2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Bryan</a:t>
            </a:r>
            <a:endParaRPr/>
          </a:p>
        </p:txBody>
      </p:sp>
      <p:sp>
        <p:nvSpPr>
          <p:cNvPr id="178" name="Google Shape;178;g126b23a9d73_0_2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26b23a9d73_0_2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Bryan</a:t>
            </a:r>
            <a:endParaRPr/>
          </a:p>
        </p:txBody>
      </p:sp>
      <p:sp>
        <p:nvSpPr>
          <p:cNvPr id="191" name="Google Shape;191;g126b23a9d73_0_2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26b23a9d73_0_3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Bryan</a:t>
            </a:r>
            <a:endParaRPr/>
          </a:p>
        </p:txBody>
      </p:sp>
      <p:sp>
        <p:nvSpPr>
          <p:cNvPr id="204" name="Google Shape;204;g126b23a9d73_0_3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5" name="Google Shape;55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6" name="Google Shape;56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0.png"/><Relationship Id="rId5" Type="http://schemas.openxmlformats.org/officeDocument/2006/relationships/image" Target="../media/image7.png"/><Relationship Id="rId6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image" Target="../media/image25.png"/><Relationship Id="rId5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image" Target="../media/image2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Relationship Id="rId4" Type="http://schemas.openxmlformats.org/officeDocument/2006/relationships/hyperlink" Target="http://drive.google.com/file/d/11w1llJy_anyjhYc0EqgiMRRvJfFCk8Jl/view" TargetMode="External"/><Relationship Id="rId5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jpg"/><Relationship Id="rId4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jpg"/><Relationship Id="rId4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6"/>
          <p:cNvSpPr/>
          <p:nvPr/>
        </p:nvSpPr>
        <p:spPr>
          <a:xfrm flipH="1" rot="10800000">
            <a:off x="-1" y="0"/>
            <a:ext cx="12192000" cy="6866164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uilding, street&#10;&#10;Description automatically generated" id="83" name="Google Shape;83;p26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-2" y="816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6"/>
          <p:cNvSpPr txBox="1"/>
          <p:nvPr/>
        </p:nvSpPr>
        <p:spPr>
          <a:xfrm>
            <a:off x="1134035" y="2553964"/>
            <a:ext cx="9924000" cy="38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en-US" sz="4500">
                <a:solidFill>
                  <a:schemeClr val="lt1"/>
                </a:solidFill>
              </a:rPr>
              <a:t>Universal PoE Stepper Motor Driver for Argonne National Lab</a:t>
            </a:r>
            <a:endParaRPr b="0" i="0" sz="4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</a:rPr>
              <a:t>ECE 445</a:t>
            </a:r>
            <a:endParaRPr sz="25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</a:rPr>
              <a:t>Group 28</a:t>
            </a:r>
            <a:endParaRPr b="1" sz="20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</a:rPr>
              <a:t>Armando Rodea, Putra Firmansyah, Bryan Monk</a:t>
            </a:r>
            <a:endParaRPr sz="20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drawing&#10;&#10;Description automatically generated" id="85" name="Google Shape;8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1007" y="852965"/>
            <a:ext cx="2909982" cy="754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26b23a9d73_0_330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126b23a9d73_0_330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21" name="Google Shape;221;g126b23a9d73_0_330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22" name="Google Shape;222;g126b23a9d73_0_3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126b23a9d73_0_330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Ethernet Subsystem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126b23a9d73_0_330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sp>
        <p:nvSpPr>
          <p:cNvPr id="225" name="Google Shape;225;g126b23a9d73_0_330"/>
          <p:cNvSpPr txBox="1"/>
          <p:nvPr>
            <p:ph idx="1" type="body"/>
          </p:nvPr>
        </p:nvSpPr>
        <p:spPr>
          <a:xfrm>
            <a:off x="243150" y="1098750"/>
            <a:ext cx="113112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 sz="26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Schematic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g126b23a9d73_0_3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9900" y="1026050"/>
            <a:ext cx="5352199" cy="5340486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126b23a9d73_0_330"/>
          <p:cNvSpPr txBox="1"/>
          <p:nvPr>
            <p:ph idx="12" type="sldNum"/>
          </p:nvPr>
        </p:nvSpPr>
        <p:spPr>
          <a:xfrm>
            <a:off x="8610600" y="59436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274e9a7d45_1_34"/>
          <p:cNvSpPr txBox="1"/>
          <p:nvPr>
            <p:ph idx="1" type="body"/>
          </p:nvPr>
        </p:nvSpPr>
        <p:spPr>
          <a:xfrm>
            <a:off x="376800" y="1181875"/>
            <a:ext cx="11177400" cy="49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Requirements and Verification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Ethernet subsystem receives TCP packet from the RJ45 port and into the MCU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Was unable to get the ethernet software working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All packets lost when tried to ping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Must output 48 V DC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Measured 51V with a multimeter (not a problem)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Worked for both PoE+ (25.5W) and PoE++ (51W) standards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1274e9a7d45_1_34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1274e9a7d45_1_34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35" name="Google Shape;235;g1274e9a7d45_1_34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36" name="Google Shape;236;g1274e9a7d45_1_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1274e9a7d45_1_34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Ethernet Subsystem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g1274e9a7d45_1_34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sp>
        <p:nvSpPr>
          <p:cNvPr id="239" name="Google Shape;239;g1274e9a7d45_1_34"/>
          <p:cNvSpPr txBox="1"/>
          <p:nvPr>
            <p:ph idx="12" type="sldNum"/>
          </p:nvPr>
        </p:nvSpPr>
        <p:spPr>
          <a:xfrm>
            <a:off x="8610600" y="59436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26b23a9d73_0_50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g126b23a9d73_0_50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46" name="Google Shape;246;g126b23a9d73_0_50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47" name="Google Shape;247;g126b23a9d73_0_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g126b23a9d73_0_50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Power </a:t>
            </a:r>
            <a:r>
              <a:rPr lang="en-US" sz="2400">
                <a:solidFill>
                  <a:schemeClr val="lt1"/>
                </a:solidFill>
              </a:rPr>
              <a:t>Subsystem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126b23a9d73_0_50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pic>
        <p:nvPicPr>
          <p:cNvPr id="250" name="Google Shape;250;g126b23a9d73_0_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3175" y="1259400"/>
            <a:ext cx="4401025" cy="454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126b23a9d73_0_50"/>
          <p:cNvPicPr preferRelativeResize="0"/>
          <p:nvPr/>
        </p:nvPicPr>
        <p:blipFill rotWithShape="1">
          <a:blip r:embed="rId5">
            <a:alphaModFix/>
          </a:blip>
          <a:srcRect b="0" l="0" r="0" t="4168"/>
          <a:stretch/>
        </p:blipFill>
        <p:spPr>
          <a:xfrm>
            <a:off x="899675" y="2573973"/>
            <a:ext cx="5610125" cy="195492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126b23a9d73_0_50"/>
          <p:cNvSpPr txBox="1"/>
          <p:nvPr>
            <p:ph idx="12" type="sldNum"/>
          </p:nvPr>
        </p:nvSpPr>
        <p:spPr>
          <a:xfrm>
            <a:off x="8610600" y="59436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274e9a7d45_2_10"/>
          <p:cNvSpPr txBox="1"/>
          <p:nvPr>
            <p:ph idx="1" type="body"/>
          </p:nvPr>
        </p:nvSpPr>
        <p:spPr>
          <a:xfrm>
            <a:off x="376800" y="1181875"/>
            <a:ext cx="11177400" cy="49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Requirements and Verification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Must step down 48 VDC to 11.5 - 12.5V with 5.5 - 6.5 A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Input 48 VDC using a power supply and verified that it consistently outputs readings within the required range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Must step down 48 VDC to 3.0 - 3.6 V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Input 48 VDC using a power supply and verified that it consistently outputs readings within 3.0 - 3.6 V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g1274e9a7d45_2_10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g1274e9a7d45_2_10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60" name="Google Shape;260;g1274e9a7d45_2_10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61" name="Google Shape;261;g1274e9a7d45_2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1274e9a7d45_2_10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Power</a:t>
            </a:r>
            <a:r>
              <a:rPr lang="en-US" sz="2400">
                <a:solidFill>
                  <a:schemeClr val="lt1"/>
                </a:solidFill>
              </a:rPr>
              <a:t> Subsystem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1274e9a7d45_2_10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sp>
        <p:nvSpPr>
          <p:cNvPr id="264" name="Google Shape;264;g1274e9a7d45_2_10"/>
          <p:cNvSpPr txBox="1"/>
          <p:nvPr>
            <p:ph idx="12" type="sldNum"/>
          </p:nvPr>
        </p:nvSpPr>
        <p:spPr>
          <a:xfrm>
            <a:off x="8610600" y="59436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26b23a9d73_0_353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g126b23a9d73_0_353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71" name="Google Shape;271;g126b23a9d73_0_353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72" name="Google Shape;272;g126b23a9d73_0_3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126b23a9d73_0_353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Motor Control </a:t>
            </a:r>
            <a:r>
              <a:rPr lang="en-US" sz="2400">
                <a:solidFill>
                  <a:schemeClr val="lt1"/>
                </a:solidFill>
              </a:rPr>
              <a:t>Subsystem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126b23a9d73_0_353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sp>
        <p:nvSpPr>
          <p:cNvPr id="275" name="Google Shape;275;g126b23a9d73_0_353"/>
          <p:cNvSpPr/>
          <p:nvPr/>
        </p:nvSpPr>
        <p:spPr>
          <a:xfrm>
            <a:off x="5765744" y="2736849"/>
            <a:ext cx="4014600" cy="1524300"/>
          </a:xfrm>
          <a:prstGeom prst="roundRect">
            <a:avLst>
              <a:gd fmla="val 5883" name="adj"/>
            </a:avLst>
          </a:prstGeom>
          <a:solidFill>
            <a:srgbClr val="D9EAD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126b23a9d73_0_353"/>
          <p:cNvSpPr/>
          <p:nvPr/>
        </p:nvSpPr>
        <p:spPr>
          <a:xfrm>
            <a:off x="5236150" y="3344048"/>
            <a:ext cx="885000" cy="666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/>
              <a:t>MCU</a:t>
            </a:r>
            <a:endParaRPr b="1" sz="900"/>
          </a:p>
        </p:txBody>
      </p:sp>
      <p:sp>
        <p:nvSpPr>
          <p:cNvPr id="277" name="Google Shape;277;g126b23a9d73_0_353"/>
          <p:cNvSpPr/>
          <p:nvPr/>
        </p:nvSpPr>
        <p:spPr>
          <a:xfrm>
            <a:off x="6044500" y="4972123"/>
            <a:ext cx="577800" cy="2295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0000FF"/>
                </a:solidFill>
              </a:rPr>
              <a:t>12V</a:t>
            </a:r>
            <a:endParaRPr b="1" sz="900">
              <a:solidFill>
                <a:srgbClr val="0000FF"/>
              </a:solidFill>
            </a:endParaRPr>
          </a:p>
        </p:txBody>
      </p:sp>
      <p:sp>
        <p:nvSpPr>
          <p:cNvPr id="278" name="Google Shape;278;g126b23a9d73_0_353"/>
          <p:cNvSpPr/>
          <p:nvPr/>
        </p:nvSpPr>
        <p:spPr>
          <a:xfrm>
            <a:off x="6052101" y="4706139"/>
            <a:ext cx="577800" cy="2295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BF9000"/>
                </a:solidFill>
              </a:rPr>
              <a:t>3.3V</a:t>
            </a:r>
            <a:endParaRPr b="1" sz="900">
              <a:solidFill>
                <a:srgbClr val="BF9000"/>
              </a:solidFill>
            </a:endParaRPr>
          </a:p>
        </p:txBody>
      </p:sp>
      <p:sp>
        <p:nvSpPr>
          <p:cNvPr id="279" name="Google Shape;279;g126b23a9d73_0_353"/>
          <p:cNvSpPr/>
          <p:nvPr/>
        </p:nvSpPr>
        <p:spPr>
          <a:xfrm>
            <a:off x="6699208" y="3384360"/>
            <a:ext cx="1040700" cy="585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/>
              <a:t>Motion Controller</a:t>
            </a:r>
            <a:endParaRPr b="1" sz="900"/>
          </a:p>
        </p:txBody>
      </p:sp>
      <p:sp>
        <p:nvSpPr>
          <p:cNvPr id="280" name="Google Shape;280;g126b23a9d73_0_353"/>
          <p:cNvSpPr/>
          <p:nvPr/>
        </p:nvSpPr>
        <p:spPr>
          <a:xfrm>
            <a:off x="8206523" y="3384371"/>
            <a:ext cx="885000" cy="585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/>
              <a:t>Stepper Driver IC</a:t>
            </a:r>
            <a:endParaRPr b="1" sz="900"/>
          </a:p>
        </p:txBody>
      </p:sp>
      <p:cxnSp>
        <p:nvCxnSpPr>
          <p:cNvPr id="281" name="Google Shape;281;g126b23a9d73_0_353"/>
          <p:cNvCxnSpPr/>
          <p:nvPr/>
        </p:nvCxnSpPr>
        <p:spPr>
          <a:xfrm>
            <a:off x="6121182" y="3756894"/>
            <a:ext cx="577800" cy="0"/>
          </a:xfrm>
          <a:prstGeom prst="straightConnector1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82" name="Google Shape;282;g126b23a9d73_0_353"/>
          <p:cNvSpPr/>
          <p:nvPr/>
        </p:nvSpPr>
        <p:spPr>
          <a:xfrm>
            <a:off x="8414926" y="2019226"/>
            <a:ext cx="762600" cy="585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/>
              <a:t>Motor</a:t>
            </a:r>
            <a:endParaRPr b="1" sz="900"/>
          </a:p>
        </p:txBody>
      </p:sp>
      <p:cxnSp>
        <p:nvCxnSpPr>
          <p:cNvPr id="283" name="Google Shape;283;g126b23a9d73_0_353"/>
          <p:cNvCxnSpPr>
            <a:stCxn id="278" idx="3"/>
            <a:endCxn id="280" idx="2"/>
          </p:cNvCxnSpPr>
          <p:nvPr/>
        </p:nvCxnSpPr>
        <p:spPr>
          <a:xfrm flipH="1" rot="10800000">
            <a:off x="6629901" y="3970389"/>
            <a:ext cx="2019000" cy="850500"/>
          </a:xfrm>
          <a:prstGeom prst="bentConnector2">
            <a:avLst/>
          </a:prstGeom>
          <a:noFill/>
          <a:ln cap="flat" cmpd="sng" w="28575">
            <a:solidFill>
              <a:srgbClr val="BF9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4" name="Google Shape;284;g126b23a9d73_0_353"/>
          <p:cNvCxnSpPr>
            <a:stCxn id="277" idx="3"/>
            <a:endCxn id="280" idx="3"/>
          </p:cNvCxnSpPr>
          <p:nvPr/>
        </p:nvCxnSpPr>
        <p:spPr>
          <a:xfrm flipH="1" rot="10800000">
            <a:off x="6622300" y="3677173"/>
            <a:ext cx="2469300" cy="1409700"/>
          </a:xfrm>
          <a:prstGeom prst="bentConnector3">
            <a:avLst>
              <a:gd fmla="val 111011" name="adj1"/>
            </a:avLst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5" name="Google Shape;285;g126b23a9d73_0_353"/>
          <p:cNvSpPr/>
          <p:nvPr/>
        </p:nvSpPr>
        <p:spPr>
          <a:xfrm>
            <a:off x="6733200" y="2030601"/>
            <a:ext cx="968100" cy="585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/>
              <a:t>Limit Switches</a:t>
            </a:r>
            <a:endParaRPr b="1" sz="900"/>
          </a:p>
        </p:txBody>
      </p:sp>
      <p:cxnSp>
        <p:nvCxnSpPr>
          <p:cNvPr id="286" name="Google Shape;286;g126b23a9d73_0_353"/>
          <p:cNvCxnSpPr>
            <a:stCxn id="285" idx="2"/>
            <a:endCxn id="279" idx="0"/>
          </p:cNvCxnSpPr>
          <p:nvPr/>
        </p:nvCxnSpPr>
        <p:spPr>
          <a:xfrm>
            <a:off x="7217250" y="2616501"/>
            <a:ext cx="2400" cy="7680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7" name="Google Shape;287;g126b23a9d73_0_353"/>
          <p:cNvCxnSpPr/>
          <p:nvPr/>
        </p:nvCxnSpPr>
        <p:spPr>
          <a:xfrm rot="10800000">
            <a:off x="8796265" y="2589671"/>
            <a:ext cx="0" cy="7947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8" name="Google Shape;288;g126b23a9d73_0_353"/>
          <p:cNvCxnSpPr>
            <a:stCxn id="279" idx="3"/>
            <a:endCxn id="280" idx="1"/>
          </p:cNvCxnSpPr>
          <p:nvPr/>
        </p:nvCxnSpPr>
        <p:spPr>
          <a:xfrm>
            <a:off x="7739908" y="3677310"/>
            <a:ext cx="466500" cy="0"/>
          </a:xfrm>
          <a:prstGeom prst="straightConnector1">
            <a:avLst/>
          </a:prstGeom>
          <a:noFill/>
          <a:ln cap="flat" cmpd="sng" w="19050">
            <a:solidFill>
              <a:srgbClr val="00C3C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9" name="Google Shape;289;g126b23a9d73_0_353"/>
          <p:cNvCxnSpPr>
            <a:stCxn id="278" idx="3"/>
            <a:endCxn id="279" idx="2"/>
          </p:cNvCxnSpPr>
          <p:nvPr/>
        </p:nvCxnSpPr>
        <p:spPr>
          <a:xfrm flipH="1" rot="10800000">
            <a:off x="6629901" y="3970389"/>
            <a:ext cx="589800" cy="850500"/>
          </a:xfrm>
          <a:prstGeom prst="bentConnector2">
            <a:avLst/>
          </a:prstGeom>
          <a:noFill/>
          <a:ln cap="flat" cmpd="sng" w="28575">
            <a:solidFill>
              <a:srgbClr val="BF9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0" name="Google Shape;290;g126b23a9d73_0_353"/>
          <p:cNvSpPr txBox="1"/>
          <p:nvPr/>
        </p:nvSpPr>
        <p:spPr>
          <a:xfrm>
            <a:off x="5743029" y="2692168"/>
            <a:ext cx="1285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Motor Control Subsystem</a:t>
            </a:r>
            <a:endParaRPr sz="1100"/>
          </a:p>
        </p:txBody>
      </p:sp>
      <p:cxnSp>
        <p:nvCxnSpPr>
          <p:cNvPr id="291" name="Google Shape;291;g126b23a9d73_0_353"/>
          <p:cNvCxnSpPr>
            <a:endCxn id="280" idx="0"/>
          </p:cNvCxnSpPr>
          <p:nvPr/>
        </p:nvCxnSpPr>
        <p:spPr>
          <a:xfrm flipH="1" rot="10800000">
            <a:off x="6121223" y="3384371"/>
            <a:ext cx="2527800" cy="190800"/>
          </a:xfrm>
          <a:prstGeom prst="bentConnector4">
            <a:avLst>
              <a:gd fmla="val 14424" name="adj1"/>
              <a:gd fmla="val 192661" name="adj2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92" name="Google Shape;292;g126b23a9d73_0_353"/>
          <p:cNvSpPr txBox="1"/>
          <p:nvPr/>
        </p:nvSpPr>
        <p:spPr>
          <a:xfrm>
            <a:off x="7088798" y="2745739"/>
            <a:ext cx="693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On/Off</a:t>
            </a:r>
            <a:endParaRPr sz="800"/>
          </a:p>
        </p:txBody>
      </p:sp>
      <p:sp>
        <p:nvSpPr>
          <p:cNvPr id="293" name="Google Shape;293;g126b23a9d73_0_353"/>
          <p:cNvSpPr txBox="1"/>
          <p:nvPr/>
        </p:nvSpPr>
        <p:spPr>
          <a:xfrm>
            <a:off x="8711445" y="2708905"/>
            <a:ext cx="693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Motor Current</a:t>
            </a:r>
            <a:endParaRPr sz="800"/>
          </a:p>
        </p:txBody>
      </p:sp>
      <p:sp>
        <p:nvSpPr>
          <p:cNvPr id="294" name="Google Shape;294;g126b23a9d73_0_353"/>
          <p:cNvSpPr txBox="1"/>
          <p:nvPr>
            <p:ph idx="1" type="body"/>
          </p:nvPr>
        </p:nvSpPr>
        <p:spPr>
          <a:xfrm>
            <a:off x="300600" y="1276275"/>
            <a:ext cx="4290300" cy="46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 sz="26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Design Overview</a:t>
            </a:r>
            <a:endParaRPr b="1" sz="26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b="1" sz="26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Motion Controller (Trinamic TMC429)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Stepper Driver IC (Trinamic TMC2660)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Motor current output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Limit switch input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g126b23a9d73_0_353"/>
          <p:cNvSpPr txBox="1"/>
          <p:nvPr>
            <p:ph idx="12" type="sldNum"/>
          </p:nvPr>
        </p:nvSpPr>
        <p:spPr>
          <a:xfrm>
            <a:off x="8610600" y="59436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6" name="Google Shape;296;g126b23a9d73_0_353"/>
          <p:cNvSpPr/>
          <p:nvPr/>
        </p:nvSpPr>
        <p:spPr>
          <a:xfrm>
            <a:off x="10078400" y="2305300"/>
            <a:ext cx="1363800" cy="1524300"/>
          </a:xfrm>
          <a:prstGeom prst="roundRect">
            <a:avLst>
              <a:gd fmla="val 3149" name="adj"/>
            </a:avLst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126b23a9d73_0_353"/>
          <p:cNvSpPr txBox="1"/>
          <p:nvPr/>
        </p:nvSpPr>
        <p:spPr>
          <a:xfrm>
            <a:off x="10164349" y="2305300"/>
            <a:ext cx="910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Legend</a:t>
            </a:r>
            <a:endParaRPr b="1" sz="1200"/>
          </a:p>
        </p:txBody>
      </p:sp>
      <p:sp>
        <p:nvSpPr>
          <p:cNvPr id="298" name="Google Shape;298;g126b23a9d73_0_353"/>
          <p:cNvSpPr txBox="1"/>
          <p:nvPr/>
        </p:nvSpPr>
        <p:spPr>
          <a:xfrm>
            <a:off x="10109399" y="2601200"/>
            <a:ext cx="1021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9900FF"/>
                </a:solidFill>
              </a:rPr>
              <a:t>█ 48V</a:t>
            </a:r>
            <a:endParaRPr sz="12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FF"/>
                </a:solidFill>
              </a:rPr>
              <a:t>█ 12V</a:t>
            </a:r>
            <a:endParaRPr sz="12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BF9000"/>
                </a:solidFill>
              </a:rPr>
              <a:t>█ 3.3V</a:t>
            </a:r>
            <a:endParaRPr sz="1200">
              <a:solidFill>
                <a:srgbClr val="BF9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8761D"/>
                </a:solidFill>
              </a:rPr>
              <a:t>█ SPI</a:t>
            </a:r>
            <a:endParaRPr sz="12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00C3C3"/>
                </a:solidFill>
              </a:rPr>
              <a:t>█ Step/Dir</a:t>
            </a:r>
            <a:endParaRPr sz="12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26b23a9d73_0_60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g126b23a9d73_0_60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305" name="Google Shape;305;g126b23a9d73_0_60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06" name="Google Shape;306;g126b23a9d73_0_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g126b23a9d73_0_60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Motor Control </a:t>
            </a:r>
            <a:r>
              <a:rPr lang="en-US" sz="2400">
                <a:solidFill>
                  <a:schemeClr val="lt1"/>
                </a:solidFill>
              </a:rPr>
              <a:t>Subsystem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126b23a9d73_0_60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sp>
        <p:nvSpPr>
          <p:cNvPr id="309" name="Google Shape;309;g126b23a9d73_0_60"/>
          <p:cNvSpPr txBox="1"/>
          <p:nvPr>
            <p:ph idx="1" type="body"/>
          </p:nvPr>
        </p:nvSpPr>
        <p:spPr>
          <a:xfrm>
            <a:off x="243150" y="1022550"/>
            <a:ext cx="113112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 sz="26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Schematic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g126b23a9d73_0_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5813" y="1426675"/>
            <a:ext cx="9960376" cy="4882924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g126b23a9d73_0_60"/>
          <p:cNvSpPr txBox="1"/>
          <p:nvPr>
            <p:ph idx="12" type="sldNum"/>
          </p:nvPr>
        </p:nvSpPr>
        <p:spPr>
          <a:xfrm>
            <a:off x="8610600" y="59436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274e9a7d45_0_17"/>
          <p:cNvSpPr txBox="1"/>
          <p:nvPr>
            <p:ph idx="1" type="body"/>
          </p:nvPr>
        </p:nvSpPr>
        <p:spPr>
          <a:xfrm>
            <a:off x="243150" y="1098750"/>
            <a:ext cx="11177400" cy="49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b="1" sz="26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b="1" sz="26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g1274e9a7d45_0_17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1274e9a7d45_0_17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319" name="Google Shape;319;g1274e9a7d45_0_17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20" name="Google Shape;320;g1274e9a7d45_0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g1274e9a7d45_0_17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Motor Control Subsystem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g1274e9a7d45_0_17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pic>
        <p:nvPicPr>
          <p:cNvPr id="323" name="Google Shape;323;g1274e9a7d45_0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6050" y="1138050"/>
            <a:ext cx="8791575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g1274e9a7d45_0_17"/>
          <p:cNvSpPr txBox="1"/>
          <p:nvPr>
            <p:ph idx="12" type="sldNum"/>
          </p:nvPr>
        </p:nvSpPr>
        <p:spPr>
          <a:xfrm>
            <a:off x="8610600" y="59436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26b23a9d73_0_198"/>
          <p:cNvSpPr txBox="1"/>
          <p:nvPr>
            <p:ph idx="1" type="body"/>
          </p:nvPr>
        </p:nvSpPr>
        <p:spPr>
          <a:xfrm>
            <a:off x="5239700" y="1107913"/>
            <a:ext cx="6569400" cy="49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highlight>
                  <a:srgbClr val="EEEEFF"/>
                </a:highlight>
                <a:latin typeface="Courier New"/>
                <a:ea typeface="Courier New"/>
                <a:cs typeface="Courier New"/>
                <a:sym typeface="Courier New"/>
              </a:rPr>
              <a:t> HAL_SPI_TransmitReceive(&amp;hspi1, DATA_SENT, DATA_RECIEVED, NUM_BYTES_READ,TIMEOUT);</a:t>
            </a:r>
            <a:endParaRPr sz="2000">
              <a:highlight>
                <a:srgbClr val="EEEE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highlight>
                <a:srgbClr val="EEEE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highlight>
                <a:srgbClr val="EEEE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highlight>
                  <a:srgbClr val="EEEEFF"/>
                </a:highlight>
                <a:latin typeface="Courier New"/>
                <a:ea typeface="Courier New"/>
                <a:cs typeface="Courier New"/>
                <a:sym typeface="Courier New"/>
              </a:rPr>
              <a:t>Example functions:</a:t>
            </a:r>
            <a:endParaRPr sz="2000">
              <a:highlight>
                <a:srgbClr val="EEEE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Font typeface="Courier New"/>
              <a:buChar char="•"/>
            </a:pPr>
            <a:r>
              <a:rPr lang="en-US" sz="2000">
                <a:highlight>
                  <a:srgbClr val="EEEEFF"/>
                </a:highlight>
                <a:latin typeface="Courier New"/>
                <a:ea typeface="Courier New"/>
                <a:cs typeface="Courier New"/>
                <a:sym typeface="Courier New"/>
              </a:rPr>
              <a:t>setPosition</a:t>
            </a:r>
            <a:endParaRPr sz="2000">
              <a:highlight>
                <a:srgbClr val="EEEE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•"/>
            </a:pPr>
            <a:r>
              <a:rPr lang="en-US" sz="2000">
                <a:highlight>
                  <a:srgbClr val="EEEEFF"/>
                </a:highlight>
                <a:latin typeface="Courier New"/>
                <a:ea typeface="Courier New"/>
                <a:cs typeface="Courier New"/>
                <a:sym typeface="Courier New"/>
              </a:rPr>
              <a:t>getPosition</a:t>
            </a:r>
            <a:endParaRPr sz="2000">
              <a:highlight>
                <a:srgbClr val="EEEE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•"/>
            </a:pPr>
            <a:r>
              <a:rPr lang="en-US" sz="2000">
                <a:highlight>
                  <a:srgbClr val="EEEEFF"/>
                </a:highlight>
                <a:latin typeface="Courier New"/>
                <a:ea typeface="Courier New"/>
                <a:cs typeface="Courier New"/>
                <a:sym typeface="Courier New"/>
              </a:rPr>
              <a:t>setVelocity</a:t>
            </a:r>
            <a:endParaRPr sz="2000">
              <a:highlight>
                <a:srgbClr val="EEEE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•"/>
            </a:pPr>
            <a:r>
              <a:rPr lang="en-US" sz="2000">
                <a:highlight>
                  <a:srgbClr val="EEEEFF"/>
                </a:highlight>
                <a:latin typeface="Courier New"/>
                <a:ea typeface="Courier New"/>
                <a:cs typeface="Courier New"/>
                <a:sym typeface="Courier New"/>
              </a:rPr>
              <a:t>getVelocity</a:t>
            </a:r>
            <a:endParaRPr sz="2000">
              <a:highlight>
                <a:srgbClr val="EEEE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•"/>
            </a:pPr>
            <a:r>
              <a:rPr lang="en-US" sz="2000">
                <a:highlight>
                  <a:srgbClr val="EEEEFF"/>
                </a:highlight>
                <a:latin typeface="Courier New"/>
                <a:ea typeface="Courier New"/>
                <a:cs typeface="Courier New"/>
                <a:sym typeface="Courier New"/>
              </a:rPr>
              <a:t>setCurrentScale</a:t>
            </a:r>
            <a:endParaRPr sz="2000">
              <a:highlight>
                <a:srgbClr val="EEEE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highlight>
                <a:srgbClr val="EEEE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highlight>
                <a:srgbClr val="EEEE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EEEE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0" name="Google Shape;330;g126b23a9d73_0_198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g126b23a9d73_0_198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332" name="Google Shape;332;g126b23a9d73_0_198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33" name="Google Shape;333;g126b23a9d73_0_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g126b23a9d73_0_198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Motor Control Subsystem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g126b23a9d73_0_198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pic>
        <p:nvPicPr>
          <p:cNvPr id="336" name="Google Shape;336;g126b23a9d73_0_1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2263" y="1113025"/>
            <a:ext cx="2676525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g126b23a9d73_0_198"/>
          <p:cNvSpPr txBox="1"/>
          <p:nvPr>
            <p:ph idx="12" type="sldNum"/>
          </p:nvPr>
        </p:nvSpPr>
        <p:spPr>
          <a:xfrm>
            <a:off x="8610600" y="59436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274e9a7d45_2_20"/>
          <p:cNvSpPr txBox="1"/>
          <p:nvPr>
            <p:ph idx="1" type="body"/>
          </p:nvPr>
        </p:nvSpPr>
        <p:spPr>
          <a:xfrm>
            <a:off x="376800" y="1181875"/>
            <a:ext cx="11177400" cy="49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Requirements and Verification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Converts SPI commands from MCU to step/dir pulses which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are accurate enough for microstepping 256 microsteps per full step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Verified that when the motor moved 1 full rotation (360</a:t>
            </a:r>
            <a:r>
              <a:rPr lang="en-US" sz="2000">
                <a:solidFill>
                  <a:srgbClr val="4D515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°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), it has moved 56800 microsteps (256 microsteps * 360</a:t>
            </a:r>
            <a:r>
              <a:rPr lang="en-US" sz="2000">
                <a:solidFill>
                  <a:srgbClr val="4D515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°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).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Must be able to provide up to 3A per motor phase without going above 125° C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Was able to move 3 different motors with all functions and temperature did not exceed 43</a:t>
            </a:r>
            <a:r>
              <a:rPr lang="en-US" sz="2000">
                <a:solidFill>
                  <a:srgbClr val="4D515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° C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g1274e9a7d45_2_20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g1274e9a7d45_2_20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345" name="Google Shape;345;g1274e9a7d45_2_20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46" name="Google Shape;346;g1274e9a7d45_2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g1274e9a7d45_2_20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Motor Control Subsystem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g1274e9a7d45_2_20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sp>
        <p:nvSpPr>
          <p:cNvPr id="349" name="Google Shape;349;g1274e9a7d45_2_20"/>
          <p:cNvSpPr txBox="1"/>
          <p:nvPr>
            <p:ph idx="12" type="sldNum"/>
          </p:nvPr>
        </p:nvSpPr>
        <p:spPr>
          <a:xfrm>
            <a:off x="8610600" y="59436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276f7e1345_0_4"/>
          <p:cNvSpPr txBox="1"/>
          <p:nvPr>
            <p:ph idx="1" type="body"/>
          </p:nvPr>
        </p:nvSpPr>
        <p:spPr>
          <a:xfrm>
            <a:off x="376800" y="1181875"/>
            <a:ext cx="11177400" cy="49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Requirements and Verification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1276f7e1345_0_4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g1276f7e1345_0_4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357" name="Google Shape;357;g1276f7e1345_0_4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58" name="Google Shape;358;g1276f7e1345_0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g1276f7e1345_0_4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Motor Control Subsystem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g1276f7e1345_0_4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sp>
        <p:nvSpPr>
          <p:cNvPr id="361" name="Google Shape;361;g1276f7e1345_0_4"/>
          <p:cNvSpPr txBox="1"/>
          <p:nvPr>
            <p:ph idx="12" type="sldNum"/>
          </p:nvPr>
        </p:nvSpPr>
        <p:spPr>
          <a:xfrm>
            <a:off x="8610600" y="59436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2" name="Google Shape;362;g1276f7e1345_0_4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3238" y="1755550"/>
            <a:ext cx="6565515" cy="4059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1b66584a4c_2_0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g11b66584a4c_2_0"/>
          <p:cNvSpPr txBox="1"/>
          <p:nvPr>
            <p:ph idx="1" type="body"/>
          </p:nvPr>
        </p:nvSpPr>
        <p:spPr>
          <a:xfrm>
            <a:off x="376810" y="953279"/>
            <a:ext cx="66864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 sz="26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Project Overview</a:t>
            </a:r>
            <a:endParaRPr b="1" sz="26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Argonne National Lab: Advanced Photon Source (APS)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Use countless steppers for positioning/alignment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Need for new and compact stepper drivers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Our project: stepper driver using power over ethernet (PoE)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g11b66584a4c_2_0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93" name="Google Shape;93;g11b66584a4c_2_0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94" name="Google Shape;94;g11b66584a4c_2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11b66584a4c_2_0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Introduction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11b66584a4c_2_0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pic>
        <p:nvPicPr>
          <p:cNvPr id="97" name="Google Shape;97;g11b66584a4c_2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2350" y="963412"/>
            <a:ext cx="3989777" cy="224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11b66584a4c_2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373" y="3628675"/>
            <a:ext cx="8252476" cy="247394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11b66584a4c_2_0"/>
          <p:cNvSpPr txBox="1"/>
          <p:nvPr/>
        </p:nvSpPr>
        <p:spPr>
          <a:xfrm>
            <a:off x="3421050" y="6042538"/>
            <a:ext cx="2759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latin typeface="Calibri"/>
                <a:ea typeface="Calibri"/>
                <a:cs typeface="Calibri"/>
                <a:sym typeface="Calibri"/>
              </a:rPr>
              <a:t>APS Synchrotron Beamline</a:t>
            </a:r>
            <a:endParaRPr i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11b66584a4c_2_0"/>
          <p:cNvSpPr txBox="1"/>
          <p:nvPr>
            <p:ph idx="12" type="sldNum"/>
          </p:nvPr>
        </p:nvSpPr>
        <p:spPr>
          <a:xfrm>
            <a:off x="8610600" y="59436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1" name="Google Shape;101;g11b66584a4c_2_0"/>
          <p:cNvPicPr preferRelativeResize="0"/>
          <p:nvPr/>
        </p:nvPicPr>
        <p:blipFill rotWithShape="1">
          <a:blip r:embed="rId6">
            <a:alphaModFix/>
          </a:blip>
          <a:srcRect b="13234" l="10543" r="9219" t="7751"/>
          <a:stretch/>
        </p:blipFill>
        <p:spPr>
          <a:xfrm>
            <a:off x="9411800" y="3547675"/>
            <a:ext cx="1951300" cy="192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11b66584a4c_2_0"/>
          <p:cNvSpPr txBox="1"/>
          <p:nvPr/>
        </p:nvSpPr>
        <p:spPr>
          <a:xfrm>
            <a:off x="9593250" y="5280550"/>
            <a:ext cx="1692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latin typeface="Calibri"/>
                <a:ea typeface="Calibri"/>
                <a:cs typeface="Calibri"/>
                <a:sym typeface="Calibri"/>
              </a:rPr>
              <a:t>Stepper Motor</a:t>
            </a:r>
            <a:endParaRPr i="1"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26b23a9d73_0_76"/>
          <p:cNvSpPr txBox="1"/>
          <p:nvPr>
            <p:ph idx="1" type="body"/>
          </p:nvPr>
        </p:nvSpPr>
        <p:spPr>
          <a:xfrm>
            <a:off x="376800" y="1181875"/>
            <a:ext cx="5278500" cy="49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 sz="26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Design</a:t>
            </a:r>
            <a:endParaRPr b="1" sz="26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STM32F407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Integrated Ethernet MAC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Ethernet RMII input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SPI Outputs for TMC429 and TMC2660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UART for debugging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Status LEDs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g126b23a9d73_0_76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g126b23a9d73_0_76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370" name="Google Shape;370;g126b23a9d73_0_76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71" name="Google Shape;371;g126b23a9d73_0_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g126b23a9d73_0_76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MCU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g126b23a9d73_0_76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pic>
        <p:nvPicPr>
          <p:cNvPr id="374" name="Google Shape;374;g126b23a9d73_0_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7425" y="986759"/>
            <a:ext cx="3038174" cy="5392741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g126b23a9d73_0_76"/>
          <p:cNvSpPr txBox="1"/>
          <p:nvPr>
            <p:ph idx="12" type="sldNum"/>
          </p:nvPr>
        </p:nvSpPr>
        <p:spPr>
          <a:xfrm>
            <a:off x="8610600" y="59436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26b23a9d73_0_127"/>
          <p:cNvSpPr/>
          <p:nvPr/>
        </p:nvSpPr>
        <p:spPr>
          <a:xfrm flipH="1" rot="10800000">
            <a:off x="-1" y="64"/>
            <a:ext cx="12192000" cy="6866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uilding, street&#10;&#10;Description automatically generated" id="381" name="Google Shape;381;g126b23a9d73_0_127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-1" y="8165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382" name="Google Shape;382;g126b23a9d73_0_1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4210" y="235709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g126b23a9d73_0_127"/>
          <p:cNvSpPr txBox="1"/>
          <p:nvPr/>
        </p:nvSpPr>
        <p:spPr>
          <a:xfrm>
            <a:off x="1295400" y="2948490"/>
            <a:ext cx="9601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en-US" sz="4500">
                <a:solidFill>
                  <a:schemeClr val="lt1"/>
                </a:solidFill>
              </a:rPr>
              <a:t>Project Build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g126b23a9d73_0_127"/>
          <p:cNvSpPr/>
          <p:nvPr/>
        </p:nvSpPr>
        <p:spPr>
          <a:xfrm>
            <a:off x="5520230" y="1704276"/>
            <a:ext cx="1151400" cy="111900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g126b23a9d73_0_127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386" name="Google Shape;386;g126b23a9d73_0_127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sp>
        <p:nvSpPr>
          <p:cNvPr id="387" name="Google Shape;387;g126b23a9d73_0_127"/>
          <p:cNvSpPr txBox="1"/>
          <p:nvPr>
            <p:ph idx="12" type="sldNum"/>
          </p:nvPr>
        </p:nvSpPr>
        <p:spPr>
          <a:xfrm>
            <a:off x="8610600" y="59436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274e9a7d45_1_5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g1274e9a7d45_1_5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394" name="Google Shape;394;g1274e9a7d45_1_5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95" name="Google Shape;395;g1274e9a7d45_1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g1274e9a7d45_1_5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Project Build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g1274e9a7d45_1_5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pic>
        <p:nvPicPr>
          <p:cNvPr id="398" name="Google Shape;398;g1274e9a7d45_1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412" y="1010575"/>
            <a:ext cx="6981584" cy="5284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g1274e9a7d45_1_5"/>
          <p:cNvSpPr txBox="1"/>
          <p:nvPr>
            <p:ph idx="12" type="sldNum"/>
          </p:nvPr>
        </p:nvSpPr>
        <p:spPr>
          <a:xfrm>
            <a:off x="8610600" y="59436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00" name="Google Shape;400;g1274e9a7d45_1_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7439427" y="2601398"/>
            <a:ext cx="4444875" cy="210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26b23a9d73_0_86"/>
          <p:cNvSpPr txBox="1"/>
          <p:nvPr>
            <p:ph idx="1" type="body"/>
          </p:nvPr>
        </p:nvSpPr>
        <p:spPr>
          <a:xfrm>
            <a:off x="376804" y="1334275"/>
            <a:ext cx="59802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 sz="26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 b="1" sz="26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PoE circuitry able to output 48 VDC and supports 60W and 30W PoE standards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Power board able to step down 48V to 3.3V and 12V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MCU able to communicate with motor control subsystem properly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Able to: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Move motor to a target position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Read current motor position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Move motor at a given velocity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Able to set amount of current to power up motor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Currently, ethernet communication not working but is temporarily substituted with UART communication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g126b23a9d73_0_86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g126b23a9d73_0_86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408" name="Google Shape;408;g126b23a9d73_0_86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409" name="Google Shape;409;g126b23a9d73_0_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g126b23a9d73_0_86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Project Build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g126b23a9d73_0_86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pic>
        <p:nvPicPr>
          <p:cNvPr id="412" name="Google Shape;412;g126b23a9d73_0_86"/>
          <p:cNvPicPr preferRelativeResize="0"/>
          <p:nvPr/>
        </p:nvPicPr>
        <p:blipFill rotWithShape="1">
          <a:blip r:embed="rId4">
            <a:alphaModFix/>
          </a:blip>
          <a:srcRect b="0" l="7833" r="1922" t="0"/>
          <a:stretch/>
        </p:blipFill>
        <p:spPr>
          <a:xfrm>
            <a:off x="6442800" y="1368025"/>
            <a:ext cx="5254451" cy="43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g126b23a9d73_0_86"/>
          <p:cNvSpPr txBox="1"/>
          <p:nvPr>
            <p:ph idx="12" type="sldNum"/>
          </p:nvPr>
        </p:nvSpPr>
        <p:spPr>
          <a:xfrm>
            <a:off x="8610600" y="59436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26b23a9d73_0_411"/>
          <p:cNvSpPr txBox="1"/>
          <p:nvPr>
            <p:ph idx="1" type="body"/>
          </p:nvPr>
        </p:nvSpPr>
        <p:spPr>
          <a:xfrm>
            <a:off x="376809" y="1334279"/>
            <a:ext cx="111774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Video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g126b23a9d73_0_411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g126b23a9d73_0_411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421" name="Google Shape;421;g126b23a9d73_0_411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422" name="Google Shape;422;g126b23a9d73_0_4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g126b23a9d73_0_411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Project</a:t>
            </a:r>
            <a:r>
              <a:rPr lang="en-US" sz="2400">
                <a:solidFill>
                  <a:schemeClr val="lt1"/>
                </a:solidFill>
              </a:rPr>
              <a:t> Build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g126b23a9d73_0_411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pic>
        <p:nvPicPr>
          <p:cNvPr id="425" name="Google Shape;425;g126b23a9d73_0_411" title="445 Demo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56713" y="1121313"/>
            <a:ext cx="6750274" cy="5062712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g126b23a9d73_0_411"/>
          <p:cNvSpPr txBox="1"/>
          <p:nvPr>
            <p:ph idx="12" type="sldNum"/>
          </p:nvPr>
        </p:nvSpPr>
        <p:spPr>
          <a:xfrm>
            <a:off x="8610600" y="59436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1274e9a7d45_1_23"/>
          <p:cNvSpPr txBox="1"/>
          <p:nvPr>
            <p:ph idx="1" type="body"/>
          </p:nvPr>
        </p:nvSpPr>
        <p:spPr>
          <a:xfrm>
            <a:off x="376800" y="1181875"/>
            <a:ext cx="11177400" cy="49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 sz="26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Problems</a:t>
            </a:r>
            <a:endParaRPr b="1" sz="26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Damaged STM32F407 MCU and 2 DP83848 PHY chips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PoE Negotiation failed due to transformer in RJ45 component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Shorted MOSFET which caused PoE++ to fail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Stop switches repeatedly gets disabled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MCU clock output to Trinamic chips very noisy - used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internal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clock for TMC2660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Ethernet software did not work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g1274e9a7d45_1_23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g1274e9a7d45_1_23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434" name="Google Shape;434;g1274e9a7d45_1_23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435" name="Google Shape;435;g1274e9a7d45_1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g1274e9a7d45_1_23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Project Build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g1274e9a7d45_1_23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sp>
        <p:nvSpPr>
          <p:cNvPr id="438" name="Google Shape;438;g1274e9a7d45_1_23"/>
          <p:cNvSpPr txBox="1"/>
          <p:nvPr>
            <p:ph idx="12" type="sldNum"/>
          </p:nvPr>
        </p:nvSpPr>
        <p:spPr>
          <a:xfrm>
            <a:off x="8610600" y="59436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11b66584a4c_2_145"/>
          <p:cNvSpPr/>
          <p:nvPr/>
        </p:nvSpPr>
        <p:spPr>
          <a:xfrm flipH="1" rot="10800000">
            <a:off x="-1" y="64"/>
            <a:ext cx="12192000" cy="6866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uilding, street&#10;&#10;Description automatically generated" id="444" name="Google Shape;444;g11b66584a4c_2_145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-1" y="8165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445" name="Google Shape;445;g11b66584a4c_2_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4210" y="235709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g11b66584a4c_2_145"/>
          <p:cNvSpPr txBox="1"/>
          <p:nvPr/>
        </p:nvSpPr>
        <p:spPr>
          <a:xfrm>
            <a:off x="1295400" y="2948490"/>
            <a:ext cx="9601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en-US" sz="4500">
                <a:solidFill>
                  <a:schemeClr val="lt1"/>
                </a:solidFill>
              </a:rPr>
              <a:t>Conclusion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g11b66584a4c_2_145"/>
          <p:cNvSpPr/>
          <p:nvPr/>
        </p:nvSpPr>
        <p:spPr>
          <a:xfrm>
            <a:off x="5520230" y="1704276"/>
            <a:ext cx="1151400" cy="111900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g11b66584a4c_2_145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449" name="Google Shape;449;g11b66584a4c_2_145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sp>
        <p:nvSpPr>
          <p:cNvPr id="450" name="Google Shape;450;g11b66584a4c_2_145"/>
          <p:cNvSpPr txBox="1"/>
          <p:nvPr>
            <p:ph idx="12" type="sldNum"/>
          </p:nvPr>
        </p:nvSpPr>
        <p:spPr>
          <a:xfrm>
            <a:off x="8610600" y="59436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11b66584a4c_2_135"/>
          <p:cNvSpPr txBox="1"/>
          <p:nvPr>
            <p:ph idx="1" type="body"/>
          </p:nvPr>
        </p:nvSpPr>
        <p:spPr>
          <a:xfrm>
            <a:off x="376809" y="1334279"/>
            <a:ext cx="111774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 sz="26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Future Work</a:t>
            </a:r>
            <a:endParaRPr b="1" sz="26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Ethernet subsystem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○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Test with STM32 + ethernet dev board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○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TVS diodes on PHY data inputs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○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Software implementation of ethernet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Integration into Argonne control software (SPEC)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Power board stacked on main PCB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16 MHz oscillator for Trinamic ICs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4 layer board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g11b66584a4c_2_135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g11b66584a4c_2_135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458" name="Google Shape;458;g11b66584a4c_2_135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459" name="Google Shape;459;g11b66584a4c_2_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g11b66584a4c_2_135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Conclusion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g11b66584a4c_2_135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sp>
        <p:nvSpPr>
          <p:cNvPr id="462" name="Google Shape;462;g11b66584a4c_2_135"/>
          <p:cNvSpPr txBox="1"/>
          <p:nvPr>
            <p:ph idx="12" type="sldNum"/>
          </p:nvPr>
        </p:nvSpPr>
        <p:spPr>
          <a:xfrm>
            <a:off x="8610600" y="59436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7"/>
          <p:cNvSpPr/>
          <p:nvPr/>
        </p:nvSpPr>
        <p:spPr>
          <a:xfrm flipH="1" rot="10800000">
            <a:off x="-1" y="0"/>
            <a:ext cx="12192000" cy="6866164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uilding, street&#10;&#10;Description automatically generated" id="468" name="Google Shape;468;p37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-1" y="8165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469" name="Google Shape;469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4210" y="235709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37"/>
          <p:cNvSpPr txBox="1"/>
          <p:nvPr/>
        </p:nvSpPr>
        <p:spPr>
          <a:xfrm>
            <a:off x="4252200" y="3015525"/>
            <a:ext cx="36876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chemeClr val="lt1"/>
                </a:solidFill>
              </a:rPr>
              <a:t>THANKS!</a:t>
            </a:r>
            <a:endParaRPr b="1" i="0" sz="5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37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472" name="Google Shape;472;p37"/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sp>
        <p:nvSpPr>
          <p:cNvPr id="473" name="Google Shape;473;p37"/>
          <p:cNvSpPr txBox="1"/>
          <p:nvPr>
            <p:ph idx="12" type="sldNum"/>
          </p:nvPr>
        </p:nvSpPr>
        <p:spPr>
          <a:xfrm>
            <a:off x="8610600" y="59436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8"/>
          <p:cNvSpPr/>
          <p:nvPr/>
        </p:nvSpPr>
        <p:spPr>
          <a:xfrm flipH="1" rot="10800000">
            <a:off x="-1" y="0"/>
            <a:ext cx="12192000" cy="6866164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uilding, street&#10;&#10;Description automatically generated" id="479" name="Google Shape;479;p38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-1" y="8165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" id="480" name="Google Shape;480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30021" y="2252985"/>
            <a:ext cx="7131957" cy="2352029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38"/>
          <p:cNvSpPr txBox="1"/>
          <p:nvPr>
            <p:ph idx="12" type="sldNum"/>
          </p:nvPr>
        </p:nvSpPr>
        <p:spPr>
          <a:xfrm>
            <a:off x="8610600" y="59436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1b66584a4c_2_20"/>
          <p:cNvSpPr txBox="1"/>
          <p:nvPr>
            <p:ph idx="1" type="body"/>
          </p:nvPr>
        </p:nvSpPr>
        <p:spPr>
          <a:xfrm>
            <a:off x="376800" y="1181875"/>
            <a:ext cx="11177400" cy="49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 sz="26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Problem</a:t>
            </a:r>
            <a:endParaRPr b="1" sz="26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Current stepper drivers are bulky and expensive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Running out of available slots for drivers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Smaller solutions require power + serial communication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lang="en-US" sz="26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Solution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b="1" sz="2000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Power over ethernet (PoE)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Merge communication and power into one cable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Send ethernet commands to control high accuracy microstepping drivers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Universal (different current requirements)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Network switches already installed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PoE+ (25.5W of power)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PoE++ (51W of power)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11b66584a4c_2_20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g11b66584a4c_2_20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10" name="Google Shape;110;g11b66584a4c_2_20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11" name="Google Shape;111;g11b66584a4c_2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11b66584a4c_2_20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Objective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11b66584a4c_2_20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sp>
        <p:nvSpPr>
          <p:cNvPr id="114" name="Google Shape;114;g11b66584a4c_2_20"/>
          <p:cNvSpPr txBox="1"/>
          <p:nvPr>
            <p:ph idx="12" type="sldNum"/>
          </p:nvPr>
        </p:nvSpPr>
        <p:spPr>
          <a:xfrm>
            <a:off x="8610600" y="59436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1b66584a4c_2_37"/>
          <p:cNvSpPr/>
          <p:nvPr/>
        </p:nvSpPr>
        <p:spPr>
          <a:xfrm flipH="1" rot="10800000">
            <a:off x="-1" y="64"/>
            <a:ext cx="12192000" cy="6866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uilding, street&#10;&#10;Description automatically generated" id="120" name="Google Shape;120;g11b66584a4c_2_37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-1" y="8165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121" name="Google Shape;121;g11b66584a4c_2_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4210" y="235709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11b66584a4c_2_37"/>
          <p:cNvSpPr txBox="1"/>
          <p:nvPr/>
        </p:nvSpPr>
        <p:spPr>
          <a:xfrm>
            <a:off x="1295400" y="2948490"/>
            <a:ext cx="9601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en-US" sz="4500">
                <a:solidFill>
                  <a:schemeClr val="lt1"/>
                </a:solidFill>
              </a:rPr>
              <a:t>Design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11b66584a4c_2_37"/>
          <p:cNvSpPr/>
          <p:nvPr/>
        </p:nvSpPr>
        <p:spPr>
          <a:xfrm>
            <a:off x="5520230" y="1704276"/>
            <a:ext cx="1151400" cy="111900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11b66584a4c_2_37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25" name="Google Shape;125;g11b66584a4c_2_37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sp>
        <p:nvSpPr>
          <p:cNvPr id="126" name="Google Shape;126;g11b66584a4c_2_37"/>
          <p:cNvSpPr txBox="1"/>
          <p:nvPr>
            <p:ph idx="12" type="sldNum"/>
          </p:nvPr>
        </p:nvSpPr>
        <p:spPr>
          <a:xfrm>
            <a:off x="8610600" y="59436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1b66584a4c_2_47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11b66584a4c_2_47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33" name="Google Shape;133;g11b66584a4c_2_47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34" name="Google Shape;134;g11b66584a4c_2_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11b66584a4c_2_47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Block Diagram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11b66584a4c_2_47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pic>
        <p:nvPicPr>
          <p:cNvPr id="137" name="Google Shape;137;g11b66584a4c_2_47"/>
          <p:cNvPicPr preferRelativeResize="0"/>
          <p:nvPr/>
        </p:nvPicPr>
        <p:blipFill rotWithShape="1">
          <a:blip r:embed="rId4">
            <a:alphaModFix/>
          </a:blip>
          <a:srcRect b="5365" l="0" r="0" t="5052"/>
          <a:stretch/>
        </p:blipFill>
        <p:spPr>
          <a:xfrm>
            <a:off x="203200" y="952863"/>
            <a:ext cx="11785608" cy="539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11b66584a4c_2_47"/>
          <p:cNvSpPr txBox="1"/>
          <p:nvPr>
            <p:ph idx="12" type="sldNum"/>
          </p:nvPr>
        </p:nvSpPr>
        <p:spPr>
          <a:xfrm>
            <a:off x="8610600" y="59436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6b23a9d73_0_0"/>
          <p:cNvSpPr txBox="1"/>
          <p:nvPr>
            <p:ph idx="1" type="body"/>
          </p:nvPr>
        </p:nvSpPr>
        <p:spPr>
          <a:xfrm>
            <a:off x="148200" y="1123875"/>
            <a:ext cx="3245400" cy="46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 sz="26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Design Overview</a:t>
            </a:r>
            <a:endParaRPr b="1" sz="26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b="1" sz="26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Diode bridge controller (LT4321)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PD controller (LT4293)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Ethernet PHY (DP83848)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126b23a9d73_0_0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126b23a9d73_0_0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46" name="Google Shape;146;g126b23a9d73_0_0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47" name="Google Shape;147;g126b23a9d73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126b23a9d73_0_0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Ethernet Subsystem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126b23a9d73_0_0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sp>
        <p:nvSpPr>
          <p:cNvPr id="150" name="Google Shape;150;g126b23a9d73_0_0"/>
          <p:cNvSpPr/>
          <p:nvPr/>
        </p:nvSpPr>
        <p:spPr>
          <a:xfrm>
            <a:off x="4324525" y="4619850"/>
            <a:ext cx="1760400" cy="1154100"/>
          </a:xfrm>
          <a:prstGeom prst="roundRect">
            <a:avLst>
              <a:gd fmla="val 5883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126b23a9d73_0_0"/>
          <p:cNvSpPr/>
          <p:nvPr/>
        </p:nvSpPr>
        <p:spPr>
          <a:xfrm>
            <a:off x="4324525" y="2004875"/>
            <a:ext cx="2497500" cy="2523300"/>
          </a:xfrm>
          <a:prstGeom prst="roundRect">
            <a:avLst>
              <a:gd fmla="val 5883" name="adj"/>
            </a:avLst>
          </a:prstGeom>
          <a:solidFill>
            <a:srgbClr val="F4CCC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126b23a9d73_0_0"/>
          <p:cNvSpPr/>
          <p:nvPr/>
        </p:nvSpPr>
        <p:spPr>
          <a:xfrm>
            <a:off x="6512737" y="3124792"/>
            <a:ext cx="774600" cy="6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/>
              <a:t>MCU</a:t>
            </a:r>
            <a:endParaRPr b="1" sz="900"/>
          </a:p>
        </p:txBody>
      </p:sp>
      <p:sp>
        <p:nvSpPr>
          <p:cNvPr id="153" name="Google Shape;153;g126b23a9d73_0_0"/>
          <p:cNvSpPr/>
          <p:nvPr/>
        </p:nvSpPr>
        <p:spPr>
          <a:xfrm>
            <a:off x="4520124" y="2381150"/>
            <a:ext cx="774600" cy="553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/>
              <a:t>RJ45 Port</a:t>
            </a:r>
            <a:endParaRPr b="1" sz="900"/>
          </a:p>
        </p:txBody>
      </p:sp>
      <p:sp>
        <p:nvSpPr>
          <p:cNvPr id="154" name="Google Shape;154;g126b23a9d73_0_0"/>
          <p:cNvSpPr/>
          <p:nvPr/>
        </p:nvSpPr>
        <p:spPr>
          <a:xfrm>
            <a:off x="5588122" y="3162889"/>
            <a:ext cx="667500" cy="553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/>
              <a:t>Ethernet PHY</a:t>
            </a:r>
            <a:endParaRPr b="1" sz="900"/>
          </a:p>
        </p:txBody>
      </p:sp>
      <p:sp>
        <p:nvSpPr>
          <p:cNvPr id="155" name="Google Shape;155;g126b23a9d73_0_0"/>
          <p:cNvSpPr/>
          <p:nvPr/>
        </p:nvSpPr>
        <p:spPr>
          <a:xfrm>
            <a:off x="4396530" y="3891379"/>
            <a:ext cx="1021800" cy="553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/>
              <a:t>Diode Bridge</a:t>
            </a:r>
            <a:endParaRPr b="1" sz="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/>
              <a:t>Controller</a:t>
            </a:r>
            <a:endParaRPr b="1" sz="900"/>
          </a:p>
        </p:txBody>
      </p:sp>
      <p:sp>
        <p:nvSpPr>
          <p:cNvPr id="156" name="Google Shape;156;g126b23a9d73_0_0"/>
          <p:cNvSpPr/>
          <p:nvPr/>
        </p:nvSpPr>
        <p:spPr>
          <a:xfrm>
            <a:off x="4452439" y="3157726"/>
            <a:ext cx="910800" cy="553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/>
              <a:t>Transformer</a:t>
            </a:r>
            <a:endParaRPr b="1" sz="900"/>
          </a:p>
        </p:txBody>
      </p:sp>
      <p:cxnSp>
        <p:nvCxnSpPr>
          <p:cNvPr id="157" name="Google Shape;157;g126b23a9d73_0_0"/>
          <p:cNvCxnSpPr>
            <a:stCxn id="156" idx="2"/>
            <a:endCxn id="155" idx="0"/>
          </p:cNvCxnSpPr>
          <p:nvPr/>
        </p:nvCxnSpPr>
        <p:spPr>
          <a:xfrm flipH="1">
            <a:off x="4907539" y="3711526"/>
            <a:ext cx="300" cy="180000"/>
          </a:xfrm>
          <a:prstGeom prst="straightConnector1">
            <a:avLst/>
          </a:prstGeom>
          <a:noFill/>
          <a:ln cap="flat" cmpd="sng" w="19050">
            <a:solidFill>
              <a:srgbClr val="99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8" name="Google Shape;158;g126b23a9d73_0_0"/>
          <p:cNvCxnSpPr>
            <a:stCxn id="156" idx="3"/>
            <a:endCxn id="154" idx="1"/>
          </p:cNvCxnSpPr>
          <p:nvPr/>
        </p:nvCxnSpPr>
        <p:spPr>
          <a:xfrm>
            <a:off x="5363239" y="3434626"/>
            <a:ext cx="225000" cy="5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59" name="Google Shape;159;g126b23a9d73_0_0"/>
          <p:cNvCxnSpPr>
            <a:stCxn id="154" idx="3"/>
            <a:endCxn id="152" idx="1"/>
          </p:cNvCxnSpPr>
          <p:nvPr/>
        </p:nvCxnSpPr>
        <p:spPr>
          <a:xfrm>
            <a:off x="6255622" y="3439789"/>
            <a:ext cx="257100" cy="0"/>
          </a:xfrm>
          <a:prstGeom prst="straightConnector1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60" name="Google Shape;160;g126b23a9d73_0_0"/>
          <p:cNvSpPr/>
          <p:nvPr/>
        </p:nvSpPr>
        <p:spPr>
          <a:xfrm>
            <a:off x="4396530" y="4731695"/>
            <a:ext cx="1021800" cy="553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/>
              <a:t>PoE PD Controller</a:t>
            </a:r>
            <a:endParaRPr b="1" sz="900"/>
          </a:p>
        </p:txBody>
      </p:sp>
      <p:cxnSp>
        <p:nvCxnSpPr>
          <p:cNvPr id="161" name="Google Shape;161;g126b23a9d73_0_0"/>
          <p:cNvCxnSpPr>
            <a:stCxn id="155" idx="2"/>
            <a:endCxn id="160" idx="0"/>
          </p:cNvCxnSpPr>
          <p:nvPr/>
        </p:nvCxnSpPr>
        <p:spPr>
          <a:xfrm>
            <a:off x="4907430" y="4445179"/>
            <a:ext cx="0" cy="286500"/>
          </a:xfrm>
          <a:prstGeom prst="straightConnector1">
            <a:avLst/>
          </a:prstGeom>
          <a:noFill/>
          <a:ln cap="flat" cmpd="sng" w="19050">
            <a:solidFill>
              <a:srgbClr val="99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2" name="Google Shape;162;g126b23a9d73_0_0"/>
          <p:cNvSpPr/>
          <p:nvPr/>
        </p:nvSpPr>
        <p:spPr>
          <a:xfrm>
            <a:off x="3406348" y="2381150"/>
            <a:ext cx="774600" cy="5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/>
              <a:t>PoE++ In</a:t>
            </a:r>
            <a:endParaRPr b="1" sz="1100"/>
          </a:p>
        </p:txBody>
      </p:sp>
      <p:cxnSp>
        <p:nvCxnSpPr>
          <p:cNvPr id="163" name="Google Shape;163;g126b23a9d73_0_0"/>
          <p:cNvCxnSpPr>
            <a:stCxn id="162" idx="3"/>
            <a:endCxn id="153" idx="1"/>
          </p:cNvCxnSpPr>
          <p:nvPr/>
        </p:nvCxnSpPr>
        <p:spPr>
          <a:xfrm>
            <a:off x="4180948" y="2658050"/>
            <a:ext cx="339300" cy="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4" name="Google Shape;164;g126b23a9d73_0_0"/>
          <p:cNvSpPr/>
          <p:nvPr/>
        </p:nvSpPr>
        <p:spPr>
          <a:xfrm>
            <a:off x="5508648" y="4865338"/>
            <a:ext cx="505800" cy="2865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9900FF"/>
                </a:solidFill>
              </a:rPr>
              <a:t>48V</a:t>
            </a:r>
            <a:endParaRPr b="1" sz="900">
              <a:solidFill>
                <a:srgbClr val="9900FF"/>
              </a:solidFill>
            </a:endParaRPr>
          </a:p>
        </p:txBody>
      </p:sp>
      <p:cxnSp>
        <p:nvCxnSpPr>
          <p:cNvPr id="165" name="Google Shape;165;g126b23a9d73_0_0"/>
          <p:cNvCxnSpPr>
            <a:stCxn id="160" idx="3"/>
            <a:endCxn id="164" idx="1"/>
          </p:cNvCxnSpPr>
          <p:nvPr/>
        </p:nvCxnSpPr>
        <p:spPr>
          <a:xfrm>
            <a:off x="5418330" y="5008595"/>
            <a:ext cx="90300" cy="0"/>
          </a:xfrm>
          <a:prstGeom prst="straightConnector1">
            <a:avLst/>
          </a:prstGeom>
          <a:noFill/>
          <a:ln cap="flat" cmpd="sng" w="19050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" name="Google Shape;166;g126b23a9d73_0_0"/>
          <p:cNvCxnSpPr>
            <a:stCxn id="164" idx="3"/>
            <a:endCxn id="167" idx="1"/>
          </p:cNvCxnSpPr>
          <p:nvPr/>
        </p:nvCxnSpPr>
        <p:spPr>
          <a:xfrm>
            <a:off x="6014448" y="5008588"/>
            <a:ext cx="176100" cy="0"/>
          </a:xfrm>
          <a:prstGeom prst="straightConnector1">
            <a:avLst/>
          </a:prstGeom>
          <a:noFill/>
          <a:ln cap="flat" cmpd="sng" w="19050">
            <a:solidFill>
              <a:srgbClr val="99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8" name="Google Shape;168;g126b23a9d73_0_0"/>
          <p:cNvCxnSpPr/>
          <p:nvPr/>
        </p:nvCxnSpPr>
        <p:spPr>
          <a:xfrm>
            <a:off x="4983624" y="2934950"/>
            <a:ext cx="300" cy="222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69" name="Google Shape;169;g126b23a9d73_0_0"/>
          <p:cNvSpPr txBox="1"/>
          <p:nvPr/>
        </p:nvSpPr>
        <p:spPr>
          <a:xfrm>
            <a:off x="5107611" y="1983392"/>
            <a:ext cx="1643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Ethernet Subsystem</a:t>
            </a:r>
            <a:endParaRPr sz="1100"/>
          </a:p>
        </p:txBody>
      </p:sp>
      <p:sp>
        <p:nvSpPr>
          <p:cNvPr id="170" name="Google Shape;170;g126b23a9d73_0_0"/>
          <p:cNvSpPr txBox="1"/>
          <p:nvPr/>
        </p:nvSpPr>
        <p:spPr>
          <a:xfrm>
            <a:off x="4273539" y="5460142"/>
            <a:ext cx="1643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Power Subsystem</a:t>
            </a:r>
            <a:endParaRPr sz="1100"/>
          </a:p>
        </p:txBody>
      </p:sp>
      <p:cxnSp>
        <p:nvCxnSpPr>
          <p:cNvPr id="171" name="Google Shape;171;g126b23a9d73_0_0"/>
          <p:cNvCxnSpPr/>
          <p:nvPr/>
        </p:nvCxnSpPr>
        <p:spPr>
          <a:xfrm>
            <a:off x="4828819" y="2939087"/>
            <a:ext cx="0" cy="225600"/>
          </a:xfrm>
          <a:prstGeom prst="straightConnector1">
            <a:avLst/>
          </a:prstGeom>
          <a:noFill/>
          <a:ln cap="flat" cmpd="sng" w="19050">
            <a:solidFill>
              <a:srgbClr val="99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2" name="Google Shape;172;g126b23a9d73_0_0"/>
          <p:cNvSpPr txBox="1"/>
          <p:nvPr>
            <p:ph idx="12" type="sldNum"/>
          </p:nvPr>
        </p:nvSpPr>
        <p:spPr>
          <a:xfrm>
            <a:off x="8610600" y="59436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3" name="Google Shape;173;g126b23a9d73_0_0"/>
          <p:cNvSpPr/>
          <p:nvPr/>
        </p:nvSpPr>
        <p:spPr>
          <a:xfrm>
            <a:off x="7005175" y="1102375"/>
            <a:ext cx="1363800" cy="1223700"/>
          </a:xfrm>
          <a:prstGeom prst="roundRect">
            <a:avLst>
              <a:gd fmla="val 3149" name="adj"/>
            </a:avLst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126b23a9d73_0_0"/>
          <p:cNvSpPr txBox="1"/>
          <p:nvPr/>
        </p:nvSpPr>
        <p:spPr>
          <a:xfrm>
            <a:off x="7091124" y="1102375"/>
            <a:ext cx="910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Legend</a:t>
            </a:r>
            <a:endParaRPr b="1" sz="1200"/>
          </a:p>
        </p:txBody>
      </p:sp>
      <p:sp>
        <p:nvSpPr>
          <p:cNvPr id="175" name="Google Shape;175;g126b23a9d73_0_0"/>
          <p:cNvSpPr txBox="1"/>
          <p:nvPr/>
        </p:nvSpPr>
        <p:spPr>
          <a:xfrm>
            <a:off x="7036174" y="1398275"/>
            <a:ext cx="1021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99999"/>
                </a:solidFill>
              </a:rPr>
              <a:t>█ PoE++</a:t>
            </a:r>
            <a:endParaRPr sz="12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0000"/>
                </a:solidFill>
              </a:rPr>
              <a:t>█ 10Base-T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80000"/>
                </a:solidFill>
              </a:rPr>
              <a:t>█ RMII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9900FF"/>
                </a:solidFill>
              </a:rPr>
              <a:t>█ 48V</a:t>
            </a:r>
            <a:endParaRPr sz="12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26b23a9d73_0_299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126b23a9d73_0_299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82" name="Google Shape;182;g126b23a9d73_0_299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83" name="Google Shape;183;g126b23a9d73_0_2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126b23a9d73_0_299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Ethernet</a:t>
            </a:r>
            <a:r>
              <a:rPr lang="en-US" sz="2400">
                <a:solidFill>
                  <a:schemeClr val="lt1"/>
                </a:solidFill>
              </a:rPr>
              <a:t> Subsystem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126b23a9d73_0_299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sp>
        <p:nvSpPr>
          <p:cNvPr id="186" name="Google Shape;186;g126b23a9d73_0_299"/>
          <p:cNvSpPr txBox="1"/>
          <p:nvPr>
            <p:ph idx="1" type="body"/>
          </p:nvPr>
        </p:nvSpPr>
        <p:spPr>
          <a:xfrm>
            <a:off x="243150" y="1098750"/>
            <a:ext cx="113112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 sz="26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Schematic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g126b23a9d73_0_2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8425" y="1174900"/>
            <a:ext cx="8172915" cy="495552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126b23a9d73_0_299"/>
          <p:cNvSpPr txBox="1"/>
          <p:nvPr>
            <p:ph idx="12" type="sldNum"/>
          </p:nvPr>
        </p:nvSpPr>
        <p:spPr>
          <a:xfrm>
            <a:off x="8610600" y="59436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26b23a9d73_0_287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126b23a9d73_0_287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95" name="Google Shape;195;g126b23a9d73_0_287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96" name="Google Shape;196;g126b23a9d73_0_2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126b23a9d73_0_287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Ethernet</a:t>
            </a:r>
            <a:r>
              <a:rPr lang="en-US" sz="2400">
                <a:solidFill>
                  <a:schemeClr val="lt1"/>
                </a:solidFill>
              </a:rPr>
              <a:t> Subsystem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126b23a9d73_0_287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sp>
        <p:nvSpPr>
          <p:cNvPr id="199" name="Google Shape;199;g126b23a9d73_0_287"/>
          <p:cNvSpPr txBox="1"/>
          <p:nvPr>
            <p:ph idx="1" type="body"/>
          </p:nvPr>
        </p:nvSpPr>
        <p:spPr>
          <a:xfrm>
            <a:off x="243150" y="1098750"/>
            <a:ext cx="113112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 sz="26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Schematic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g126b23a9d73_0_2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934638"/>
            <a:ext cx="11887200" cy="3740846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126b23a9d73_0_287"/>
          <p:cNvSpPr txBox="1"/>
          <p:nvPr>
            <p:ph idx="12" type="sldNum"/>
          </p:nvPr>
        </p:nvSpPr>
        <p:spPr>
          <a:xfrm>
            <a:off x="8610600" y="59436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26b23a9d73_0_311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126b23a9d73_0_311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08" name="Google Shape;208;g126b23a9d73_0_311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09" name="Google Shape;209;g126b23a9d73_0_3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126b23a9d73_0_311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Ethernet Subsystem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126b23a9d73_0_311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sp>
        <p:nvSpPr>
          <p:cNvPr id="212" name="Google Shape;212;g126b23a9d73_0_311"/>
          <p:cNvSpPr txBox="1"/>
          <p:nvPr>
            <p:ph idx="1" type="body"/>
          </p:nvPr>
        </p:nvSpPr>
        <p:spPr>
          <a:xfrm>
            <a:off x="243150" y="1098750"/>
            <a:ext cx="113112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 sz="26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Schematic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g126b23a9d73_0_311"/>
          <p:cNvPicPr preferRelativeResize="0"/>
          <p:nvPr/>
        </p:nvPicPr>
        <p:blipFill rotWithShape="1">
          <a:blip r:embed="rId4">
            <a:alphaModFix/>
          </a:blip>
          <a:srcRect b="0" l="377" r="387" t="0"/>
          <a:stretch/>
        </p:blipFill>
        <p:spPr>
          <a:xfrm>
            <a:off x="243150" y="1793850"/>
            <a:ext cx="11796449" cy="4405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126b23a9d73_0_311"/>
          <p:cNvSpPr txBox="1"/>
          <p:nvPr>
            <p:ph idx="12" type="sldNum"/>
          </p:nvPr>
        </p:nvSpPr>
        <p:spPr>
          <a:xfrm>
            <a:off x="8610600" y="59436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2019-01-14T22:06:33Z</dcterms:created>
  <dc:creator>Nielsen, Joshua</dc:creator>
</cp:coreProperties>
</file>