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7" r:id="rId4"/>
    <p:sldMasterId id="2147483668" r:id="rId5"/>
    <p:sldMasterId id="214748366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y="5143500" cx="9144000"/>
  <p:notesSz cx="6858000" cy="9144000"/>
  <p:embeddedFontLst>
    <p:embeddedFont>
      <p:font typeface="Roboto"/>
      <p:regular r:id="rId28"/>
      <p:bold r:id="rId29"/>
      <p:italic r:id="rId30"/>
      <p:boldItalic r:id="rId31"/>
    </p:embeddedFont>
    <p:embeddedFont>
      <p:font typeface="Arial Narrow"/>
      <p:regular r:id="rId32"/>
      <p:bold r:id="rId33"/>
      <p:italic r:id="rId34"/>
      <p:boldItalic r:id="rId35"/>
    </p:embeddedFont>
    <p:embeddedFont>
      <p:font typeface="Merriweather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Roboto-regular.fntdata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Roboto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4.xml"/><Relationship Id="rId33" Type="http://schemas.openxmlformats.org/officeDocument/2006/relationships/font" Target="fonts/ArialNarrow-bold.fntdata"/><Relationship Id="rId10" Type="http://schemas.openxmlformats.org/officeDocument/2006/relationships/slide" Target="slides/slide3.xml"/><Relationship Id="rId32" Type="http://schemas.openxmlformats.org/officeDocument/2006/relationships/font" Target="fonts/ArialNarrow-regular.fntdata"/><Relationship Id="rId13" Type="http://schemas.openxmlformats.org/officeDocument/2006/relationships/slide" Target="slides/slide6.xml"/><Relationship Id="rId35" Type="http://schemas.openxmlformats.org/officeDocument/2006/relationships/font" Target="fonts/ArialNarrow-boldItalic.fntdata"/><Relationship Id="rId12" Type="http://schemas.openxmlformats.org/officeDocument/2006/relationships/slide" Target="slides/slide5.xml"/><Relationship Id="rId34" Type="http://schemas.openxmlformats.org/officeDocument/2006/relationships/font" Target="fonts/ArialNarrow-italic.fntdata"/><Relationship Id="rId15" Type="http://schemas.openxmlformats.org/officeDocument/2006/relationships/slide" Target="slides/slide8.xml"/><Relationship Id="rId37" Type="http://schemas.openxmlformats.org/officeDocument/2006/relationships/font" Target="fonts/Merriweather-bold.fntdata"/><Relationship Id="rId14" Type="http://schemas.openxmlformats.org/officeDocument/2006/relationships/slide" Target="slides/slide7.xml"/><Relationship Id="rId36" Type="http://schemas.openxmlformats.org/officeDocument/2006/relationships/font" Target="fonts/Merriweather-regular.fntdata"/><Relationship Id="rId17" Type="http://schemas.openxmlformats.org/officeDocument/2006/relationships/slide" Target="slides/slide10.xml"/><Relationship Id="rId39" Type="http://schemas.openxmlformats.org/officeDocument/2006/relationships/font" Target="fonts/Merriweather-boldItalic.fntdata"/><Relationship Id="rId16" Type="http://schemas.openxmlformats.org/officeDocument/2006/relationships/slide" Target="slides/slide9.xml"/><Relationship Id="rId38" Type="http://schemas.openxmlformats.org/officeDocument/2006/relationships/font" Target="fonts/Merriweather-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1247019f6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51247019f6_2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8da17d2c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8da17d2c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8da17d2ca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8da17d2ca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8da17d2c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8da17d2c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8da17d2ca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8da17d2ca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8da17d2ca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8da17d2c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1247019f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51247019f6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51247019f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51247019f6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1247019f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51247019f6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58da17d2ca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58da17d2c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1247019f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51247019f6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1247019f6_2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51247019f6_2_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1247019f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51247019f6_0_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1247019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51247019f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1247019f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51247019f6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1247019f6_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1247019f6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8da17d2c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8da17d2c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8da17d2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8da17d2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8da17d2c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8da17d2c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8da17d2c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8da17d2c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 Slide w/ Text">
  <p:cSld name="Cover Slide w/ 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404092" y="409715"/>
            <a:ext cx="8428504" cy="491658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/>
          <a:lstStyle>
            <a:lvl1pPr indent="-22860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3900"/>
              <a:buFont typeface="Arial"/>
              <a:buNone/>
              <a:defRPr b="1" i="0" sz="39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4"/>
          <p:cNvSpPr txBox="1"/>
          <p:nvPr>
            <p:ph idx="2" type="body"/>
          </p:nvPr>
        </p:nvSpPr>
        <p:spPr>
          <a:xfrm>
            <a:off x="404092" y="1039018"/>
            <a:ext cx="8428504" cy="216602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/>
          <a:lstStyle>
            <a:lvl1pPr indent="-228600" lvl="0" marL="457200" marR="0" rtl="0" algn="l">
              <a:spcBef>
                <a:spcPts val="300"/>
              </a:spcBef>
              <a:spcAft>
                <a:spcPts val="0"/>
              </a:spcAft>
              <a:buClr>
                <a:srgbClr val="E84A27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E84A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4"/>
          <p:cNvSpPr txBox="1"/>
          <p:nvPr>
            <p:ph idx="3" type="body"/>
          </p:nvPr>
        </p:nvSpPr>
        <p:spPr>
          <a:xfrm>
            <a:off x="404092" y="1231428"/>
            <a:ext cx="8428504" cy="199655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/>
          <a:lstStyle>
            <a:lvl1pPr indent="-228600" lvl="0" marL="457200" marR="0" rtl="0" algn="l">
              <a:spcBef>
                <a:spcPts val="200"/>
              </a:spcBef>
              <a:spcAft>
                <a:spcPts val="0"/>
              </a:spcAft>
              <a:buClr>
                <a:srgbClr val="E84A27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E84A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buNone/>
              <a:defRPr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>
              <a:buNone/>
              <a:defRPr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>
              <a:buNone/>
              <a:defRPr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>
              <a:buNone/>
              <a:defRPr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>
              <a:buNone/>
              <a:defRPr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>
              <a:buNone/>
              <a:defRPr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>
              <a:buNone/>
              <a:defRPr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>
              <a:buNone/>
              <a:defRPr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ullets">
  <p:cSld name="Title and Bullet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404090" y="1080807"/>
            <a:ext cx="8405091" cy="3363446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/>
          <a:lstStyle>
            <a:lvl1pPr indent="-41275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13294B"/>
              </a:buClr>
              <a:buSzPts val="2900"/>
              <a:buFont typeface="Noto Sans Symbols"/>
              <a:buChar char="▪"/>
              <a:defRPr b="0" i="0" sz="2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13294B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13294B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13294B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13294B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6"/>
          <p:cNvSpPr txBox="1"/>
          <p:nvPr>
            <p:ph idx="2" type="body"/>
          </p:nvPr>
        </p:nvSpPr>
        <p:spPr>
          <a:xfrm>
            <a:off x="404090" y="420407"/>
            <a:ext cx="8358909" cy="480971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/>
          <a:lstStyle>
            <a:lvl1pPr indent="-22860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3900"/>
              <a:buFont typeface="Arial"/>
              <a:buNone/>
              <a:defRPr b="1" i="0" sz="39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731915" y="4789224"/>
            <a:ext cx="470920" cy="2741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975" lIns="73950" spcFirstLastPara="1" rIns="73950" wrap="square" tIns="369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">
  <p:cSld name="Title and 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404090" y="420407"/>
            <a:ext cx="8358909" cy="480971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/>
          <a:lstStyle>
            <a:lvl1pPr indent="-22860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3900"/>
              <a:buFont typeface="Arial"/>
              <a:buNone/>
              <a:defRPr b="1" i="0" sz="39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7"/>
          <p:cNvSpPr txBox="1"/>
          <p:nvPr>
            <p:ph idx="2" type="body"/>
          </p:nvPr>
        </p:nvSpPr>
        <p:spPr>
          <a:xfrm>
            <a:off x="404090" y="1077628"/>
            <a:ext cx="8358909" cy="3359901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/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13294B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7"/>
          <p:cNvSpPr txBox="1"/>
          <p:nvPr>
            <p:ph idx="12" type="sldNum"/>
          </p:nvPr>
        </p:nvSpPr>
        <p:spPr>
          <a:xfrm>
            <a:off x="731915" y="4789224"/>
            <a:ext cx="470920" cy="2741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975" lIns="73950" spcFirstLastPara="1" rIns="73950" wrap="square" tIns="369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Text and Media">
  <p:cSld name="Title with Text and Media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6038273" y="1064181"/>
            <a:ext cx="2693135" cy="3353178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/>
          <a:lstStyle>
            <a:lvl1pPr indent="-228600" lvl="0" marL="457200" marR="0" rtl="0" algn="ctr"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  <a:defRPr b="0" i="1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8"/>
          <p:cNvSpPr txBox="1"/>
          <p:nvPr>
            <p:ph idx="2" type="body"/>
          </p:nvPr>
        </p:nvSpPr>
        <p:spPr>
          <a:xfrm>
            <a:off x="404091" y="1077628"/>
            <a:ext cx="5414818" cy="3339731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/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13294B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8"/>
          <p:cNvSpPr txBox="1"/>
          <p:nvPr>
            <p:ph idx="3" type="body"/>
          </p:nvPr>
        </p:nvSpPr>
        <p:spPr>
          <a:xfrm>
            <a:off x="404090" y="420407"/>
            <a:ext cx="8358909" cy="480971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/>
          <a:lstStyle>
            <a:lvl1pPr indent="-22860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3900"/>
              <a:buFont typeface="Arial"/>
              <a:buNone/>
              <a:defRPr b="1" i="0" sz="39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8"/>
          <p:cNvSpPr txBox="1"/>
          <p:nvPr>
            <p:ph idx="12" type="sldNum"/>
          </p:nvPr>
        </p:nvSpPr>
        <p:spPr>
          <a:xfrm>
            <a:off x="731915" y="4789224"/>
            <a:ext cx="470920" cy="2741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975" lIns="73950" spcFirstLastPara="1" rIns="73950" wrap="square" tIns="369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ide-by-side Text">
  <p:cSld name="Side-by-side 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404092" y="1077628"/>
            <a:ext cx="4066309" cy="3366625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/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13294B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9"/>
          <p:cNvSpPr txBox="1"/>
          <p:nvPr>
            <p:ph idx="2" type="body"/>
          </p:nvPr>
        </p:nvSpPr>
        <p:spPr>
          <a:xfrm>
            <a:off x="4608947" y="1077628"/>
            <a:ext cx="4066309" cy="3366625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/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13294B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19"/>
          <p:cNvSpPr txBox="1"/>
          <p:nvPr>
            <p:ph idx="3" type="body"/>
          </p:nvPr>
        </p:nvSpPr>
        <p:spPr>
          <a:xfrm>
            <a:off x="404090" y="420407"/>
            <a:ext cx="8358909" cy="480971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/>
          <a:lstStyle>
            <a:lvl1pPr indent="-22860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3900"/>
              <a:buFont typeface="Arial"/>
              <a:buNone/>
              <a:defRPr b="1" i="0" sz="39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731915" y="4789224"/>
            <a:ext cx="470920" cy="2741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975" lIns="73950" spcFirstLastPara="1" rIns="73950" wrap="square" tIns="369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Media">
  <p:cSld name="Title and Media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404091" y="1064181"/>
            <a:ext cx="8327316" cy="3373348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/>
          <a:lstStyle>
            <a:lvl1pPr indent="-228600" lvl="0" marL="457200" marR="0" rtl="0" algn="l"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  <a:defRPr b="0" i="1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0"/>
          <p:cNvSpPr txBox="1"/>
          <p:nvPr>
            <p:ph idx="2" type="body"/>
          </p:nvPr>
        </p:nvSpPr>
        <p:spPr>
          <a:xfrm>
            <a:off x="404090" y="420407"/>
            <a:ext cx="8358909" cy="480971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/>
          <a:lstStyle>
            <a:lvl1pPr indent="-22860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142958"/>
              </a:buClr>
              <a:buSzPts val="3900"/>
              <a:buFont typeface="Arial"/>
              <a:buNone/>
              <a:defRPr b="1" i="0" sz="3900" u="none" cap="none" strike="noStrike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20"/>
          <p:cNvSpPr txBox="1"/>
          <p:nvPr>
            <p:ph idx="12" type="sldNum"/>
          </p:nvPr>
        </p:nvSpPr>
        <p:spPr>
          <a:xfrm>
            <a:off x="731915" y="4789224"/>
            <a:ext cx="470920" cy="2741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975" lIns="73950" spcFirstLastPara="1" rIns="73950" wrap="square" tIns="369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 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/>
          <p:nvPr/>
        </p:nvSpPr>
        <p:spPr>
          <a:xfrm>
            <a:off x="0" y="1875865"/>
            <a:ext cx="9144000" cy="1349137"/>
          </a:xfrm>
          <a:prstGeom prst="rect">
            <a:avLst/>
          </a:prstGeom>
          <a:solidFill>
            <a:srgbClr val="13294B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36975" lIns="73950" spcFirstLastPara="1" rIns="73950" wrap="square" tIns="36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404090" y="1970712"/>
            <a:ext cx="8358909" cy="417279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/>
          <a:lstStyle>
            <a:lvl1pPr indent="-228600" lvl="0" marL="457200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Arial"/>
              <a:buNone/>
              <a:defRPr b="1" i="0" sz="39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1"/>
          <p:cNvSpPr txBox="1"/>
          <p:nvPr>
            <p:ph idx="2" type="body"/>
          </p:nvPr>
        </p:nvSpPr>
        <p:spPr>
          <a:xfrm>
            <a:off x="404090" y="2536634"/>
            <a:ext cx="8358909" cy="475507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/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rial"/>
              <a:buNone/>
              <a:defRPr b="0" i="1" sz="2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21"/>
          <p:cNvSpPr txBox="1"/>
          <p:nvPr>
            <p:ph idx="12" type="sldNum"/>
          </p:nvPr>
        </p:nvSpPr>
        <p:spPr>
          <a:xfrm>
            <a:off x="731915" y="4789224"/>
            <a:ext cx="470920" cy="2741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975" lIns="73950" spcFirstLastPara="1" rIns="73950" wrap="square" tIns="369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idx="12" type="sldNum"/>
          </p:nvPr>
        </p:nvSpPr>
        <p:spPr>
          <a:xfrm>
            <a:off x="731915" y="4789224"/>
            <a:ext cx="470920" cy="2741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975" lIns="73950" spcFirstLastPara="1" rIns="73950" wrap="square" tIns="369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image" Target="../media/image3.jpg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5" Type="http://schemas.openxmlformats.org/officeDocument/2006/relationships/image" Target="../media/image2.jpg"/><Relationship Id="rId6" Type="http://schemas.openxmlformats.org/officeDocument/2006/relationships/image" Target="../media/image1.png"/><Relationship Id="rId7" Type="http://schemas.openxmlformats.org/officeDocument/2006/relationships/slideLayout" Target="../slideLayouts/slideLayout12.xml"/><Relationship Id="rId8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8.jpg"/><Relationship Id="rId2" Type="http://schemas.openxmlformats.org/officeDocument/2006/relationships/image" Target="../media/image21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9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" y="3382465"/>
            <a:ext cx="6857999" cy="176947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/>
          <p:nvPr/>
        </p:nvSpPr>
        <p:spPr>
          <a:xfrm>
            <a:off x="8669" y="3658639"/>
            <a:ext cx="9135332" cy="1493305"/>
          </a:xfrm>
          <a:prstGeom prst="rect">
            <a:avLst/>
          </a:prstGeom>
          <a:solidFill>
            <a:srgbClr val="E84A26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36975" lIns="73950" spcFirstLastPara="1" rIns="73950" wrap="square" tIns="36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/>
          </a:blip>
          <a:srcRect b="0" l="0" r="0" t="196"/>
          <a:stretch/>
        </p:blipFill>
        <p:spPr>
          <a:xfrm>
            <a:off x="-2594" y="2177600"/>
            <a:ext cx="1726460" cy="1172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9353" y="2176616"/>
            <a:ext cx="2301947" cy="1175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00322" y="2176616"/>
            <a:ext cx="2301947" cy="1175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42054" y="2177952"/>
            <a:ext cx="2301947" cy="117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0441" y="4227953"/>
            <a:ext cx="2781136" cy="64231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/>
          <p:nvPr/>
        </p:nvSpPr>
        <p:spPr>
          <a:xfrm>
            <a:off x="0" y="4710567"/>
            <a:ext cx="9144000" cy="432933"/>
          </a:xfrm>
          <a:prstGeom prst="rect">
            <a:avLst/>
          </a:prstGeom>
          <a:solidFill>
            <a:srgbClr val="E84A26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36975" lIns="73950" spcFirstLastPara="1" rIns="73950" wrap="square" tIns="36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1">
            <a:alphaModFix/>
          </a:blip>
          <a:srcRect b="75362" l="0" r="0" t="0"/>
          <a:stretch/>
        </p:blipFill>
        <p:spPr>
          <a:xfrm>
            <a:off x="-1" y="4645966"/>
            <a:ext cx="9144001" cy="167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4240" y="4871529"/>
            <a:ext cx="1119280" cy="11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 b="63560" l="0" r="92703" t="0"/>
          <a:stretch/>
        </p:blipFill>
        <p:spPr>
          <a:xfrm>
            <a:off x="410247" y="4789224"/>
            <a:ext cx="321668" cy="27824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731915" y="4789224"/>
            <a:ext cx="470920" cy="2741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975" lIns="73950" spcFirstLastPara="1" rIns="73950" wrap="square" tIns="369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15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idx="1" type="body"/>
          </p:nvPr>
        </p:nvSpPr>
        <p:spPr>
          <a:xfrm>
            <a:off x="404092" y="409715"/>
            <a:ext cx="8428504" cy="491658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 sz="3600">
                <a:solidFill>
                  <a:srgbClr val="002F4A"/>
                </a:solidFill>
                <a:latin typeface="Merriweather"/>
                <a:ea typeface="Merriweather"/>
                <a:cs typeface="Merriweather"/>
                <a:sym typeface="Merriweather"/>
              </a:rPr>
              <a:t>Water Quality Monitoring System </a:t>
            </a:r>
            <a:endParaRPr b="0" sz="3600">
              <a:solidFill>
                <a:srgbClr val="002F4A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900"/>
              <a:buNone/>
            </a:pPr>
            <a:r>
              <a:t/>
            </a:r>
            <a:endParaRPr sz="1100"/>
          </a:p>
        </p:txBody>
      </p:sp>
      <p:sp>
        <p:nvSpPr>
          <p:cNvPr id="114" name="Google Shape;114;p23"/>
          <p:cNvSpPr txBox="1"/>
          <p:nvPr>
            <p:ph idx="2" type="body"/>
          </p:nvPr>
        </p:nvSpPr>
        <p:spPr>
          <a:xfrm>
            <a:off x="404092" y="1039018"/>
            <a:ext cx="8428504" cy="216602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600">
                <a:solidFill>
                  <a:srgbClr val="626B73"/>
                </a:solidFill>
                <a:latin typeface="Roboto"/>
                <a:ea typeface="Roboto"/>
                <a:cs typeface="Roboto"/>
                <a:sym typeface="Roboto"/>
              </a:rPr>
              <a:t>Group 41</a:t>
            </a:r>
            <a:endParaRPr b="1" sz="1600">
              <a:solidFill>
                <a:srgbClr val="626B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626B73"/>
                </a:solidFill>
                <a:latin typeface="Roboto"/>
                <a:ea typeface="Roboto"/>
                <a:cs typeface="Roboto"/>
                <a:sym typeface="Roboto"/>
              </a:rPr>
              <a:t>Nelson Lao, Junik Kim, Samuel Hung</a:t>
            </a:r>
            <a:endParaRPr sz="1100"/>
          </a:p>
        </p:txBody>
      </p:sp>
      <p:sp>
        <p:nvSpPr>
          <p:cNvPr id="115" name="Google Shape;115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Power Circuits Schematic</a:t>
            </a:r>
            <a:endParaRPr sz="2400"/>
          </a:p>
        </p:txBody>
      </p:sp>
      <p:pic>
        <p:nvPicPr>
          <p:cNvPr id="182" name="Google Shape;18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6250" y="972350"/>
            <a:ext cx="5595026" cy="359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2"/>
          <p:cNvSpPr txBox="1"/>
          <p:nvPr>
            <p:ph idx="12" type="sldNum"/>
          </p:nvPr>
        </p:nvSpPr>
        <p:spPr>
          <a:xfrm>
            <a:off x="731915" y="4789224"/>
            <a:ext cx="471000" cy="274200"/>
          </a:xfrm>
          <a:prstGeom prst="rect">
            <a:avLst/>
          </a:prstGeom>
        </p:spPr>
        <p:txBody>
          <a:bodyPr anchorCtr="0" anchor="ctr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/>
          <p:nvPr>
            <p:ph idx="1" type="body"/>
          </p:nvPr>
        </p:nvSpPr>
        <p:spPr>
          <a:xfrm>
            <a:off x="404096" y="1098900"/>
            <a:ext cx="4825800" cy="3363300"/>
          </a:xfrm>
          <a:prstGeom prst="rect">
            <a:avLst/>
          </a:prstGeom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DFRobot </a:t>
            </a:r>
            <a:r>
              <a:rPr lang="en" sz="1800"/>
              <a:t>Analog pH meter</a:t>
            </a:r>
            <a:endParaRPr sz="18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Waterproof digital temperature sensor (DS18B20)</a:t>
            </a:r>
            <a:endParaRPr sz="1800"/>
          </a:p>
        </p:txBody>
      </p:sp>
      <p:sp>
        <p:nvSpPr>
          <p:cNvPr id="189" name="Google Shape;189;p33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Sensors</a:t>
            </a:r>
            <a:endParaRPr sz="2400"/>
          </a:p>
        </p:txBody>
      </p:sp>
      <p:pic>
        <p:nvPicPr>
          <p:cNvPr id="190" name="Google Shape;19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8800" y="2606325"/>
            <a:ext cx="3619575" cy="194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8800" y="522700"/>
            <a:ext cx="3619575" cy="194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3"/>
          <p:cNvSpPr txBox="1"/>
          <p:nvPr>
            <p:ph idx="12" type="sldNum"/>
          </p:nvPr>
        </p:nvSpPr>
        <p:spPr>
          <a:xfrm>
            <a:off x="731915" y="4789224"/>
            <a:ext cx="471000" cy="274200"/>
          </a:xfrm>
          <a:prstGeom prst="rect">
            <a:avLst/>
          </a:prstGeom>
        </p:spPr>
        <p:txBody>
          <a:bodyPr anchorCtr="0" anchor="ctr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 txBox="1"/>
          <p:nvPr>
            <p:ph idx="1" type="body"/>
          </p:nvPr>
        </p:nvSpPr>
        <p:spPr>
          <a:xfrm>
            <a:off x="404090" y="1080807"/>
            <a:ext cx="8405100" cy="3363300"/>
          </a:xfrm>
          <a:prstGeom prst="rect">
            <a:avLst/>
          </a:prstGeom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Microcontroller (ATmega328p)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Global Positioning System (GPS)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Global System for Mobile communications (GSM)</a:t>
            </a:r>
            <a:endParaRPr sz="1800"/>
          </a:p>
        </p:txBody>
      </p:sp>
      <p:sp>
        <p:nvSpPr>
          <p:cNvPr id="198" name="Google Shape;198;p34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Control Unit</a:t>
            </a:r>
            <a:endParaRPr sz="2400"/>
          </a:p>
        </p:txBody>
      </p:sp>
      <p:pic>
        <p:nvPicPr>
          <p:cNvPr id="199" name="Google Shape;19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8925" y="2351600"/>
            <a:ext cx="2553871" cy="15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6225" y="2351600"/>
            <a:ext cx="1264450" cy="15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1250" y="2351600"/>
            <a:ext cx="2327250" cy="151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4"/>
          <p:cNvSpPr txBox="1"/>
          <p:nvPr>
            <p:ph idx="12" type="sldNum"/>
          </p:nvPr>
        </p:nvSpPr>
        <p:spPr>
          <a:xfrm>
            <a:off x="731915" y="4789224"/>
            <a:ext cx="471000" cy="274200"/>
          </a:xfrm>
          <a:prstGeom prst="rect">
            <a:avLst/>
          </a:prstGeom>
        </p:spPr>
        <p:txBody>
          <a:bodyPr anchorCtr="0" anchor="ctr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>
            <p:ph idx="1" type="body"/>
          </p:nvPr>
        </p:nvSpPr>
        <p:spPr>
          <a:xfrm>
            <a:off x="404090" y="1080807"/>
            <a:ext cx="8405100" cy="3363300"/>
          </a:xfrm>
          <a:prstGeom prst="rect">
            <a:avLst/>
          </a:prstGeom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▪"/>
            </a:pPr>
            <a:r>
              <a:rPr lang="en" sz="1800"/>
              <a:t>Push buttons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▪"/>
            </a:pPr>
            <a:r>
              <a:rPr lang="en" sz="1800"/>
              <a:t>LEDs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▪"/>
            </a:pPr>
            <a:r>
              <a:rPr lang="en" sz="1800"/>
              <a:t>LCD screen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▪"/>
            </a:pPr>
            <a:r>
              <a:rPr lang="en" sz="1800"/>
              <a:t>User Phone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▪"/>
            </a:pPr>
            <a:r>
              <a:rPr lang="en" sz="1800"/>
              <a:t>SD card </a:t>
            </a:r>
            <a:endParaRPr sz="1800"/>
          </a:p>
        </p:txBody>
      </p:sp>
      <p:sp>
        <p:nvSpPr>
          <p:cNvPr id="208" name="Google Shape;208;p35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User I/O</a:t>
            </a:r>
            <a:endParaRPr sz="2400"/>
          </a:p>
        </p:txBody>
      </p:sp>
      <p:pic>
        <p:nvPicPr>
          <p:cNvPr id="209" name="Google Shape;20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2224" y="2737449"/>
            <a:ext cx="3584124" cy="151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8177" y="994352"/>
            <a:ext cx="2318825" cy="325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5"/>
          <p:cNvSpPr txBox="1"/>
          <p:nvPr>
            <p:ph idx="12" type="sldNum"/>
          </p:nvPr>
        </p:nvSpPr>
        <p:spPr>
          <a:xfrm>
            <a:off x="731915" y="4789224"/>
            <a:ext cx="471000" cy="274200"/>
          </a:xfrm>
          <a:prstGeom prst="rect">
            <a:avLst/>
          </a:prstGeom>
        </p:spPr>
        <p:txBody>
          <a:bodyPr anchorCtr="0" anchor="ctr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/>
          <p:nvPr>
            <p:ph idx="1" type="body"/>
          </p:nvPr>
        </p:nvSpPr>
        <p:spPr>
          <a:xfrm>
            <a:off x="209100" y="890100"/>
            <a:ext cx="3870600" cy="3363300"/>
          </a:xfrm>
          <a:prstGeom prst="rect">
            <a:avLst/>
          </a:prstGeom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Program ATmega328 microcontroller via Arduino IDE</a:t>
            </a:r>
            <a:endParaRPr sz="18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Supports C/C++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7" name="Google Shape;217;p36"/>
          <p:cNvSpPr txBox="1"/>
          <p:nvPr>
            <p:ph idx="2" type="body"/>
          </p:nvPr>
        </p:nvSpPr>
        <p:spPr>
          <a:xfrm>
            <a:off x="392540" y="253132"/>
            <a:ext cx="8358900" cy="480900"/>
          </a:xfrm>
          <a:prstGeom prst="rect">
            <a:avLst/>
          </a:prstGeom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Software</a:t>
            </a:r>
            <a:endParaRPr sz="2400"/>
          </a:p>
        </p:txBody>
      </p:sp>
      <p:pic>
        <p:nvPicPr>
          <p:cNvPr id="218" name="Google Shape;218;p36"/>
          <p:cNvPicPr preferRelativeResize="0"/>
          <p:nvPr/>
        </p:nvPicPr>
        <p:blipFill rotWithShape="1">
          <a:blip r:embed="rId3">
            <a:alphaModFix/>
          </a:blip>
          <a:srcRect b="2714" l="0" r="0" t="0"/>
          <a:stretch/>
        </p:blipFill>
        <p:spPr>
          <a:xfrm>
            <a:off x="4332600" y="298400"/>
            <a:ext cx="4642601" cy="432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6"/>
          <p:cNvSpPr txBox="1"/>
          <p:nvPr>
            <p:ph idx="12" type="sldNum"/>
          </p:nvPr>
        </p:nvSpPr>
        <p:spPr>
          <a:xfrm>
            <a:off x="731915" y="4789224"/>
            <a:ext cx="471000" cy="274200"/>
          </a:xfrm>
          <a:prstGeom prst="rect">
            <a:avLst/>
          </a:prstGeom>
        </p:spPr>
        <p:txBody>
          <a:bodyPr anchorCtr="0" anchor="ctr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 txBox="1"/>
          <p:nvPr>
            <p:ph idx="1" type="body"/>
          </p:nvPr>
        </p:nvSpPr>
        <p:spPr>
          <a:xfrm>
            <a:off x="404090" y="1080807"/>
            <a:ext cx="8405100" cy="3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-114300" lvl="0" marL="3048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900"/>
              <a:buFont typeface="Noto Sans Symbols"/>
              <a:buNone/>
            </a:pPr>
            <a:r>
              <a:rPr b="1" lang="en" sz="1800"/>
              <a:t>pH Sensor</a:t>
            </a:r>
            <a:r>
              <a:rPr lang="en" sz="1800"/>
              <a:t>: measured pH is within 0.5 pH levels from actual pH</a:t>
            </a:r>
            <a:endParaRPr sz="1800"/>
          </a:p>
          <a:p>
            <a:pPr indent="-114300" lvl="0" marL="3048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900"/>
              <a:buFont typeface="Noto Sans Symbols"/>
              <a:buNone/>
            </a:pPr>
            <a:r>
              <a:t/>
            </a:r>
            <a:endParaRPr sz="1800"/>
          </a:p>
          <a:p>
            <a:pPr indent="-114300" lvl="0" marL="3048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900"/>
              <a:buFont typeface="Noto Sans Symbols"/>
              <a:buNone/>
            </a:pPr>
            <a:r>
              <a:rPr b="1" lang="en" sz="1800"/>
              <a:t>Temperature Sensor</a:t>
            </a:r>
            <a:r>
              <a:rPr lang="en" sz="1800"/>
              <a:t>: Temperature from sensor is within 0.1 Celsius from actual water temperature</a:t>
            </a:r>
            <a:endParaRPr sz="1800"/>
          </a:p>
          <a:p>
            <a:pPr indent="-114300" lvl="0" marL="3048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900"/>
              <a:buFont typeface="Noto Sans Symbols"/>
              <a:buNone/>
            </a:pPr>
            <a:r>
              <a:t/>
            </a:r>
            <a:endParaRPr sz="1800"/>
          </a:p>
          <a:p>
            <a:pPr indent="-114300" lvl="0" marL="3048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900"/>
              <a:buFont typeface="Noto Sans Symbols"/>
              <a:buNone/>
            </a:pPr>
            <a:r>
              <a:rPr b="1" lang="en" sz="1800"/>
              <a:t>GPS</a:t>
            </a:r>
            <a:r>
              <a:rPr lang="en" sz="1800"/>
              <a:t>: Grab initial coordinates. Walk ten meters. Check new coordinates for any difference.  </a:t>
            </a:r>
            <a:endParaRPr sz="1800"/>
          </a:p>
          <a:p>
            <a:pPr indent="-114300" lvl="0" marL="3048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900"/>
              <a:buFont typeface="Noto Sans Symbols"/>
              <a:buNone/>
            </a:pPr>
            <a:r>
              <a:t/>
            </a:r>
            <a:endParaRPr sz="1800"/>
          </a:p>
          <a:p>
            <a:pPr indent="-114300" lvl="0" marL="3048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900"/>
              <a:buFont typeface="Noto Sans Symbols"/>
              <a:buNone/>
            </a:pPr>
            <a:r>
              <a:rPr b="1" lang="en" sz="1800"/>
              <a:t>GSM</a:t>
            </a:r>
            <a:r>
              <a:rPr lang="en" sz="1800"/>
              <a:t>: Send a text message (SMS) to a specified number</a:t>
            </a:r>
            <a:endParaRPr sz="1800"/>
          </a:p>
          <a:p>
            <a:pPr indent="-114300" lvl="0" marL="3048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900"/>
              <a:buFont typeface="Noto Sans Symbols"/>
              <a:buNone/>
            </a:pPr>
            <a:r>
              <a:t/>
            </a:r>
            <a:endParaRPr sz="1800"/>
          </a:p>
          <a:p>
            <a:pPr indent="-114300" lvl="0" marL="3048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900"/>
              <a:buFont typeface="Noto Sans Symbols"/>
              <a:buNone/>
            </a:pPr>
            <a:r>
              <a:rPr b="1" lang="en" sz="1800"/>
              <a:t>SD card</a:t>
            </a:r>
            <a:r>
              <a:rPr lang="en" sz="1800"/>
              <a:t>: Write arbitrary data to a file on the SD card.</a:t>
            </a:r>
            <a:endParaRPr sz="1800"/>
          </a:p>
        </p:txBody>
      </p:sp>
      <p:sp>
        <p:nvSpPr>
          <p:cNvPr id="225" name="Google Shape;225;p37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900"/>
              <a:buNone/>
            </a:pPr>
            <a:r>
              <a:rPr lang="en" sz="2400"/>
              <a:t>Design Verifications</a:t>
            </a:r>
            <a:endParaRPr sz="2400"/>
          </a:p>
        </p:txBody>
      </p:sp>
      <p:sp>
        <p:nvSpPr>
          <p:cNvPr id="226" name="Google Shape;226;p37"/>
          <p:cNvSpPr txBox="1"/>
          <p:nvPr>
            <p:ph idx="12" type="sldNum"/>
          </p:nvPr>
        </p:nvSpPr>
        <p:spPr>
          <a:xfrm>
            <a:off x="731915" y="4789224"/>
            <a:ext cx="471000" cy="274200"/>
          </a:xfrm>
          <a:prstGeom prst="rect">
            <a:avLst/>
          </a:prstGeom>
        </p:spPr>
        <p:txBody>
          <a:bodyPr anchorCtr="0" anchor="ctr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 txBox="1"/>
          <p:nvPr>
            <p:ph idx="1" type="body"/>
          </p:nvPr>
        </p:nvSpPr>
        <p:spPr>
          <a:xfrm>
            <a:off x="404090" y="1080807"/>
            <a:ext cx="8405100" cy="3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1" lang="en" sz="1800"/>
              <a:t>GPS</a:t>
            </a:r>
            <a:r>
              <a:rPr lang="en" sz="1800"/>
              <a:t>: </a:t>
            </a:r>
            <a:r>
              <a:rPr i="1" lang="en" sz="1800" u="sng"/>
              <a:t>Success</a:t>
            </a:r>
            <a:r>
              <a:rPr lang="en" sz="1800"/>
              <a:t>: Coordinates change with every step (sensitive, making it functional enough for our system).</a:t>
            </a:r>
            <a:endParaRPr sz="1800"/>
          </a:p>
          <a:p>
            <a:pPr indent="-114300" lvl="0" marL="3048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900"/>
              <a:buFont typeface="Noto Sans Symbols"/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1" lang="en" sz="1800"/>
              <a:t>GSM</a:t>
            </a:r>
            <a:r>
              <a:rPr lang="en" sz="1800"/>
              <a:t>: </a:t>
            </a:r>
            <a:r>
              <a:rPr i="1" lang="en" sz="1800" u="sng"/>
              <a:t>Fail</a:t>
            </a:r>
            <a:r>
              <a:rPr b="1" lang="en" sz="1800"/>
              <a:t>. </a:t>
            </a:r>
            <a:r>
              <a:rPr lang="en" sz="1800"/>
              <a:t>Could not connect to the 2G network.</a:t>
            </a:r>
            <a:endParaRPr sz="1800"/>
          </a:p>
          <a:p>
            <a:pPr indent="-114300" lvl="0" marL="3048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900"/>
              <a:buFont typeface="Noto Sans Symbols"/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1" lang="en" sz="1800"/>
              <a:t>pH Sensor</a:t>
            </a:r>
            <a:r>
              <a:rPr lang="en" sz="1800"/>
              <a:t>: </a:t>
            </a:r>
            <a:r>
              <a:rPr i="1" lang="en" sz="1800" u="sng"/>
              <a:t>Success</a:t>
            </a:r>
            <a:endParaRPr i="1" sz="1800" u="sng"/>
          </a:p>
          <a:p>
            <a:pPr indent="-114300" lvl="0" marL="3048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900"/>
              <a:buFont typeface="Noto Sans Symbols"/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1" lang="en" sz="1800"/>
              <a:t>Temperature Sensor</a:t>
            </a:r>
            <a:r>
              <a:rPr lang="en" sz="1800"/>
              <a:t>: </a:t>
            </a:r>
            <a:r>
              <a:rPr i="1" lang="en" sz="1800" u="sng"/>
              <a:t>Success</a:t>
            </a:r>
            <a:endParaRPr i="1" sz="1800" u="sng"/>
          </a:p>
          <a:p>
            <a:pPr indent="-114300" lvl="0" marL="3048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900"/>
              <a:buFont typeface="Noto Sans Symbols"/>
              <a:buNone/>
            </a:pPr>
            <a:r>
              <a:t/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1" lang="en" sz="1800"/>
              <a:t>SD card</a:t>
            </a:r>
            <a:r>
              <a:rPr lang="en" sz="1800"/>
              <a:t>: </a:t>
            </a:r>
            <a:r>
              <a:rPr i="1" lang="en" sz="1800" u="sng"/>
              <a:t>Success</a:t>
            </a:r>
            <a:endParaRPr i="1" sz="1800" u="sng"/>
          </a:p>
          <a:p>
            <a:pPr indent="-114300" lvl="0" marL="3048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900"/>
              <a:buFont typeface="Noto Sans Symbols"/>
              <a:buNone/>
            </a:pPr>
            <a:r>
              <a:t/>
            </a:r>
            <a:endParaRPr b="1" sz="1100"/>
          </a:p>
          <a:p>
            <a:pPr indent="0" lvl="0" marL="1905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900"/>
              <a:buFont typeface="Noto Sans Symbols"/>
              <a:buNone/>
            </a:pPr>
            <a:r>
              <a:t/>
            </a:r>
            <a:endParaRPr sz="1100"/>
          </a:p>
          <a:p>
            <a:pPr indent="-114300" lvl="0" marL="3048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900"/>
              <a:buFont typeface="Noto Sans Symbols"/>
              <a:buNone/>
            </a:pPr>
            <a:r>
              <a:t/>
            </a:r>
            <a:endParaRPr sz="1100"/>
          </a:p>
          <a:p>
            <a:pPr indent="-114300" lvl="0" marL="3048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900"/>
              <a:buFont typeface="Noto Sans Symbols"/>
              <a:buNone/>
            </a:pPr>
            <a:r>
              <a:t/>
            </a:r>
            <a:endParaRPr b="1" sz="1100"/>
          </a:p>
        </p:txBody>
      </p:sp>
      <p:sp>
        <p:nvSpPr>
          <p:cNvPr id="232" name="Google Shape;232;p38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900"/>
              <a:buNone/>
            </a:pPr>
            <a:r>
              <a:rPr lang="en" sz="2400"/>
              <a:t>Functional Test Results</a:t>
            </a:r>
            <a:endParaRPr sz="2400"/>
          </a:p>
        </p:txBody>
      </p:sp>
      <p:sp>
        <p:nvSpPr>
          <p:cNvPr id="233" name="Google Shape;233;p38"/>
          <p:cNvSpPr txBox="1"/>
          <p:nvPr>
            <p:ph idx="12" type="sldNum"/>
          </p:nvPr>
        </p:nvSpPr>
        <p:spPr>
          <a:xfrm>
            <a:off x="731915" y="4789224"/>
            <a:ext cx="471000" cy="274200"/>
          </a:xfrm>
          <a:prstGeom prst="rect">
            <a:avLst/>
          </a:prstGeom>
        </p:spPr>
        <p:txBody>
          <a:bodyPr anchorCtr="0" anchor="ctr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 txBox="1"/>
          <p:nvPr>
            <p:ph idx="1" type="body"/>
          </p:nvPr>
        </p:nvSpPr>
        <p:spPr>
          <a:xfrm>
            <a:off x="404090" y="1080807"/>
            <a:ext cx="8405100" cy="3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Could not get GSM to connect to 2G network in area.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Low on program memory.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Tight PCB fabrication deadlines and delays.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Soldering difficulties.</a:t>
            </a:r>
            <a:endParaRPr sz="1800"/>
          </a:p>
        </p:txBody>
      </p:sp>
      <p:sp>
        <p:nvSpPr>
          <p:cNvPr id="239" name="Google Shape;239;p39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900"/>
              <a:buNone/>
            </a:pPr>
            <a:r>
              <a:rPr lang="en" sz="2400"/>
              <a:t>Challenges</a:t>
            </a:r>
            <a:endParaRPr sz="2400"/>
          </a:p>
        </p:txBody>
      </p:sp>
      <p:sp>
        <p:nvSpPr>
          <p:cNvPr id="240" name="Google Shape;240;p39"/>
          <p:cNvSpPr txBox="1"/>
          <p:nvPr>
            <p:ph idx="12" type="sldNum"/>
          </p:nvPr>
        </p:nvSpPr>
        <p:spPr>
          <a:xfrm>
            <a:off x="731915" y="4789224"/>
            <a:ext cx="471000" cy="274200"/>
          </a:xfrm>
          <a:prstGeom prst="rect">
            <a:avLst/>
          </a:prstGeom>
        </p:spPr>
        <p:txBody>
          <a:bodyPr anchorCtr="0" anchor="ctr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Costs</a:t>
            </a:r>
            <a:endParaRPr sz="2400"/>
          </a:p>
        </p:txBody>
      </p:sp>
      <p:pic>
        <p:nvPicPr>
          <p:cNvPr id="246" name="Google Shape;24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4725" y="901300"/>
            <a:ext cx="5176901" cy="367325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0"/>
          <p:cNvSpPr txBox="1"/>
          <p:nvPr>
            <p:ph idx="12" type="sldNum"/>
          </p:nvPr>
        </p:nvSpPr>
        <p:spPr>
          <a:xfrm>
            <a:off x="731915" y="4789224"/>
            <a:ext cx="471000" cy="274200"/>
          </a:xfrm>
          <a:prstGeom prst="rect">
            <a:avLst/>
          </a:prstGeom>
        </p:spPr>
        <p:txBody>
          <a:bodyPr anchorCtr="0" anchor="ctr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1"/>
          <p:cNvSpPr txBox="1"/>
          <p:nvPr>
            <p:ph idx="1" type="body"/>
          </p:nvPr>
        </p:nvSpPr>
        <p:spPr>
          <a:xfrm>
            <a:off x="404090" y="1080807"/>
            <a:ext cx="8405100" cy="3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Integrate more sensors for more accurate water quality measurements.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Integrate GPS module and GSM module on PCB.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Research into remotely controlling a boat.</a:t>
            </a:r>
            <a:endParaRPr sz="1800"/>
          </a:p>
        </p:txBody>
      </p:sp>
      <p:sp>
        <p:nvSpPr>
          <p:cNvPr id="253" name="Google Shape;253;p41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900"/>
              <a:buNone/>
            </a:pPr>
            <a:r>
              <a:rPr lang="en" sz="2400"/>
              <a:t>Future Work</a:t>
            </a:r>
            <a:endParaRPr sz="2400"/>
          </a:p>
        </p:txBody>
      </p:sp>
      <p:sp>
        <p:nvSpPr>
          <p:cNvPr id="254" name="Google Shape;254;p41"/>
          <p:cNvSpPr txBox="1"/>
          <p:nvPr>
            <p:ph idx="12" type="sldNum"/>
          </p:nvPr>
        </p:nvSpPr>
        <p:spPr>
          <a:xfrm>
            <a:off x="731915" y="4789224"/>
            <a:ext cx="471000" cy="274200"/>
          </a:xfrm>
          <a:prstGeom prst="rect">
            <a:avLst/>
          </a:prstGeom>
        </p:spPr>
        <p:txBody>
          <a:bodyPr anchorCtr="0" anchor="ctr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idx="1" type="body"/>
          </p:nvPr>
        </p:nvSpPr>
        <p:spPr>
          <a:xfrm>
            <a:off x="404100" y="1278050"/>
            <a:ext cx="8405100" cy="3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Water contamination affects millions of people per year.</a:t>
            </a:r>
            <a:endParaRPr sz="1800"/>
          </a:p>
          <a:p>
            <a:pPr indent="-114300" lvl="0" marL="3048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900"/>
              <a:buFont typeface="Noto Sans Symbols"/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Significant for those living in rural areas (ex. Flint).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21" name="Google Shape;121;p24"/>
          <p:cNvSpPr txBox="1"/>
          <p:nvPr>
            <p:ph idx="2" type="body"/>
          </p:nvPr>
        </p:nvSpPr>
        <p:spPr>
          <a:xfrm>
            <a:off x="404090" y="420407"/>
            <a:ext cx="8358909" cy="480971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900"/>
              <a:buNone/>
            </a:pPr>
            <a:r>
              <a:rPr lang="en" sz="2400"/>
              <a:t>Introduction</a:t>
            </a:r>
            <a:endParaRPr sz="2400"/>
          </a:p>
        </p:txBody>
      </p:sp>
      <p:sp>
        <p:nvSpPr>
          <p:cNvPr id="122" name="Google Shape;122;p24"/>
          <p:cNvSpPr txBox="1"/>
          <p:nvPr>
            <p:ph idx="12" type="sldNum"/>
          </p:nvPr>
        </p:nvSpPr>
        <p:spPr>
          <a:xfrm>
            <a:off x="731915" y="4789224"/>
            <a:ext cx="471000" cy="274200"/>
          </a:xfrm>
          <a:prstGeom prst="rect">
            <a:avLst/>
          </a:prstGeom>
        </p:spPr>
        <p:txBody>
          <a:bodyPr anchorCtr="0" anchor="ctr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2"/>
          <p:cNvSpPr txBox="1"/>
          <p:nvPr>
            <p:ph idx="1" type="body"/>
          </p:nvPr>
        </p:nvSpPr>
        <p:spPr>
          <a:xfrm>
            <a:off x="404090" y="1080807"/>
            <a:ext cx="8405100" cy="3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Professor Jing Jiang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David Null (TA)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60" name="Google Shape;260;p42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900"/>
              <a:buNone/>
            </a:pPr>
            <a:r>
              <a:rPr lang="en" sz="2400"/>
              <a:t>Credits</a:t>
            </a:r>
            <a:endParaRPr sz="2400"/>
          </a:p>
        </p:txBody>
      </p:sp>
      <p:sp>
        <p:nvSpPr>
          <p:cNvPr id="261" name="Google Shape;261;p42"/>
          <p:cNvSpPr txBox="1"/>
          <p:nvPr>
            <p:ph idx="12" type="sldNum"/>
          </p:nvPr>
        </p:nvSpPr>
        <p:spPr>
          <a:xfrm>
            <a:off x="731915" y="4789224"/>
            <a:ext cx="471000" cy="274200"/>
          </a:xfrm>
          <a:prstGeom prst="rect">
            <a:avLst/>
          </a:prstGeom>
        </p:spPr>
        <p:txBody>
          <a:bodyPr anchorCtr="0" anchor="ctr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404100" y="1159674"/>
            <a:ext cx="8405100" cy="3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Design a system that automatically collects water data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900"/>
              <a:buFont typeface="Noto Sans Symbols"/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Reduce the number of people required to monitor water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Proof of concept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900"/>
              <a:buFont typeface="Noto Sans Symbols"/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114300" lvl="0" marL="3048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900"/>
              <a:buFont typeface="Noto Sans Symbols"/>
              <a:buNone/>
            </a:pPr>
            <a:r>
              <a:t/>
            </a:r>
            <a:endParaRPr sz="1400"/>
          </a:p>
          <a:p>
            <a:pPr indent="-114300" lvl="0" marL="30480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900"/>
              <a:buFont typeface="Noto Sans Symbols"/>
              <a:buNone/>
            </a:pPr>
            <a:r>
              <a:t/>
            </a:r>
            <a:endParaRPr sz="1400"/>
          </a:p>
        </p:txBody>
      </p:sp>
      <p:sp>
        <p:nvSpPr>
          <p:cNvPr id="128" name="Google Shape;128;p25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900"/>
              <a:buNone/>
            </a:pPr>
            <a:r>
              <a:rPr lang="en" sz="2400"/>
              <a:t>Objective</a:t>
            </a:r>
            <a:endParaRPr sz="2400"/>
          </a:p>
        </p:txBody>
      </p:sp>
      <p:sp>
        <p:nvSpPr>
          <p:cNvPr id="129" name="Google Shape;129;p25"/>
          <p:cNvSpPr txBox="1"/>
          <p:nvPr>
            <p:ph idx="12" type="sldNum"/>
          </p:nvPr>
        </p:nvSpPr>
        <p:spPr>
          <a:xfrm>
            <a:off x="731915" y="4789224"/>
            <a:ext cx="471000" cy="274200"/>
          </a:xfrm>
          <a:prstGeom prst="rect">
            <a:avLst/>
          </a:prstGeom>
        </p:spPr>
        <p:txBody>
          <a:bodyPr anchorCtr="0" anchor="ctr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idx="1" type="body"/>
          </p:nvPr>
        </p:nvSpPr>
        <p:spPr>
          <a:xfrm>
            <a:off x="404090" y="1080807"/>
            <a:ext cx="8405100" cy="3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System collects data at user-set time intervals.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Sensor readings must reflect actual water temperature to</a:t>
            </a:r>
            <a:r>
              <a:rPr lang="en" sz="1800">
                <a:solidFill>
                  <a:schemeClr val="dk1"/>
                </a:solidFill>
              </a:rPr>
              <a:t> within a certain degree of accuracy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Sends an alert via text message </a:t>
            </a:r>
            <a:endParaRPr sz="1800"/>
          </a:p>
        </p:txBody>
      </p:sp>
      <p:sp>
        <p:nvSpPr>
          <p:cNvPr id="135" name="Google Shape;135;p26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900"/>
              <a:buNone/>
            </a:pPr>
            <a:r>
              <a:rPr lang="en" sz="2400"/>
              <a:t>Design Requirements</a:t>
            </a:r>
            <a:endParaRPr sz="2400"/>
          </a:p>
        </p:txBody>
      </p:sp>
      <p:sp>
        <p:nvSpPr>
          <p:cNvPr id="136" name="Google Shape;136;p26"/>
          <p:cNvSpPr txBox="1"/>
          <p:nvPr>
            <p:ph idx="12" type="sldNum"/>
          </p:nvPr>
        </p:nvSpPr>
        <p:spPr>
          <a:xfrm>
            <a:off x="731915" y="4789224"/>
            <a:ext cx="471000" cy="274200"/>
          </a:xfrm>
          <a:prstGeom prst="rect">
            <a:avLst/>
          </a:prstGeom>
        </p:spPr>
        <p:txBody>
          <a:bodyPr anchorCtr="0" anchor="ctr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404096" y="1080800"/>
            <a:ext cx="4824900" cy="3363300"/>
          </a:xfrm>
          <a:prstGeom prst="rect">
            <a:avLst/>
          </a:prstGeom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Typical usage: to be placed on and powered by a boat’s 12V battery.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Sensors separated from rest of system.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Does not require constant attention from user.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" sz="1800"/>
              <a:t>One time setup</a:t>
            </a:r>
            <a:endParaRPr sz="1800"/>
          </a:p>
        </p:txBody>
      </p:sp>
      <p:sp>
        <p:nvSpPr>
          <p:cNvPr id="142" name="Google Shape;142;p27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Physical Design &amp; Function</a:t>
            </a:r>
            <a:endParaRPr sz="2400"/>
          </a:p>
        </p:txBody>
      </p:sp>
      <p:pic>
        <p:nvPicPr>
          <p:cNvPr id="143" name="Google Shape;1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9025" y="1108200"/>
            <a:ext cx="3696699" cy="3308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7"/>
          <p:cNvSpPr txBox="1"/>
          <p:nvPr>
            <p:ph idx="12" type="sldNum"/>
          </p:nvPr>
        </p:nvSpPr>
        <p:spPr>
          <a:xfrm>
            <a:off x="731915" y="4789224"/>
            <a:ext cx="471000" cy="274200"/>
          </a:xfrm>
          <a:prstGeom prst="rect">
            <a:avLst/>
          </a:prstGeom>
        </p:spPr>
        <p:txBody>
          <a:bodyPr anchorCtr="0" anchor="ctr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idx="2" type="body"/>
          </p:nvPr>
        </p:nvSpPr>
        <p:spPr>
          <a:xfrm>
            <a:off x="392540" y="284832"/>
            <a:ext cx="8358900" cy="480900"/>
          </a:xfrm>
          <a:prstGeom prst="rect">
            <a:avLst/>
          </a:prstGeom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Final Product</a:t>
            </a:r>
            <a:endParaRPr sz="2400"/>
          </a:p>
        </p:txBody>
      </p:sp>
      <p:pic>
        <p:nvPicPr>
          <p:cNvPr id="150" name="Google Shape;15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4550" y="840675"/>
            <a:ext cx="4914750" cy="375520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8"/>
          <p:cNvSpPr txBox="1"/>
          <p:nvPr>
            <p:ph idx="12" type="sldNum"/>
          </p:nvPr>
        </p:nvSpPr>
        <p:spPr>
          <a:xfrm>
            <a:off x="731915" y="4789224"/>
            <a:ext cx="471000" cy="274200"/>
          </a:xfrm>
          <a:prstGeom prst="rect">
            <a:avLst/>
          </a:prstGeom>
        </p:spPr>
        <p:txBody>
          <a:bodyPr anchorCtr="0" anchor="ctr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900"/>
              <a:buNone/>
            </a:pPr>
            <a:r>
              <a:rPr lang="en" sz="2400"/>
              <a:t>Block Diagram</a:t>
            </a:r>
            <a:endParaRPr sz="2400"/>
          </a:p>
        </p:txBody>
      </p:sp>
      <p:pic>
        <p:nvPicPr>
          <p:cNvPr id="157" name="Google Shape;1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050" y="901300"/>
            <a:ext cx="6288825" cy="36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4750" y="2781507"/>
            <a:ext cx="1562100" cy="168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9"/>
          <p:cNvSpPr txBox="1"/>
          <p:nvPr>
            <p:ph idx="12" type="sldNum"/>
          </p:nvPr>
        </p:nvSpPr>
        <p:spPr>
          <a:xfrm>
            <a:off x="731915" y="4789224"/>
            <a:ext cx="471000" cy="274200"/>
          </a:xfrm>
          <a:prstGeom prst="rect">
            <a:avLst/>
          </a:prstGeom>
        </p:spPr>
        <p:txBody>
          <a:bodyPr anchorCtr="0" anchor="ctr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>
            <p:ph idx="1" type="body"/>
          </p:nvPr>
        </p:nvSpPr>
        <p:spPr>
          <a:xfrm>
            <a:off x="404100" y="1080800"/>
            <a:ext cx="3628200" cy="3363300"/>
          </a:xfrm>
          <a:prstGeom prst="rect">
            <a:avLst/>
          </a:prstGeom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12V-5V DC-DC Buck Converter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12V-3.7V DC-DC Buck Converter</a:t>
            </a:r>
            <a:endParaRPr sz="1800"/>
          </a:p>
        </p:txBody>
      </p:sp>
      <p:sp>
        <p:nvSpPr>
          <p:cNvPr id="165" name="Google Shape;165;p30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Power</a:t>
            </a:r>
            <a:endParaRPr sz="2400"/>
          </a:p>
        </p:txBody>
      </p:sp>
      <p:pic>
        <p:nvPicPr>
          <p:cNvPr id="166" name="Google Shape;16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400" y="901298"/>
            <a:ext cx="4792625" cy="350175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0"/>
          <p:cNvSpPr txBox="1"/>
          <p:nvPr>
            <p:ph idx="12" type="sldNum"/>
          </p:nvPr>
        </p:nvSpPr>
        <p:spPr>
          <a:xfrm>
            <a:off x="731915" y="4789224"/>
            <a:ext cx="471000" cy="274200"/>
          </a:xfrm>
          <a:prstGeom prst="rect">
            <a:avLst/>
          </a:prstGeom>
        </p:spPr>
        <p:txBody>
          <a:bodyPr anchorCtr="0" anchor="ctr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idx="1" type="body"/>
          </p:nvPr>
        </p:nvSpPr>
        <p:spPr>
          <a:xfrm>
            <a:off x="380990" y="1062732"/>
            <a:ext cx="8405100" cy="3363300"/>
          </a:xfrm>
          <a:prstGeom prst="rect">
            <a:avLst/>
          </a:prstGeom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Used resistor bridge to form 3.1k required programming resistor value, soldered onto pads.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Used wire to jump/connect two pads.</a:t>
            </a:r>
            <a:endParaRPr sz="1800"/>
          </a:p>
        </p:txBody>
      </p:sp>
      <p:sp>
        <p:nvSpPr>
          <p:cNvPr id="173" name="Google Shape;173;p31"/>
          <p:cNvSpPr txBox="1"/>
          <p:nvPr>
            <p:ph idx="2" type="body"/>
          </p:nvPr>
        </p:nvSpPr>
        <p:spPr>
          <a:xfrm>
            <a:off x="404090" y="420407"/>
            <a:ext cx="8358900" cy="480900"/>
          </a:xfrm>
          <a:prstGeom prst="rect">
            <a:avLst/>
          </a:prstGeom>
        </p:spPr>
        <p:txBody>
          <a:bodyPr anchorCtr="0" anchor="t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Power (PCB fix)</a:t>
            </a:r>
            <a:endParaRPr sz="2400"/>
          </a:p>
        </p:txBody>
      </p:sp>
      <p:pic>
        <p:nvPicPr>
          <p:cNvPr id="174" name="Google Shape;17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2925" y="2048675"/>
            <a:ext cx="3085501" cy="25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5300" y="2048675"/>
            <a:ext cx="2426791" cy="252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1"/>
          <p:cNvSpPr txBox="1"/>
          <p:nvPr>
            <p:ph idx="12" type="sldNum"/>
          </p:nvPr>
        </p:nvSpPr>
        <p:spPr>
          <a:xfrm>
            <a:off x="731915" y="4789224"/>
            <a:ext cx="471000" cy="274200"/>
          </a:xfrm>
          <a:prstGeom prst="rect">
            <a:avLst/>
          </a:prstGeom>
        </p:spPr>
        <p:txBody>
          <a:bodyPr anchorCtr="0" anchor="ctr" bIns="36975" lIns="73950" spcFirstLastPara="1" rIns="73950" wrap="square" tIns="369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tent Slides - Blue Tex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Cover 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