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Quoc Pham" initials="" lastIdx="2" clrIdx="0"/>
  <p:cmAuthor id="1" name="Brandon Bogu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39" d="100"/>
          <a:sy n="139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30s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Brandon, Alex, Quoc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&lt; 1min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Time: 4 min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1.5min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Brandon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Time ~ 1 min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Quoc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Presenter: Alex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Time ~ 1-2 mins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Presenter: Quoc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300"/>
              <a:buChar char="●"/>
              <a:defRPr/>
            </a:lvl1pPr>
            <a:lvl2pPr lvl="1">
              <a:spcBef>
                <a:spcPts val="0"/>
              </a:spcBef>
              <a:buSzPts val="1100"/>
              <a:buChar char="○"/>
              <a:defRPr/>
            </a:lvl2pPr>
            <a:lvl3pPr lvl="2">
              <a:spcBef>
                <a:spcPts val="0"/>
              </a:spcBef>
              <a:buSzPts val="1100"/>
              <a:buChar char="■"/>
              <a:defRPr/>
            </a:lvl3pPr>
            <a:lvl4pPr lvl="3">
              <a:spcBef>
                <a:spcPts val="0"/>
              </a:spcBef>
              <a:buSzPts val="1100"/>
              <a:buChar char="●"/>
              <a:defRPr/>
            </a:lvl4pPr>
            <a:lvl5pPr lvl="4">
              <a:spcBef>
                <a:spcPts val="0"/>
              </a:spcBef>
              <a:buSzPts val="1100"/>
              <a:buChar char="○"/>
              <a:defRPr/>
            </a:lvl5pPr>
            <a:lvl6pPr lvl="5">
              <a:spcBef>
                <a:spcPts val="0"/>
              </a:spcBef>
              <a:buSzPts val="1100"/>
              <a:buChar char="■"/>
              <a:defRPr/>
            </a:lvl6pPr>
            <a:lvl7pPr lvl="6">
              <a:spcBef>
                <a:spcPts val="0"/>
              </a:spcBef>
              <a:buSzPts val="1100"/>
              <a:buChar char="●"/>
              <a:defRPr/>
            </a:lvl7pPr>
            <a:lvl8pPr lvl="7">
              <a:spcBef>
                <a:spcPts val="0"/>
              </a:spcBef>
              <a:buSzPts val="1100"/>
              <a:buChar char="○"/>
              <a:defRPr/>
            </a:lvl8pPr>
            <a:lvl9pPr lvl="8">
              <a:spcBef>
                <a:spcPts val="0"/>
              </a:spcBef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h4Z9Nr4JOBhQS8DZJGAvcIcVlogBNd6T/view" TargetMode="External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drive.google.com/file/d/1vOUjVAxjDtHypxfjIKT8ClPdxR1oS6vq/view" TargetMode="External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311700" y="1254825"/>
            <a:ext cx="8520600" cy="142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Autonomous Motorized Mount for the PATHS Sensor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311700" y="2626800"/>
            <a:ext cx="8520600" cy="2516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solidFill>
                  <a:srgbClr val="000000"/>
                </a:solidFill>
              </a:rPr>
              <a:t>Group 23 </a:t>
            </a:r>
            <a:br>
              <a:rPr lang="en" b="1">
                <a:solidFill>
                  <a:srgbClr val="000000"/>
                </a:solidFill>
              </a:rPr>
            </a:br>
            <a:endParaRPr lang="en" b="1">
              <a:solidFill>
                <a:srgbClr val="000000"/>
              </a:solidFill>
            </a:endParaRP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875" y="3101600"/>
            <a:ext cx="3153552" cy="184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6975" y="3368800"/>
            <a:ext cx="2045292" cy="14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575" y="2691513"/>
            <a:ext cx="2190252" cy="238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Power Consumption Testing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5410200" y="2058675"/>
            <a:ext cx="3543300" cy="284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25" y="1853838"/>
            <a:ext cx="4861777" cy="32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/>
        </p:nvSpPr>
        <p:spPr>
          <a:xfrm>
            <a:off x="3854900" y="1700150"/>
            <a:ext cx="5110200" cy="66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1. Design a strong and robust mount to hold and move sensor along two degrees of freedom 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09" y="1853850"/>
            <a:ext cx="2785293" cy="303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790850" y="2473600"/>
            <a:ext cx="5238300" cy="200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Worked with ECE Machine Shop for a custom built mount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Sturdy build with no slippage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Attitude with 0-90 degrees range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Heading with 0-360 degrees range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Bundled cables for tidiness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Designed to hold 4 kg</a:t>
            </a:r>
          </a:p>
          <a:p>
            <a:pPr marL="457200" lvl="0" indent="-3175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produces enough torque (30 kg-cm) to move 4kg </a:t>
            </a:r>
          </a:p>
          <a:p>
            <a:pPr marL="457200" lvl="0" indent="0" rtl="0">
              <a:spcBef>
                <a:spcPts val="0"/>
              </a:spcBef>
              <a:buNone/>
            </a:pP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/>
          <p:nvPr/>
        </p:nvSpPr>
        <p:spPr>
          <a:xfrm>
            <a:off x="4629150" y="1383200"/>
            <a:ext cx="3155100" cy="49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2. Performs smooth tracking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825" y="1789275"/>
            <a:ext cx="2726349" cy="315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4207575" y="2126250"/>
            <a:ext cx="4458000" cy="206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Step:     		1.8 degrees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Gear Ratio: 	27:1</a:t>
            </a:r>
          </a:p>
          <a:p>
            <a:pPr marL="457200" lvl="0" indent="-3175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Motor Output Step         0.0667 degrees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Gear Ratio:        	80:1</a:t>
            </a:r>
          </a:p>
          <a:p>
            <a:pPr marL="457200" lvl="0" indent="-3175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Mount Output Step:       0.00083 degrees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		    Very Smooth Tracking!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/>
        </p:nvSpPr>
        <p:spPr>
          <a:xfrm>
            <a:off x="3621425" y="1194700"/>
            <a:ext cx="4656300" cy="49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3. Tracking to within 0.5 degrees of precision.</a:t>
            </a:r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00" y="1991150"/>
            <a:ext cx="2550774" cy="261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250" y="1684900"/>
            <a:ext cx="2221450" cy="107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 flipH="1">
            <a:off x="5819950" y="1860975"/>
            <a:ext cx="3262800" cy="84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Resolution:      R = 2048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Period:                T = 360/R ~ 0.17578 deg </a:t>
            </a:r>
          </a:p>
        </p:txBody>
      </p:sp>
      <p:sp>
        <p:nvSpPr>
          <p:cNvPr id="200" name="Shape 200"/>
          <p:cNvSpPr txBox="1"/>
          <p:nvPr/>
        </p:nvSpPr>
        <p:spPr>
          <a:xfrm flipH="1">
            <a:off x="3621425" y="2757050"/>
            <a:ext cx="5338800" cy="19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How many highs on A each CW step (1.8 deg)?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457200" rtl="0">
              <a:spcBef>
                <a:spcPts val="0"/>
              </a:spcBef>
              <a:buNone/>
            </a:pPr>
            <a:r>
              <a:rPr lang="en"/>
              <a:t>Step_Angle/Period = 1.8/0.17578 = 10 highs 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There are 10 highs per 0.0667 deg of motor!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There are 10 highs per 0.00083 deg of mount!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r>
              <a:rPr lang="en"/>
              <a:t>			Very high precision!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27650" y="1256650"/>
            <a:ext cx="39015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Project Build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725" y="1846175"/>
            <a:ext cx="4334287" cy="298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r="7876" b="39331"/>
          <a:stretch/>
        </p:blipFill>
        <p:spPr>
          <a:xfrm>
            <a:off x="6077951" y="732175"/>
            <a:ext cx="2137251" cy="209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668175" y="1165500"/>
            <a:ext cx="42024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Autonomous Assembly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5">
            <a:alphaModFix/>
          </a:blip>
          <a:srcRect l="9622" t="25552" r="15839" b="17360"/>
          <a:stretch/>
        </p:blipFill>
        <p:spPr>
          <a:xfrm>
            <a:off x="6077951" y="2856250"/>
            <a:ext cx="2137251" cy="218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/>
        </p:nvSpPr>
        <p:spPr>
          <a:xfrm>
            <a:off x="792300" y="2004900"/>
            <a:ext cx="7669800" cy="246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Microcontroller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Receives initialization coordinates from external tracking system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Takes in heading and attitude angles from external system</a:t>
            </a:r>
          </a:p>
          <a:p>
            <a:pPr marL="457200" lvl="0" indent="-342900" rtl="0">
              <a:spcBef>
                <a:spcPts val="0"/>
              </a:spcBef>
              <a:buClr>
                <a:schemeClr val="accent1"/>
              </a:buClr>
              <a:buSzPts val="1800"/>
              <a:buFont typeface="Lato"/>
              <a:buChar char="-"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Correctly and reliably reads encoders</a:t>
            </a:r>
          </a:p>
          <a:p>
            <a:pPr marL="0" lvl="0" indent="457200" rtl="0">
              <a:spcBef>
                <a:spcPts val="0"/>
              </a:spcBef>
              <a:buNone/>
            </a:pP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92300" y="1309575"/>
            <a:ext cx="7669800" cy="65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Software Design Aspects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Software Design Aspects (Cont.)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Single byte representing type</a:t>
            </a:r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u="sng"/>
              <a:t>G</a:t>
            </a:r>
            <a:r>
              <a:rPr lang="en"/>
              <a:t>oto, </a:t>
            </a:r>
            <a:r>
              <a:rPr lang="en" u="sng"/>
              <a:t>S</a:t>
            </a:r>
            <a:r>
              <a:rPr lang="en"/>
              <a:t>tate, </a:t>
            </a:r>
            <a:r>
              <a:rPr lang="en" u="sng"/>
              <a:t>T</a:t>
            </a:r>
            <a:r>
              <a:rPr lang="en"/>
              <a:t>ime Update, etc.</a:t>
            </a:r>
          </a:p>
          <a:p>
            <a:pPr marL="457200" lvl="0" indent="-311150">
              <a:spcBef>
                <a:spcPts val="0"/>
              </a:spcBef>
              <a:buSzPts val="1300"/>
              <a:buChar char="-"/>
            </a:pPr>
            <a:r>
              <a:rPr lang="en"/>
              <a:t>7 little-endian 32-bit integers</a:t>
            </a:r>
          </a:p>
        </p:txBody>
      </p:sp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78875"/>
            <a:ext cx="5400675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729450" y="1219100"/>
            <a:ext cx="14532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Demo</a:t>
            </a:r>
          </a:p>
        </p:txBody>
      </p:sp>
      <p:sp>
        <p:nvSpPr>
          <p:cNvPr id="228" name="Shape 228" title="MyMovie.mp4">
            <a:hlinkClick r:id="rId3"/>
          </p:cNvPr>
          <p:cNvSpPr/>
          <p:nvPr/>
        </p:nvSpPr>
        <p:spPr>
          <a:xfrm>
            <a:off x="2595450" y="713675"/>
            <a:ext cx="5667875" cy="42509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Successes and Challenges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572625" y="2067450"/>
            <a:ext cx="7688700" cy="273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Successes: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Every component was compatible from the get-go</a:t>
            </a:r>
          </a:p>
          <a:p>
            <a:pPr marL="457200" lvl="0" indent="-317500" rtl="0">
              <a:spcBef>
                <a:spcPts val="0"/>
              </a:spcBef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We can reliably point at the same location repeatedly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Challenges: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mount went past its range limits causing the gear rod to bend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Machine Shop patched up the rod and gear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The 5V regulators on the driver had no overcurrent protection</a:t>
            </a: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Used a separate 5V regulator 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-"/>
            </a:pPr>
            <a:r>
              <a:rPr lang="en"/>
              <a:t>The encoder pins were TINY </a:t>
            </a:r>
          </a:p>
          <a:p>
            <a:pPr marL="457200" lvl="0" indent="-317500" rtl="0">
              <a:spcBef>
                <a:spcPts val="0"/>
              </a:spcBef>
              <a:buSzPts val="1400"/>
              <a:buChar char="-"/>
            </a:pPr>
            <a:r>
              <a:rPr lang="en"/>
              <a:t>Encoders are high resolution, so they transition at a high frequency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Conclusion and Future Work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7688700" cy="2906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Mount has all basic functionality and feedback</a:t>
            </a:r>
            <a:br>
              <a:rPr lang="en" sz="1800"/>
            </a:br>
            <a:endParaRPr lang="en"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Temperature sensor integration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Tidy up our current prototype towards a final product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Use more secure connectors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Isolate the PCB within the case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 limit switches to prevent damage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Addition movement modes</a:t>
            </a:r>
          </a:p>
          <a:p>
            <a:pPr marL="457200" lvl="0" indent="-342900">
              <a:spcBef>
                <a:spcPts val="0"/>
              </a:spcBef>
              <a:buSzPts val="1800"/>
              <a:buChar char="-"/>
            </a:pPr>
            <a:r>
              <a:rPr lang="en" sz="1800"/>
              <a:t>Remaining sources of error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Introduction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3385200" cy="275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Autonomous mount for Professor Waldrop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Remote Sensing Research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-"/>
            </a:pPr>
            <a:r>
              <a:rPr lang="en" sz="1800"/>
              <a:t>Tracking the middle of Earth’s umbra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425" y="1519250"/>
            <a:ext cx="3509974" cy="26222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 txBox="1"/>
          <p:nvPr/>
        </p:nvSpPr>
        <p:spPr>
          <a:xfrm>
            <a:off x="4543425" y="4265300"/>
            <a:ext cx="3619500" cy="59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Fig. PATHS Sensor viewing geometry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27650" y="1853850"/>
            <a:ext cx="7688700" cy="2303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Professor Waldrop </a:t>
            </a:r>
            <a:br>
              <a:rPr lang="en" sz="1800"/>
            </a:br>
            <a:r>
              <a:rPr lang="en" sz="1800"/>
              <a:t>- 	For the proposal and for funding the project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Our TA, Yamuna Phal </a:t>
            </a:r>
            <a:br>
              <a:rPr lang="en" sz="1800"/>
            </a:br>
            <a:r>
              <a:rPr lang="en" sz="1800"/>
              <a:t>- 	For her guidance, support, and everything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ECE Machine Shop Supervisor, Scott McDonald </a:t>
            </a:r>
            <a:br>
              <a:rPr lang="en" sz="1800"/>
            </a:br>
            <a:r>
              <a:rPr lang="en" sz="1800"/>
              <a:t>- 	For an amazing mount</a:t>
            </a:r>
          </a:p>
          <a:p>
            <a:pPr marL="457200" lvl="0" indent="-342900">
              <a:spcBef>
                <a:spcPts val="0"/>
              </a:spcBef>
              <a:buSzPts val="1800"/>
              <a:buChar char="-"/>
            </a:pPr>
            <a:r>
              <a:rPr lang="en" sz="1800"/>
              <a:t>All of the ECE 445 professors for their support and work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729450" y="415710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727650" y="1188450"/>
            <a:ext cx="26574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Functionality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700" y="1674975"/>
            <a:ext cx="2390149" cy="319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 title="TrVis.mov">
            <a:hlinkClick r:id="rId4"/>
          </p:cNvPr>
          <p:cNvSpPr/>
          <p:nvPr/>
        </p:nvSpPr>
        <p:spPr>
          <a:xfrm>
            <a:off x="3575725" y="1188450"/>
            <a:ext cx="4572000" cy="3429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Objectives &amp; Goals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9450" y="1822675"/>
            <a:ext cx="7688700" cy="2826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1. Design a strong and robust mount to hold and move sensor along two degrees of freedom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2. Performs smooth tracking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3. Tracking to within 0.5 degrees of precision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4. Design control that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	- Initializes coordinates from external tracking system</a:t>
            </a: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Takes in heading and attitude angles from external tracking system</a:t>
            </a:r>
          </a:p>
          <a:p>
            <a:pPr marL="0" lvl="0" indent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Implements close loop feedback control</a:t>
            </a:r>
            <a:br>
              <a:rPr lang="en" sz="1800"/>
            </a:br>
            <a:r>
              <a:rPr lang="en" sz="1800"/>
              <a:t>	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1675200" cy="209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High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Level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Modular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Design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9250" y="749725"/>
            <a:ext cx="6266024" cy="42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71475" y="1318650"/>
            <a:ext cx="2469900" cy="137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Modifications to Initial Design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5275" y="2190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Char char="-"/>
            </a:pPr>
            <a:r>
              <a:rPr lang="en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Opted for an off-the-shelf power supply</a:t>
            </a:r>
          </a:p>
          <a:p>
            <a: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-"/>
            </a:pPr>
            <a:r>
              <a:rPr lang="en"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Our own power module would be too bulky for the custom mount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575" y="533400"/>
            <a:ext cx="5813926" cy="4505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Design Component Requirements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71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Power needs to supply a maximum of 6A at 12V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Stepper motor minimum holding torque = 3 Nm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Driver needs to deliver the peak current draw of 3 A </a:t>
            </a:r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800"/>
              <a:t>Microcontroller needed USB support, analog input, and interrupt pins</a:t>
            </a:r>
          </a:p>
          <a:p>
            <a:pPr marL="457200" lvl="0" indent="-311150" rtl="0">
              <a:spcBef>
                <a:spcPts val="0"/>
              </a:spcBef>
              <a:buSzPts val="1300"/>
              <a:buChar char="-"/>
            </a:pPr>
            <a:r>
              <a:rPr lang="en" sz="1800"/>
              <a:t>Minimum required encoder’s resolution 2048 PPR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714125" y="1164050"/>
            <a:ext cx="6896400" cy="498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Power Supply Specifications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50" y="2822675"/>
            <a:ext cx="3765974" cy="14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640925" y="2423800"/>
            <a:ext cx="4089300" cy="207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12V </a:t>
            </a:r>
            <a:r>
              <a:rPr lang="en" sz="1200">
                <a:latin typeface="Lato"/>
                <a:ea typeface="Lato"/>
                <a:cs typeface="Lato"/>
                <a:sym typeface="Lato"/>
              </a:rPr>
              <a:t>± </a:t>
            </a: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0.1V</a:t>
            </a:r>
          </a:p>
          <a:p>
            <a:pPr marL="457200" lvl="0" indent="-317500" rtl="0">
              <a:spcBef>
                <a:spcPts val="0"/>
              </a:spcBef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Max currents of 6amps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Both Motor draw ~ 1.7 amps on continuous operation, and 2.3 on rest.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-"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Runs for 3 hours without overheating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910150" y="1807700"/>
            <a:ext cx="3000000" cy="55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1674300" y="1791825"/>
            <a:ext cx="6075900" cy="55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power needs to be reliable, efficient, and safe!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15150" y="1309125"/>
            <a:ext cx="7688700" cy="535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Requirements and Verification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620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Microcontroller: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Pins were properly sending and receiving signal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Drivers: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Successfully drove steppers in both directions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Encoders: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ts val="1400"/>
              <a:buChar char="-"/>
            </a:pPr>
            <a:r>
              <a:rPr lang="en" sz="1400"/>
              <a:t>Was able to read back the position reliably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t="11587" b="12129"/>
          <a:stretch/>
        </p:blipFill>
        <p:spPr>
          <a:xfrm>
            <a:off x="5263625" y="2141350"/>
            <a:ext cx="3609001" cy="22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5148300" y="4474850"/>
            <a:ext cx="3919500" cy="2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Fig. A, B signals from the encoder capturing movement.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Macintosh PowerPoint</Application>
  <PresentationFormat>On-screen Show (16:9)</PresentationFormat>
  <Paragraphs>152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Lato</vt:lpstr>
      <vt:lpstr>Raleway</vt:lpstr>
      <vt:lpstr>Arial</vt:lpstr>
      <vt:lpstr>Streamline</vt:lpstr>
      <vt:lpstr>Autonomous Motorized Mount for the PATHS Sensor</vt:lpstr>
      <vt:lpstr>Introduction</vt:lpstr>
      <vt:lpstr>Functionality</vt:lpstr>
      <vt:lpstr>Objectives &amp; Goals</vt:lpstr>
      <vt:lpstr>High Level Modular Design</vt:lpstr>
      <vt:lpstr>Modifications to Initial Design</vt:lpstr>
      <vt:lpstr>Design Component Requirements</vt:lpstr>
      <vt:lpstr>Power Supply Specifications</vt:lpstr>
      <vt:lpstr>Requirements and Verification</vt:lpstr>
      <vt:lpstr>Power Consumption Testing</vt:lpstr>
      <vt:lpstr>Project Build</vt:lpstr>
      <vt:lpstr>Project Build</vt:lpstr>
      <vt:lpstr>Project Build</vt:lpstr>
      <vt:lpstr>Autonomous Assembly</vt:lpstr>
      <vt:lpstr>PowerPoint Presentation</vt:lpstr>
      <vt:lpstr>Software Design Aspects (Cont.)</vt:lpstr>
      <vt:lpstr>Demo</vt:lpstr>
      <vt:lpstr>Successes and Challenges</vt:lpstr>
      <vt:lpstr>Conclusion and Future Work</vt:lpstr>
      <vt:lpstr>Acknowledgements</vt:lpstr>
      <vt:lpstr>Questions?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Autonomous Motorized Mount for the PATHS Sensor</dc:title>
  <cp:lastModifiedBy>Alexander Hernandez</cp:lastModifiedBy>
  <cp:revision>1</cp:revision>
  <dcterms:modified xsi:type="dcterms:W3CDTF">2017-12-12T18:45:38Z</dcterms:modified>
</cp:coreProperties>
</file>