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2" name="Quoc Pham"/>
  <p:cmAuthor clrIdx="1" id="1" initials="" lastIdx="1" name="Brandon Bogu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6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5.xml"/><Relationship Id="rId32" Type="http://schemas.openxmlformats.org/officeDocument/2006/relationships/font" Target="fonts/Raleway-italic.fntdata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7-12-10T05:29:20.160">
    <p:pos x="459" y="1309"/>
    <p:text>Too dry (Will change, leaving this as a reminder)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1" dt="2017-12-10T21:22:47.948">
    <p:pos x="6000" y="0"/>
    <p:text>Shouldn't that be a voltage source, not a battery?</p:text>
  </p:cm>
  <p:cm authorId="0" idx="2" dt="2017-12-10T21:22:47.948">
    <p:pos x="6000" y="100"/>
    <p:text>On it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30s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Brandon, Alex,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&lt; 1min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All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Time: 4 min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1.5min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Time ~ 1 min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Shape 77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Shape 2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Shape 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Shape 3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Shape 4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Shape 52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Shape 5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Shape 6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2.xml"/><Relationship Id="rId4" Type="http://schemas.openxmlformats.org/officeDocument/2006/relationships/image" Target="../media/image10.png"/><Relationship Id="rId5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rive.google.com/file/d/1h4Z9Nr4JOBhQS8DZJGAvcIcVlogBNd6T/view" TargetMode="External"/><Relationship Id="rId4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vOUjVAxjDtHypxfjIKT8ClPdxR1oS6vq/view" TargetMode="External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ctrTitle"/>
          </p:nvPr>
        </p:nvSpPr>
        <p:spPr>
          <a:xfrm>
            <a:off x="311700" y="1254825"/>
            <a:ext cx="8520600" cy="1427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Autonomous Motorized Mount for the PATHS Sensor</a:t>
            </a:r>
          </a:p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311700" y="2626800"/>
            <a:ext cx="8520600" cy="251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Group 23 </a:t>
            </a:r>
            <a:br>
              <a:rPr b="1" lang="en">
                <a:solidFill>
                  <a:srgbClr val="000000"/>
                </a:solidFill>
              </a:rPr>
            </a:b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75" y="3101600"/>
            <a:ext cx="3153552" cy="18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6975" y="3368800"/>
            <a:ext cx="2045292" cy="14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575" y="2691513"/>
            <a:ext cx="2190252" cy="238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Requirements and Verification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Power supply holds ~11.88V at 6 amps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Power supply draws ~ 2.5 amps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Power Supply temperature regulates properly. Fan turns on at intervals of ~20 min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The 5V regulator (all logic) draws 0.3 amps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Each Stepper Motor draws ~1.2 amp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579275" y="1975663"/>
            <a:ext cx="2853600" cy="22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*NOTE* Power for both logic and motors is drawn from the same 12V lead 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Voltage drop across a known resistance gives good measure of power</a:t>
            </a:r>
          </a:p>
          <a:p>
            <a:pPr indent="-311150" lvl="0" marL="457200">
              <a:spcBef>
                <a:spcPts val="0"/>
              </a:spcBef>
              <a:buSzPts val="1300"/>
              <a:buChar char="-"/>
            </a:pPr>
            <a:r>
              <a:rPr lang="en"/>
              <a:t>Switch doubles as an emergency-off button</a:t>
            </a:r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687150" y="1237550"/>
            <a:ext cx="5080800" cy="50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Power Consumption Testing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875" y="493400"/>
            <a:ext cx="3726125" cy="46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b="18374" l="0" r="0" t="0"/>
          <a:stretch/>
        </p:blipFill>
        <p:spPr>
          <a:xfrm>
            <a:off x="3794525" y="2815875"/>
            <a:ext cx="1973425" cy="214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Power Consumption Testing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410200" y="2058675"/>
            <a:ext cx="3543300" cy="28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25" y="1853838"/>
            <a:ext cx="4861777" cy="32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752400" y="1180775"/>
            <a:ext cx="63774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Power Consumption On Motors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600" y="1792500"/>
            <a:ext cx="4127825" cy="31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5254825" y="2619125"/>
            <a:ext cx="3543300" cy="13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More power </a:t>
            </a:r>
            <a:r>
              <a:rPr lang="en"/>
              <a:t>consumption</a:t>
            </a:r>
            <a:r>
              <a:rPr lang="en"/>
              <a:t> when motor is not working!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17500" lvl="1" marL="914400" rtl="0">
              <a:spcBef>
                <a:spcPts val="0"/>
              </a:spcBef>
              <a:buSzPts val="1400"/>
              <a:buChar char="-"/>
            </a:pPr>
            <a:r>
              <a:rPr lang="en"/>
              <a:t>Holding torque power!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3854900" y="1700150"/>
            <a:ext cx="51102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1. Design 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strong and 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robust mount to hold and move sensor 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along two degrees of freedom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409" y="1853850"/>
            <a:ext cx="2785293" cy="303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3790850" y="2473600"/>
            <a:ext cx="52383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Worked with ECE Machine Shop for a custom built mount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Sturdy build with no slippage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Attitude with 0-90 degrees range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Heading with 0-360 degrees range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Bundled cables for tidiness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Designed to hold 4 kg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produces enough torque (30 kg-cm) to move 4kg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Shape 183"/>
          <p:cNvSpPr txBox="1"/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4629150" y="1383200"/>
            <a:ext cx="31551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. Performs smooth tracking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825" y="1789275"/>
            <a:ext cx="2726349" cy="31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207575" y="2126250"/>
            <a:ext cx="4458000" cy="20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Step:     		1.8 degrees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Gear Ratio: 	27:1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Output Step         0.0667 degrees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Mount Gear Ratio:        	80:1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Mount Output Step:       0.00083 degrees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		    Very Smooth Tracking!</a:t>
            </a:r>
          </a:p>
        </p:txBody>
      </p:sp>
      <p:sp>
        <p:nvSpPr>
          <p:cNvPr id="191" name="Shape 191"/>
          <p:cNvSpPr txBox="1"/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3621425" y="1194700"/>
            <a:ext cx="46563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3. Tracking to within 0.5 degrees of precision.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00" y="1991150"/>
            <a:ext cx="2550774" cy="261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250" y="1684900"/>
            <a:ext cx="2221450" cy="10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 flipH="1">
            <a:off x="5819950" y="1860975"/>
            <a:ext cx="32628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Resolution:      R = 2048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Period:                T = 360/R ~ 0.17578 deg </a:t>
            </a:r>
          </a:p>
        </p:txBody>
      </p:sp>
      <p:sp>
        <p:nvSpPr>
          <p:cNvPr id="200" name="Shape 200"/>
          <p:cNvSpPr txBox="1"/>
          <p:nvPr/>
        </p:nvSpPr>
        <p:spPr>
          <a:xfrm flipH="1">
            <a:off x="3621425" y="2757050"/>
            <a:ext cx="53388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How many highs on A each CW step (1.8 deg)?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0" rtl="0">
              <a:spcBef>
                <a:spcPts val="0"/>
              </a:spcBef>
              <a:buNone/>
            </a:pPr>
            <a:r>
              <a:rPr lang="en"/>
              <a:t>Step_Angle/Period = 1.8/0.17578 = 10 highs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There are 10 highs per 0.0667 deg of motor!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There are 10 highs per 0.00083 deg of mount!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			Very high precision!</a:t>
            </a:r>
          </a:p>
        </p:txBody>
      </p:sp>
      <p:sp>
        <p:nvSpPr>
          <p:cNvPr id="201" name="Shape 201"/>
          <p:cNvSpPr txBox="1"/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25" y="1846175"/>
            <a:ext cx="4334287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39331" l="0" r="7876" t="0"/>
          <a:stretch/>
        </p:blipFill>
        <p:spPr>
          <a:xfrm>
            <a:off x="6077951" y="732175"/>
            <a:ext cx="2137251" cy="20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>
            <p:ph type="title"/>
          </p:nvPr>
        </p:nvSpPr>
        <p:spPr>
          <a:xfrm>
            <a:off x="668175" y="1165500"/>
            <a:ext cx="42024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Autonomous </a:t>
            </a:r>
            <a:r>
              <a:rPr lang="en"/>
              <a:t>Assembly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 b="17360" l="9622" r="15839" t="25552"/>
          <a:stretch/>
        </p:blipFill>
        <p:spPr>
          <a:xfrm>
            <a:off x="6077951" y="2856250"/>
            <a:ext cx="2137251" cy="218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792300" y="2004900"/>
            <a:ext cx="7669800" cy="24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Microcontroller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Receives initialization coordinates from external tracking system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Takes in heading and attitude angles from external system</a:t>
            </a:r>
          </a:p>
          <a:p>
            <a:pPr indent="-342900" lvl="0" marL="457200" rtl="0">
              <a:spcBef>
                <a:spcPts val="0"/>
              </a:spcBef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Correctly and reliably reads encoders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92300" y="1309575"/>
            <a:ext cx="76698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Software Design Aspects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Software Design Aspects (Cont.)</a:t>
            </a:r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Single byte representing type</a:t>
            </a: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u="sng"/>
              <a:t>G</a:t>
            </a:r>
            <a:r>
              <a:rPr lang="en"/>
              <a:t>oto, </a:t>
            </a:r>
            <a:r>
              <a:rPr lang="en" u="sng"/>
              <a:t>S</a:t>
            </a:r>
            <a:r>
              <a:rPr lang="en"/>
              <a:t>tate, </a:t>
            </a:r>
            <a:r>
              <a:rPr lang="en" u="sng"/>
              <a:t>T</a:t>
            </a:r>
            <a:r>
              <a:rPr lang="en"/>
              <a:t>ime Update, etc.</a:t>
            </a:r>
          </a:p>
          <a:p>
            <a:pPr indent="-311150" lvl="0" marL="457200">
              <a:spcBef>
                <a:spcPts val="0"/>
              </a:spcBef>
              <a:buSzPts val="1300"/>
              <a:buChar char="-"/>
            </a:pPr>
            <a:r>
              <a:rPr lang="en"/>
              <a:t>7 little-endian 32-bit integers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5"/>
            <a:ext cx="5400675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729450" y="1853850"/>
            <a:ext cx="3385200" cy="2754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Autonomous mount for Professor Waldrop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Remote Sensing Research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-"/>
            </a:pPr>
            <a:r>
              <a:rPr lang="en" sz="1800"/>
              <a:t>Tracking the middle of Earth’s umbra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425" y="1519250"/>
            <a:ext cx="3509974" cy="26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4543425" y="4265300"/>
            <a:ext cx="36195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Fig. PATHS Sensor viewing geometry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729450" y="1219100"/>
            <a:ext cx="14532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Demo</a:t>
            </a:r>
          </a:p>
        </p:txBody>
      </p:sp>
      <p:sp>
        <p:nvSpPr>
          <p:cNvPr id="228" name="Shape 228" title="MyMovie.mp4">
            <a:hlinkClick r:id="rId3"/>
          </p:cNvPr>
          <p:cNvSpPr/>
          <p:nvPr/>
        </p:nvSpPr>
        <p:spPr>
          <a:xfrm>
            <a:off x="2595450" y="713675"/>
            <a:ext cx="5667875" cy="42509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Successes and Challenges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572625" y="2067450"/>
            <a:ext cx="76887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Successes: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Every component was compatible from the get-go</a:t>
            </a:r>
          </a:p>
          <a:p>
            <a:pPr indent="-317500" lvl="0" marL="457200" rtl="0">
              <a:spcBef>
                <a:spcPts val="0"/>
              </a:spcBef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We can reliably point at the same location repeatedly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Challenges: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mount went past its range limits causing the gear rod to bend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Machine Shop patched up the rod and gear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5V regulators on the driver had no overcurrent protection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Used a separate 5V regulator </a:t>
            </a:r>
          </a:p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The encoder pins were TINY </a:t>
            </a:r>
          </a:p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Encoders are high resolution, so they transition at a high frequency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Conclusion and Future Work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729450" y="1853850"/>
            <a:ext cx="7688700" cy="290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Mount has all basic functionality and feedback</a:t>
            </a:r>
            <a:br>
              <a:rPr lang="en" sz="1800"/>
            </a:b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Temperature sensor integration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Tidy up our current prototype towards a final product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Use more secure connectors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Isolate the PCB within the case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Add limit switches to prevent damage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Addition movement modes</a:t>
            </a:r>
          </a:p>
          <a:p>
            <a:pPr indent="-342900" lvl="0" marL="457200">
              <a:spcBef>
                <a:spcPts val="0"/>
              </a:spcBef>
              <a:buSzPts val="1800"/>
              <a:buChar char="-"/>
            </a:pPr>
            <a:r>
              <a:rPr lang="en" sz="1800"/>
              <a:t>Remaining sources of error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727650" y="1853850"/>
            <a:ext cx="7688700" cy="2303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Professor Waldrop </a:t>
            </a:r>
            <a:br>
              <a:rPr lang="en" sz="1800"/>
            </a:br>
            <a:r>
              <a:rPr lang="en" sz="1800"/>
              <a:t>- 	For the proposal and for funding the project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Our TA, Yamuna Phal </a:t>
            </a:r>
            <a:br>
              <a:rPr lang="en" sz="1800"/>
            </a:br>
            <a:r>
              <a:rPr lang="en" sz="1800"/>
              <a:t>- 	For her guidance, support, and everything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ECE Machine Shop Supervisor, Scott McDonald </a:t>
            </a:r>
            <a:br>
              <a:rPr lang="en" sz="1800"/>
            </a:br>
            <a:r>
              <a:rPr lang="en" sz="1800"/>
              <a:t>- 	For an amazing mount</a:t>
            </a:r>
          </a:p>
          <a:p>
            <a:pPr indent="-342900" lvl="0" marL="457200">
              <a:spcBef>
                <a:spcPts val="0"/>
              </a:spcBef>
              <a:buSzPts val="1800"/>
              <a:buChar char="-"/>
            </a:pPr>
            <a:r>
              <a:rPr lang="en" sz="1800"/>
              <a:t>All of the ECE 445 professors for their support and work</a:t>
            </a:r>
          </a:p>
        </p:txBody>
      </p:sp>
      <p:sp>
        <p:nvSpPr>
          <p:cNvPr id="247" name="Shape 247"/>
          <p:cNvSpPr txBox="1"/>
          <p:nvPr>
            <p:ph type="title"/>
          </p:nvPr>
        </p:nvSpPr>
        <p:spPr>
          <a:xfrm>
            <a:off x="729450" y="415710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727650" y="1188450"/>
            <a:ext cx="26574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Functionality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00" y="1674975"/>
            <a:ext cx="2390149" cy="31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 title="TrVis.mov">
            <a:hlinkClick r:id="rId4"/>
          </p:cNvPr>
          <p:cNvSpPr/>
          <p:nvPr/>
        </p:nvSpPr>
        <p:spPr>
          <a:xfrm>
            <a:off x="3575725" y="1188450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Objectives &amp; Goals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729450" y="1822675"/>
            <a:ext cx="7688700" cy="2826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1. Design a strong and robust mount to hold and move sensor along two degrees of freedom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2. Performs smooth tracking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3. Tracking to within 0.5 degrees of precision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4. Design control that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	- Initializes coordinates from external tracking system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Takes in heading and attitude angles from external tracking system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Implements close loop feedback control</a:t>
            </a:r>
            <a:br>
              <a:rPr lang="en" sz="1800"/>
            </a:br>
            <a:r>
              <a:rPr lang="en" sz="1800"/>
              <a:t>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729450" y="1318650"/>
            <a:ext cx="1675200" cy="2097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High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Level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Modular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Design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250" y="749725"/>
            <a:ext cx="6266024" cy="42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71475" y="1318650"/>
            <a:ext cx="2469900" cy="137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Modifications to Initial Design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25275" y="2190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Opted for an off-the-shelf power supply</a:t>
            </a:r>
          </a:p>
          <a:p>
            <a: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-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Our own power module would be too bulky for the custom mount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575" y="533400"/>
            <a:ext cx="5813926" cy="4505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</a:t>
            </a:r>
            <a:r>
              <a:rPr lang="en"/>
              <a:t>Component </a:t>
            </a:r>
            <a:r>
              <a:rPr lang="en"/>
              <a:t>Requirements</a:t>
            </a: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729450" y="2078875"/>
            <a:ext cx="7688700" cy="2719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Power needs to supply a maximum of 6A at 12V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Stepper motor minimum holding torque = 3 Nm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Driver needs to deliver the peak current draw of 3 A 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Microcontroller needed USB support, analog input, and interrupt pins</a:t>
            </a:r>
          </a:p>
          <a:p>
            <a:pPr indent="-311150" lvl="0" marL="457200" rtl="0">
              <a:spcBef>
                <a:spcPts val="0"/>
              </a:spcBef>
              <a:buSzPts val="1300"/>
              <a:buChar char="-"/>
            </a:pPr>
            <a:r>
              <a:rPr lang="en" sz="1800"/>
              <a:t>Minimum required encoder’s resolution 2048 PPR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714125" y="1164050"/>
            <a:ext cx="6896400" cy="498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Power Supply Specifications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50" y="2822675"/>
            <a:ext cx="3765974" cy="14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640925" y="2423800"/>
            <a:ext cx="4089300" cy="20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12V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± </a:t>
            </a: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0.1V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Max currents of 6amps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Both Motor draw ~ 1.7 amps on continuous operation, and 2.3 on rest.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Runs for 3 hours without overheating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910150" y="1807700"/>
            <a:ext cx="30000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1674300" y="1791825"/>
            <a:ext cx="60759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power</a:t>
            </a: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n</a:t>
            </a: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eeds to be reliable, efficient, and safe!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615150" y="1309125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Requirements and Verification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729450" y="2078875"/>
            <a:ext cx="7688700" cy="2620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Microcontroller: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Pins were properly sending and receiving signal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Drivers: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Successfully drove steppers in both directions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Encoder</a:t>
            </a:r>
            <a:r>
              <a:rPr lang="en" sz="1400"/>
              <a:t>s: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Was able to read back the position reliably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12129" l="0" r="0" t="11587"/>
          <a:stretch/>
        </p:blipFill>
        <p:spPr>
          <a:xfrm>
            <a:off x="5263625" y="2141350"/>
            <a:ext cx="3609001" cy="22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5148300" y="4474850"/>
            <a:ext cx="3919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Fig. A, B signals from the encoder capturing movement.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