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PT Sans Narrow"/>
      <p:regular r:id="rId31"/>
      <p:bold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AA08DB8-32D6-49E9-8701-AB77ADA8D8CB}">
  <a:tblStyle styleId="{FAA08DB8-32D6-49E9-8701-AB77ADA8D8C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ansNarrow-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OpenSans-regular.fntdata"/><Relationship Id="rId10" Type="http://schemas.openxmlformats.org/officeDocument/2006/relationships/slide" Target="slides/slide4.xml"/><Relationship Id="rId32" Type="http://schemas.openxmlformats.org/officeDocument/2006/relationships/font" Target="fonts/PTSansNarrow-bold.fntdata"/><Relationship Id="rId13" Type="http://schemas.openxmlformats.org/officeDocument/2006/relationships/slide" Target="slides/slide7.xml"/><Relationship Id="rId35" Type="http://schemas.openxmlformats.org/officeDocument/2006/relationships/font" Target="fonts/OpenSans-italic.fntdata"/><Relationship Id="rId12" Type="http://schemas.openxmlformats.org/officeDocument/2006/relationships/slide" Target="slides/slide6.xml"/><Relationship Id="rId34" Type="http://schemas.openxmlformats.org/officeDocument/2006/relationships/font" Target="fonts/OpenSans-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Open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4a5871c10c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a5871c10c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4a5871c10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4a5871c10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a5871c10c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a5871c10c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4a5871c10c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4a5871c10c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4a5871c10c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4a5871c10c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a5871c10c_4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a5871c10c_4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a5871c10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a5871c10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4a5871c10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a5871c10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a5871c10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a5871c10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a5871c10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a5871c10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4742f7765c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4742f7765c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8ae0b307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8ae0b307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a5871c10c_4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a5871c10c_4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a5871c10c_4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a5871c10c_4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4a5871c10c_4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4a5871c10c_4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a5871c10c_4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a5871c10c_4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4742f7765c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4742f7765c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48ae0b307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48ae0b307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48ae0b307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48ae0b307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a5871c10c_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4a5871c10c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4a5871c10c_4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4a5871c10c_4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4a5871c10c_4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4a5871c10c_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4a5871c10c_4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4a5871c10c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jp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Bike Generator with Fitness Monitoring</a:t>
            </a:r>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By: David Zhang, Daniel Davidar, and Micheal Westfall</a:t>
            </a:r>
            <a:endParaRPr/>
          </a:p>
          <a:p>
            <a:pPr indent="0" lvl="0" marL="0" rtl="0" algn="ctr">
              <a:spcBef>
                <a:spcPts val="0"/>
              </a:spcBef>
              <a:spcAft>
                <a:spcPts val="0"/>
              </a:spcAft>
              <a:buNone/>
            </a:pPr>
            <a:r>
              <a:rPr lang="en"/>
              <a:t>Team 21</a:t>
            </a:r>
            <a:endParaRPr/>
          </a:p>
        </p:txBody>
      </p:sp>
      <p:pic>
        <p:nvPicPr>
          <p:cNvPr id="68" name="Google Shape;68;p13"/>
          <p:cNvPicPr preferRelativeResize="0"/>
          <p:nvPr/>
        </p:nvPicPr>
        <p:blipFill rotWithShape="1">
          <a:blip r:embed="rId3">
            <a:alphaModFix/>
          </a:blip>
          <a:srcRect b="57184" l="62390" r="26422" t="28932"/>
          <a:stretch/>
        </p:blipFill>
        <p:spPr>
          <a:xfrm>
            <a:off x="7758675" y="4176400"/>
            <a:ext cx="1385324" cy="967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Torque, Speed, </a:t>
            </a:r>
            <a:r>
              <a:rPr lang="en"/>
              <a:t>Comfortable</a:t>
            </a:r>
            <a:r>
              <a:rPr lang="en"/>
              <a:t> </a:t>
            </a:r>
            <a:endParaRPr/>
          </a:p>
        </p:txBody>
      </p:sp>
      <p:sp>
        <p:nvSpPr>
          <p:cNvPr id="137" name="Google Shape;137;p2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P=τ*2π*v	</a:t>
            </a:r>
            <a:endParaRPr/>
          </a:p>
          <a:p>
            <a:pPr indent="-342900" lvl="0" marL="457200" rtl="0" algn="l">
              <a:spcBef>
                <a:spcPts val="0"/>
              </a:spcBef>
              <a:spcAft>
                <a:spcPts val="0"/>
              </a:spcAft>
              <a:buSzPts val="1800"/>
              <a:buChar char="●"/>
            </a:pPr>
            <a:r>
              <a:rPr lang="en"/>
              <a:t>50 watts =τ*2π*91.65RPM/1.364*1min/60 sec	</a:t>
            </a:r>
            <a:endParaRPr/>
          </a:p>
          <a:p>
            <a:pPr indent="-342900" lvl="0" marL="457200" rtl="0" algn="l">
              <a:spcBef>
                <a:spcPts val="0"/>
              </a:spcBef>
              <a:spcAft>
                <a:spcPts val="0"/>
              </a:spcAft>
              <a:buSzPts val="1800"/>
              <a:buChar char="●"/>
            </a:pPr>
            <a:r>
              <a:rPr lang="en"/>
              <a:t>Torque is 7.11 Nm at 1362 RPM alternator spinning</a:t>
            </a:r>
            <a:endParaRPr/>
          </a:p>
          <a:p>
            <a:pPr indent="-342900" lvl="0" marL="457200" rtl="0" algn="l">
              <a:spcBef>
                <a:spcPts val="0"/>
              </a:spcBef>
              <a:spcAft>
                <a:spcPts val="0"/>
              </a:spcAft>
              <a:buSzPts val="1800"/>
              <a:buChar char="●"/>
            </a:pPr>
            <a:r>
              <a:rPr lang="en"/>
              <a:t>44.4 N at 14.2 mph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Voltage Regulator</a:t>
            </a:r>
            <a:endParaRPr/>
          </a:p>
        </p:txBody>
      </p:sp>
      <p:sp>
        <p:nvSpPr>
          <p:cNvPr id="143" name="Google Shape;143;p2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Originally going to buy one</a:t>
            </a:r>
            <a:endParaRPr/>
          </a:p>
          <a:p>
            <a:pPr indent="-342900" lvl="0" marL="457200" rtl="0" algn="l">
              <a:spcBef>
                <a:spcPts val="0"/>
              </a:spcBef>
              <a:spcAft>
                <a:spcPts val="0"/>
              </a:spcAft>
              <a:buSzPts val="1800"/>
              <a:buChar char="●"/>
            </a:pPr>
            <a:r>
              <a:rPr lang="en"/>
              <a:t>Wanted a buck regulator for maximum efficiency</a:t>
            </a:r>
            <a:endParaRPr/>
          </a:p>
          <a:p>
            <a:pPr indent="-342900" lvl="0" marL="457200" rtl="0" algn="l">
              <a:spcBef>
                <a:spcPts val="0"/>
              </a:spcBef>
              <a:spcAft>
                <a:spcPts val="0"/>
              </a:spcAft>
              <a:buSzPts val="1800"/>
              <a:buChar char="●"/>
            </a:pPr>
            <a:r>
              <a:rPr lang="en"/>
              <a:t>Meant to regulate the voltage coming out of the alternator</a:t>
            </a:r>
            <a:endParaRPr/>
          </a:p>
          <a:p>
            <a:pPr indent="-342900" lvl="0" marL="457200" rtl="0" algn="l">
              <a:spcBef>
                <a:spcPts val="0"/>
              </a:spcBef>
              <a:spcAft>
                <a:spcPts val="0"/>
              </a:spcAft>
              <a:buSzPts val="1800"/>
              <a:buChar char="●"/>
            </a:pPr>
            <a:r>
              <a:rPr lang="en"/>
              <a:t>Steps down the voltage using PWM and a mosfet</a:t>
            </a:r>
            <a:endParaRPr/>
          </a:p>
          <a:p>
            <a:pPr indent="0" lvl="0" marL="457200" rtl="0" algn="l">
              <a:spcBef>
                <a:spcPts val="1600"/>
              </a:spcBef>
              <a:spcAft>
                <a:spcPts val="1600"/>
              </a:spcAft>
              <a:buNone/>
            </a:pPr>
            <a:r>
              <a:t/>
            </a:r>
            <a:endParaRPr/>
          </a:p>
        </p:txBody>
      </p:sp>
      <p:pic>
        <p:nvPicPr>
          <p:cNvPr id="144" name="Google Shape;144;p23"/>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Problems with Voltage Regulator</a:t>
            </a:r>
            <a:endParaRPr/>
          </a:p>
        </p:txBody>
      </p:sp>
      <p:sp>
        <p:nvSpPr>
          <p:cNvPr id="150" name="Google Shape;150;p2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Decided to build one since cheaper</a:t>
            </a:r>
            <a:endParaRPr/>
          </a:p>
          <a:p>
            <a:pPr indent="-342900" lvl="0" marL="457200" rtl="0" algn="l">
              <a:spcBef>
                <a:spcPts val="0"/>
              </a:spcBef>
              <a:spcAft>
                <a:spcPts val="0"/>
              </a:spcAft>
              <a:buSzPts val="1800"/>
              <a:buChar char="●"/>
            </a:pPr>
            <a:r>
              <a:rPr lang="en"/>
              <a:t>Regulator is meant to regulate current going into alternator</a:t>
            </a:r>
            <a:endParaRPr/>
          </a:p>
          <a:p>
            <a:pPr indent="-342900" lvl="0" marL="457200" rtl="0" algn="l">
              <a:spcBef>
                <a:spcPts val="0"/>
              </a:spcBef>
              <a:spcAft>
                <a:spcPts val="0"/>
              </a:spcAft>
              <a:buSzPts val="1800"/>
              <a:buChar char="●"/>
            </a:pPr>
            <a:r>
              <a:rPr lang="en"/>
              <a:t>When the voltage is above 14.5 V, cut current</a:t>
            </a:r>
            <a:endParaRPr/>
          </a:p>
          <a:p>
            <a:pPr indent="-342900" lvl="0" marL="457200" rtl="0" algn="l">
              <a:spcBef>
                <a:spcPts val="0"/>
              </a:spcBef>
              <a:spcAft>
                <a:spcPts val="0"/>
              </a:spcAft>
              <a:buSzPts val="1800"/>
              <a:buChar char="●"/>
            </a:pPr>
            <a:r>
              <a:rPr lang="en"/>
              <a:t>When below 13.5 V, apply current</a:t>
            </a:r>
            <a:endParaRPr/>
          </a:p>
          <a:p>
            <a:pPr indent="-342900" lvl="0" marL="457200" rtl="0" algn="l">
              <a:spcBef>
                <a:spcPts val="0"/>
              </a:spcBef>
              <a:spcAft>
                <a:spcPts val="0"/>
              </a:spcAft>
              <a:buSzPts val="1800"/>
              <a:buChar char="●"/>
            </a:pPr>
            <a:r>
              <a:rPr lang="en"/>
              <a:t>More complicated and needed more circuity like a power control device</a:t>
            </a:r>
            <a:endParaRPr/>
          </a:p>
          <a:p>
            <a:pPr indent="0" lvl="0" marL="0" rtl="0" algn="l">
              <a:spcBef>
                <a:spcPts val="1600"/>
              </a:spcBef>
              <a:spcAft>
                <a:spcPts val="1600"/>
              </a:spcAft>
              <a:buNone/>
            </a:pPr>
            <a:r>
              <a:t/>
            </a:r>
            <a:endParaRPr/>
          </a:p>
        </p:txBody>
      </p:sp>
      <p:pic>
        <p:nvPicPr>
          <p:cNvPr id="151" name="Google Shape;151;p24"/>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Power Inverter</a:t>
            </a:r>
            <a:endParaRPr/>
          </a:p>
        </p:txBody>
      </p:sp>
      <p:sp>
        <p:nvSpPr>
          <p:cNvPr id="157" name="Google Shape;157;p2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Converts DC to AC</a:t>
            </a:r>
            <a:endParaRPr/>
          </a:p>
          <a:p>
            <a:pPr indent="-342900" lvl="0" marL="457200" rtl="0" algn="l">
              <a:spcBef>
                <a:spcPts val="0"/>
              </a:spcBef>
              <a:spcAft>
                <a:spcPts val="0"/>
              </a:spcAft>
              <a:buSzPts val="1800"/>
              <a:buChar char="●"/>
            </a:pPr>
            <a:r>
              <a:rPr lang="en"/>
              <a:t>Thought that alternator was pure AC</a:t>
            </a:r>
            <a:endParaRPr/>
          </a:p>
          <a:p>
            <a:pPr indent="-342900" lvl="0" marL="457200" rtl="0" algn="l">
              <a:spcBef>
                <a:spcPts val="0"/>
              </a:spcBef>
              <a:spcAft>
                <a:spcPts val="0"/>
              </a:spcAft>
              <a:buSzPts val="1800"/>
              <a:buChar char="●"/>
            </a:pPr>
            <a:r>
              <a:rPr lang="en"/>
              <a:t>Full-wave rectifier with filter to make pure DC</a:t>
            </a:r>
            <a:endParaRPr/>
          </a:p>
          <a:p>
            <a:pPr indent="-342900" lvl="0" marL="457200" rtl="0" algn="l">
              <a:spcBef>
                <a:spcPts val="0"/>
              </a:spcBef>
              <a:spcAft>
                <a:spcPts val="0"/>
              </a:spcAft>
              <a:buSzPts val="1800"/>
              <a:buChar char="●"/>
            </a:pPr>
            <a:r>
              <a:rPr lang="en"/>
              <a:t>Going to make it out of </a:t>
            </a:r>
            <a:r>
              <a:rPr lang="en"/>
              <a:t>RC-timer</a:t>
            </a:r>
            <a:r>
              <a:rPr lang="en"/>
              <a:t> with two mosfets</a:t>
            </a:r>
            <a:endParaRPr/>
          </a:p>
          <a:p>
            <a:pPr indent="0" lvl="0" marL="45720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Problems with Power Inverter</a:t>
            </a:r>
            <a:endParaRPr/>
          </a:p>
        </p:txBody>
      </p:sp>
      <p:sp>
        <p:nvSpPr>
          <p:cNvPr id="163" name="Google Shape;163;p2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Alternator</a:t>
            </a:r>
            <a:r>
              <a:rPr lang="en"/>
              <a:t> output was half-wave rectified</a:t>
            </a:r>
            <a:endParaRPr/>
          </a:p>
          <a:p>
            <a:pPr indent="-342900" lvl="0" marL="457200" rtl="0" algn="l">
              <a:spcBef>
                <a:spcPts val="0"/>
              </a:spcBef>
              <a:spcAft>
                <a:spcPts val="0"/>
              </a:spcAft>
              <a:buSzPts val="1800"/>
              <a:buChar char="●"/>
            </a:pPr>
            <a:r>
              <a:rPr lang="en"/>
              <a:t>Needed a different filter to get pure DC</a:t>
            </a:r>
            <a:endParaRPr/>
          </a:p>
          <a:p>
            <a:pPr indent="-342900" lvl="0" marL="457200" rtl="0" algn="l">
              <a:spcBef>
                <a:spcPts val="0"/>
              </a:spcBef>
              <a:spcAft>
                <a:spcPts val="0"/>
              </a:spcAft>
              <a:buSzPts val="1800"/>
              <a:buChar char="●"/>
            </a:pPr>
            <a:r>
              <a:rPr lang="en"/>
              <a:t>RC-timer needs stable supply to get constant charge time</a:t>
            </a:r>
            <a:endParaRPr/>
          </a:p>
          <a:p>
            <a:pPr indent="-342900" lvl="0" marL="457200" rtl="0" algn="l">
              <a:spcBef>
                <a:spcPts val="0"/>
              </a:spcBef>
              <a:spcAft>
                <a:spcPts val="0"/>
              </a:spcAft>
              <a:buSzPts val="1800"/>
              <a:buChar char="●"/>
            </a:pPr>
            <a:r>
              <a:rPr lang="en"/>
              <a:t>Even with stable supply, output was wrong </a:t>
            </a:r>
            <a:endParaRPr/>
          </a:p>
          <a:p>
            <a:pPr indent="-342900" lvl="0" marL="457200" rtl="0" algn="l">
              <a:spcBef>
                <a:spcPts val="0"/>
              </a:spcBef>
              <a:spcAft>
                <a:spcPts val="0"/>
              </a:spcAft>
              <a:buSzPts val="1800"/>
              <a:buChar char="●"/>
            </a:pPr>
            <a:r>
              <a:rPr lang="en"/>
              <a:t>RC-timer work but mosfets were current limit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Wireless Communication</a:t>
            </a:r>
            <a:endParaRPr/>
          </a:p>
        </p:txBody>
      </p:sp>
      <p:sp>
        <p:nvSpPr>
          <p:cNvPr id="169" name="Google Shape;169;p27"/>
          <p:cNvSpPr txBox="1"/>
          <p:nvPr>
            <p:ph idx="1" type="body"/>
          </p:nvPr>
        </p:nvSpPr>
        <p:spPr>
          <a:xfrm>
            <a:off x="311700" y="1266325"/>
            <a:ext cx="34317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XBee Pro will transmit data serially using UART with each other</a:t>
            </a:r>
            <a:endParaRPr/>
          </a:p>
          <a:p>
            <a:pPr indent="0" lvl="0" marL="457200" rtl="0" algn="l">
              <a:spcBef>
                <a:spcPts val="1600"/>
              </a:spcBef>
              <a:spcAft>
                <a:spcPts val="0"/>
              </a:spcAft>
              <a:buNone/>
            </a:pPr>
            <a:r>
              <a:t/>
            </a:r>
            <a:endParaRPr/>
          </a:p>
          <a:p>
            <a:pPr indent="-342900" lvl="0" marL="457200" rtl="0" algn="l">
              <a:spcBef>
                <a:spcPts val="1600"/>
              </a:spcBef>
              <a:spcAft>
                <a:spcPts val="0"/>
              </a:spcAft>
              <a:buSzPts val="1800"/>
              <a:buChar char="●"/>
            </a:pPr>
            <a:r>
              <a:rPr lang="en"/>
              <a:t>Unfortunately, we could not get one XBee to communicate to the other</a:t>
            </a:r>
            <a:endParaRPr/>
          </a:p>
          <a:p>
            <a:pPr indent="0" lvl="0" marL="0" rtl="0" algn="l">
              <a:spcBef>
                <a:spcPts val="1600"/>
              </a:spcBef>
              <a:spcAft>
                <a:spcPts val="1600"/>
              </a:spcAft>
              <a:buNone/>
            </a:pPr>
            <a:r>
              <a:t/>
            </a:r>
            <a:endParaRPr/>
          </a:p>
        </p:txBody>
      </p:sp>
      <p:pic>
        <p:nvPicPr>
          <p:cNvPr id="170" name="Google Shape;170;p27"/>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171" name="Google Shape;171;p27"/>
          <p:cNvPicPr preferRelativeResize="0"/>
          <p:nvPr/>
        </p:nvPicPr>
        <p:blipFill>
          <a:blip r:embed="rId4">
            <a:alphaModFix/>
          </a:blip>
          <a:stretch>
            <a:fillRect/>
          </a:stretch>
        </p:blipFill>
        <p:spPr>
          <a:xfrm>
            <a:off x="4829250" y="728613"/>
            <a:ext cx="3686276" cy="3686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Fitness Monitoring Board</a:t>
            </a:r>
            <a:endParaRPr/>
          </a:p>
        </p:txBody>
      </p:sp>
      <p:pic>
        <p:nvPicPr>
          <p:cNvPr id="177" name="Google Shape;177;p28"/>
          <p:cNvPicPr preferRelativeResize="0"/>
          <p:nvPr/>
        </p:nvPicPr>
        <p:blipFill rotWithShape="1">
          <a:blip r:embed="rId3">
            <a:alphaModFix/>
          </a:blip>
          <a:srcRect b="0" l="-27709" r="1239" t="0"/>
          <a:stretch/>
        </p:blipFill>
        <p:spPr>
          <a:xfrm>
            <a:off x="2506600" y="1266337"/>
            <a:ext cx="4360554" cy="3302699"/>
          </a:xfrm>
          <a:prstGeom prst="rect">
            <a:avLst/>
          </a:prstGeom>
          <a:noFill/>
          <a:ln>
            <a:noFill/>
          </a:ln>
        </p:spPr>
      </p:pic>
      <p:pic>
        <p:nvPicPr>
          <p:cNvPr id="178" name="Google Shape;178;p28"/>
          <p:cNvPicPr preferRelativeResize="0"/>
          <p:nvPr/>
        </p:nvPicPr>
        <p:blipFill rotWithShape="1">
          <a:blip r:embed="rId4">
            <a:alphaModFix/>
          </a:blip>
          <a:srcRect b="57183" l="66988" r="26422" t="39075"/>
          <a:stretch/>
        </p:blipFill>
        <p:spPr>
          <a:xfrm>
            <a:off x="7816575" y="4623150"/>
            <a:ext cx="1327424" cy="423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9"/>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Encoder Interface</a:t>
            </a:r>
            <a:endParaRPr/>
          </a:p>
        </p:txBody>
      </p:sp>
      <p:pic>
        <p:nvPicPr>
          <p:cNvPr id="184" name="Google Shape;184;p29"/>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185" name="Google Shape;185;p29"/>
          <p:cNvPicPr preferRelativeResize="0"/>
          <p:nvPr/>
        </p:nvPicPr>
        <p:blipFill>
          <a:blip r:embed="rId4">
            <a:alphaModFix/>
          </a:blip>
          <a:stretch>
            <a:fillRect/>
          </a:stretch>
        </p:blipFill>
        <p:spPr>
          <a:xfrm>
            <a:off x="1436375" y="653250"/>
            <a:ext cx="6122750" cy="43937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Encoder Edge Detector</a:t>
            </a:r>
            <a:endParaRPr/>
          </a:p>
          <a:p>
            <a:pPr indent="0" lvl="0" marL="0" rtl="0" algn="l">
              <a:spcBef>
                <a:spcPts val="0"/>
              </a:spcBef>
              <a:spcAft>
                <a:spcPts val="0"/>
              </a:spcAft>
              <a:buNone/>
            </a:pPr>
            <a:r>
              <a:t/>
            </a:r>
            <a:endParaRPr/>
          </a:p>
        </p:txBody>
      </p:sp>
      <p:sp>
        <p:nvSpPr>
          <p:cNvPr id="191" name="Google Shape;191;p3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2" name="Google Shape;192;p30"/>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193" name="Google Shape;193;p30"/>
          <p:cNvPicPr preferRelativeResize="0"/>
          <p:nvPr/>
        </p:nvPicPr>
        <p:blipFill rotWithShape="1">
          <a:blip r:embed="rId4">
            <a:alphaModFix/>
          </a:blip>
          <a:srcRect b="17360" l="48378" r="34947" t="27313"/>
          <a:stretch/>
        </p:blipFill>
        <p:spPr>
          <a:xfrm>
            <a:off x="6321025" y="31775"/>
            <a:ext cx="1803800" cy="4660601"/>
          </a:xfrm>
          <a:prstGeom prst="rect">
            <a:avLst/>
          </a:prstGeom>
          <a:noFill/>
          <a:ln>
            <a:noFill/>
          </a:ln>
        </p:spPr>
      </p:pic>
      <p:pic>
        <p:nvPicPr>
          <p:cNvPr id="194" name="Google Shape;194;p30"/>
          <p:cNvPicPr preferRelativeResize="0"/>
          <p:nvPr/>
        </p:nvPicPr>
        <p:blipFill>
          <a:blip r:embed="rId5">
            <a:alphaModFix/>
          </a:blip>
          <a:stretch>
            <a:fillRect/>
          </a:stretch>
        </p:blipFill>
        <p:spPr>
          <a:xfrm>
            <a:off x="426251" y="1664501"/>
            <a:ext cx="5509701" cy="2609850"/>
          </a:xfrm>
          <a:prstGeom prst="rect">
            <a:avLst/>
          </a:prstGeom>
          <a:noFill/>
          <a:ln>
            <a:noFill/>
          </a:ln>
        </p:spPr>
      </p:pic>
      <p:pic>
        <p:nvPicPr>
          <p:cNvPr id="195" name="Google Shape;195;p30"/>
          <p:cNvPicPr preferRelativeResize="0"/>
          <p:nvPr/>
        </p:nvPicPr>
        <p:blipFill>
          <a:blip r:embed="rId6">
            <a:alphaModFix/>
          </a:blip>
          <a:stretch>
            <a:fillRect/>
          </a:stretch>
        </p:blipFill>
        <p:spPr>
          <a:xfrm>
            <a:off x="1804425" y="138863"/>
            <a:ext cx="4876800" cy="2314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1"/>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Display System</a:t>
            </a:r>
            <a:endParaRPr/>
          </a:p>
        </p:txBody>
      </p:sp>
      <p:pic>
        <p:nvPicPr>
          <p:cNvPr id="201" name="Google Shape;201;p31"/>
          <p:cNvPicPr preferRelativeResize="0"/>
          <p:nvPr/>
        </p:nvPicPr>
        <p:blipFill rotWithShape="1">
          <a:blip r:embed="rId3">
            <a:alphaModFix/>
          </a:blip>
          <a:srcRect b="21204" l="34381" r="25524" t="14848"/>
          <a:stretch/>
        </p:blipFill>
        <p:spPr>
          <a:xfrm>
            <a:off x="2567175" y="650250"/>
            <a:ext cx="3491571" cy="4176877"/>
          </a:xfrm>
          <a:prstGeom prst="rect">
            <a:avLst/>
          </a:prstGeom>
          <a:noFill/>
          <a:ln>
            <a:noFill/>
          </a:ln>
        </p:spPr>
      </p:pic>
      <p:pic>
        <p:nvPicPr>
          <p:cNvPr id="202" name="Google Shape;202;p31"/>
          <p:cNvPicPr preferRelativeResize="0"/>
          <p:nvPr/>
        </p:nvPicPr>
        <p:blipFill rotWithShape="1">
          <a:blip r:embed="rId4">
            <a:alphaModFix/>
          </a:blip>
          <a:srcRect b="57183" l="66988" r="26422" t="39075"/>
          <a:stretch/>
        </p:blipFill>
        <p:spPr>
          <a:xfrm>
            <a:off x="7816575" y="4623150"/>
            <a:ext cx="1327424" cy="423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Overview</a:t>
            </a:r>
            <a:endParaRPr/>
          </a:p>
        </p:txBody>
      </p:sp>
      <p:sp>
        <p:nvSpPr>
          <p:cNvPr id="74" name="Google Shape;74;p14"/>
          <p:cNvSpPr txBox="1"/>
          <p:nvPr>
            <p:ph idx="1" type="body"/>
          </p:nvPr>
        </p:nvSpPr>
        <p:spPr>
          <a:xfrm>
            <a:off x="311700" y="1266325"/>
            <a:ext cx="33594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Our project is to feasibly generate electrical power from a bike and to track important statistics relating to the user’s exercise and energy generated from the bike</a:t>
            </a:r>
            <a:endParaRPr/>
          </a:p>
        </p:txBody>
      </p:sp>
      <p:pic>
        <p:nvPicPr>
          <p:cNvPr id="75" name="Google Shape;75;p14"/>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76" name="Google Shape;76;p14"/>
          <p:cNvPicPr preferRelativeResize="0"/>
          <p:nvPr/>
        </p:nvPicPr>
        <p:blipFill>
          <a:blip r:embed="rId4">
            <a:alphaModFix/>
          </a:blip>
          <a:stretch>
            <a:fillRect/>
          </a:stretch>
        </p:blipFill>
        <p:spPr>
          <a:xfrm>
            <a:off x="3845725" y="656275"/>
            <a:ext cx="4926802" cy="36951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Reflection</a:t>
            </a:r>
            <a:endParaRPr/>
          </a:p>
        </p:txBody>
      </p:sp>
      <p:sp>
        <p:nvSpPr>
          <p:cNvPr id="208" name="Google Shape;208;p3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We were able to prove that our system can generate enough power from pedaling and that our system is efficient</a:t>
            </a:r>
            <a:endParaRPr/>
          </a:p>
          <a:p>
            <a:pPr indent="-342900" lvl="0" marL="457200" rtl="0" algn="l">
              <a:spcBef>
                <a:spcPts val="0"/>
              </a:spcBef>
              <a:spcAft>
                <a:spcPts val="0"/>
              </a:spcAft>
              <a:buSzPts val="1800"/>
              <a:buChar char="●"/>
            </a:pPr>
            <a:r>
              <a:rPr lang="en"/>
              <a:t>We were able to get our display system to work, but because of the XBees failing unexpectedly, the display would not show the data that would be tracked by the encoder and the microcontroller.</a:t>
            </a:r>
            <a:endParaRPr/>
          </a:p>
        </p:txBody>
      </p:sp>
      <p:pic>
        <p:nvPicPr>
          <p:cNvPr id="209" name="Google Shape;209;p32"/>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Work</a:t>
            </a:r>
            <a:endParaRPr/>
          </a:p>
        </p:txBody>
      </p:sp>
      <p:sp>
        <p:nvSpPr>
          <p:cNvPr id="215" name="Google Shape;215;p3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If we would redo the project, we would like to use an LCD to avoid the complexity that would come with wiring the fitness monitoring.</a:t>
            </a:r>
            <a:endParaRPr/>
          </a:p>
          <a:p>
            <a:pPr indent="-342900" lvl="0" marL="457200" rtl="0" algn="l">
              <a:spcBef>
                <a:spcPts val="0"/>
              </a:spcBef>
              <a:spcAft>
                <a:spcPts val="0"/>
              </a:spcAft>
              <a:buSzPts val="1800"/>
              <a:buChar char="●"/>
            </a:pPr>
            <a:r>
              <a:rPr lang="en"/>
              <a:t>The following aspects of our project still needs work:</a:t>
            </a:r>
            <a:endParaRPr/>
          </a:p>
          <a:p>
            <a:pPr indent="-317500" lvl="1" marL="914400" rtl="0" algn="l">
              <a:spcBef>
                <a:spcPts val="0"/>
              </a:spcBef>
              <a:spcAft>
                <a:spcPts val="0"/>
              </a:spcAft>
              <a:buSzPts val="1400"/>
              <a:buChar char="○"/>
            </a:pPr>
            <a:r>
              <a:rPr lang="en"/>
              <a:t>Bike Recharging System</a:t>
            </a:r>
            <a:endParaRPr/>
          </a:p>
          <a:p>
            <a:pPr indent="-317500" lvl="1" marL="914400" rtl="0" algn="l">
              <a:spcBef>
                <a:spcPts val="0"/>
              </a:spcBef>
              <a:spcAft>
                <a:spcPts val="0"/>
              </a:spcAft>
              <a:buSzPts val="1400"/>
              <a:buChar char="○"/>
            </a:pPr>
            <a:r>
              <a:rPr lang="en"/>
              <a:t>Connection from Alternator to Power Outlet</a:t>
            </a:r>
            <a:endParaRPr/>
          </a:p>
        </p:txBody>
      </p:sp>
      <p:pic>
        <p:nvPicPr>
          <p:cNvPr id="216" name="Google Shape;216;p33"/>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for coming to our presentation!</a:t>
            </a:r>
            <a:endParaRPr/>
          </a:p>
        </p:txBody>
      </p:sp>
      <p:sp>
        <p:nvSpPr>
          <p:cNvPr id="222" name="Google Shape;222;p3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SzPts val="1800"/>
              <a:buFont typeface="Open Sans"/>
              <a:buChar char="●"/>
            </a:pPr>
            <a:r>
              <a:rPr lang="en"/>
              <a:t>Any questions?</a:t>
            </a:r>
            <a:endParaRPr/>
          </a:p>
        </p:txBody>
      </p:sp>
      <p:pic>
        <p:nvPicPr>
          <p:cNvPr id="223" name="Google Shape;223;p34"/>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311700" y="2164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 A - Display Schematic</a:t>
            </a:r>
            <a:endParaRPr/>
          </a:p>
        </p:txBody>
      </p:sp>
      <p:pic>
        <p:nvPicPr>
          <p:cNvPr id="229" name="Google Shape;229;p35"/>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230" name="Google Shape;230;p35"/>
          <p:cNvPicPr preferRelativeResize="0"/>
          <p:nvPr/>
        </p:nvPicPr>
        <p:blipFill>
          <a:blip r:embed="rId4">
            <a:alphaModFix/>
          </a:blip>
          <a:stretch>
            <a:fillRect/>
          </a:stretch>
        </p:blipFill>
        <p:spPr>
          <a:xfrm>
            <a:off x="1139950" y="1035075"/>
            <a:ext cx="7511774" cy="37199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6"/>
          <p:cNvSpPr txBox="1"/>
          <p:nvPr>
            <p:ph type="title"/>
          </p:nvPr>
        </p:nvSpPr>
        <p:spPr>
          <a:xfrm>
            <a:off x="311700" y="2164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 B - Fitness Monitoring Schematic</a:t>
            </a:r>
            <a:endParaRPr/>
          </a:p>
        </p:txBody>
      </p:sp>
      <p:pic>
        <p:nvPicPr>
          <p:cNvPr id="236" name="Google Shape;236;p36"/>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237" name="Google Shape;237;p36"/>
          <p:cNvPicPr preferRelativeResize="0"/>
          <p:nvPr/>
        </p:nvPicPr>
        <p:blipFill>
          <a:blip r:embed="rId4">
            <a:alphaModFix/>
          </a:blip>
          <a:stretch>
            <a:fillRect/>
          </a:stretch>
        </p:blipFill>
        <p:spPr>
          <a:xfrm>
            <a:off x="1090400" y="923825"/>
            <a:ext cx="6408801" cy="3883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High-Level Requirements</a:t>
            </a:r>
            <a:endParaRPr/>
          </a:p>
        </p:txBody>
      </p:sp>
      <p:sp>
        <p:nvSpPr>
          <p:cNvPr id="82" name="Google Shape;82;p15"/>
          <p:cNvSpPr txBox="1"/>
          <p:nvPr>
            <p:ph idx="1" type="body"/>
          </p:nvPr>
        </p:nvSpPr>
        <p:spPr>
          <a:xfrm>
            <a:off x="311700" y="1266325"/>
            <a:ext cx="3817200" cy="3419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Generate 25 watts net power</a:t>
            </a:r>
            <a:endParaRPr/>
          </a:p>
          <a:p>
            <a:pPr indent="-342900" lvl="0" marL="457200" rtl="0" algn="l">
              <a:spcBef>
                <a:spcPts val="0"/>
              </a:spcBef>
              <a:spcAft>
                <a:spcPts val="0"/>
              </a:spcAft>
              <a:buSzPts val="1800"/>
              <a:buChar char="●"/>
            </a:pPr>
            <a:r>
              <a:rPr lang="en"/>
              <a:t>Easy to set-up and take apart</a:t>
            </a:r>
            <a:endParaRPr/>
          </a:p>
          <a:p>
            <a:pPr indent="-342900" lvl="0" marL="457200" rtl="0" algn="l">
              <a:spcBef>
                <a:spcPts val="0"/>
              </a:spcBef>
              <a:spcAft>
                <a:spcPts val="0"/>
              </a:spcAft>
              <a:buSzPts val="1800"/>
              <a:buChar char="●"/>
            </a:pPr>
            <a:r>
              <a:rPr lang="en"/>
              <a:t>Track the following statistics to within 10%:</a:t>
            </a:r>
            <a:endParaRPr/>
          </a:p>
          <a:p>
            <a:pPr indent="-317500" lvl="1" marL="914400" rtl="0" algn="l">
              <a:spcBef>
                <a:spcPts val="0"/>
              </a:spcBef>
              <a:spcAft>
                <a:spcPts val="0"/>
              </a:spcAft>
              <a:buSzPts val="1400"/>
              <a:buChar char="○"/>
            </a:pPr>
            <a:r>
              <a:rPr lang="en"/>
              <a:t>Total distance</a:t>
            </a:r>
            <a:endParaRPr/>
          </a:p>
          <a:p>
            <a:pPr indent="-317500" lvl="1" marL="914400" rtl="0" algn="l">
              <a:spcBef>
                <a:spcPts val="0"/>
              </a:spcBef>
              <a:spcAft>
                <a:spcPts val="0"/>
              </a:spcAft>
              <a:buSzPts val="1400"/>
              <a:buChar char="○"/>
            </a:pPr>
            <a:r>
              <a:rPr lang="en"/>
              <a:t>Speed</a:t>
            </a:r>
            <a:endParaRPr/>
          </a:p>
          <a:p>
            <a:pPr indent="-317500" lvl="1" marL="914400" rtl="0" algn="l">
              <a:spcBef>
                <a:spcPts val="0"/>
              </a:spcBef>
              <a:spcAft>
                <a:spcPts val="0"/>
              </a:spcAft>
              <a:buSzPts val="1400"/>
              <a:buChar char="○"/>
            </a:pPr>
            <a:r>
              <a:rPr lang="en"/>
              <a:t>Energy generated</a:t>
            </a:r>
            <a:endParaRPr/>
          </a:p>
          <a:p>
            <a:pPr indent="0" lvl="0" marL="457200" rtl="0" algn="l">
              <a:spcBef>
                <a:spcPts val="1600"/>
              </a:spcBef>
              <a:spcAft>
                <a:spcPts val="1600"/>
              </a:spcAft>
              <a:buNone/>
            </a:pPr>
            <a:r>
              <a:t/>
            </a:r>
            <a:endParaRPr/>
          </a:p>
        </p:txBody>
      </p:sp>
      <p:pic>
        <p:nvPicPr>
          <p:cNvPr id="83" name="Google Shape;83;p15"/>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84" name="Google Shape;84;p15"/>
          <p:cNvPicPr preferRelativeResize="0"/>
          <p:nvPr/>
        </p:nvPicPr>
        <p:blipFill>
          <a:blip r:embed="rId4">
            <a:alphaModFix/>
          </a:blip>
          <a:stretch>
            <a:fillRect/>
          </a:stretch>
        </p:blipFill>
        <p:spPr>
          <a:xfrm>
            <a:off x="5169075" y="903000"/>
            <a:ext cx="2931702" cy="3686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16"/>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90" name="Google Shape;90;p16"/>
          <p:cNvPicPr preferRelativeResize="0"/>
          <p:nvPr/>
        </p:nvPicPr>
        <p:blipFill>
          <a:blip r:embed="rId4">
            <a:alphaModFix/>
          </a:blip>
          <a:stretch>
            <a:fillRect/>
          </a:stretch>
        </p:blipFill>
        <p:spPr>
          <a:xfrm>
            <a:off x="790575" y="133350"/>
            <a:ext cx="7924799" cy="4540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7"/>
          <p:cNvSpPr txBox="1"/>
          <p:nvPr>
            <p:ph type="title"/>
          </p:nvPr>
        </p:nvSpPr>
        <p:spPr>
          <a:xfrm>
            <a:off x="311700" y="28310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Physical Design Sketch</a:t>
            </a:r>
            <a:endParaRPr/>
          </a:p>
        </p:txBody>
      </p:sp>
      <p:pic>
        <p:nvPicPr>
          <p:cNvPr id="96" name="Google Shape;96;p17"/>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pic>
        <p:nvPicPr>
          <p:cNvPr id="97" name="Google Shape;97;p17"/>
          <p:cNvPicPr preferRelativeResize="0"/>
          <p:nvPr/>
        </p:nvPicPr>
        <p:blipFill>
          <a:blip r:embed="rId4">
            <a:alphaModFix/>
          </a:blip>
          <a:stretch>
            <a:fillRect/>
          </a:stretch>
        </p:blipFill>
        <p:spPr>
          <a:xfrm>
            <a:off x="4163350" y="936875"/>
            <a:ext cx="4925558" cy="3686275"/>
          </a:xfrm>
          <a:prstGeom prst="rect">
            <a:avLst/>
          </a:prstGeom>
          <a:noFill/>
          <a:ln>
            <a:noFill/>
          </a:ln>
        </p:spPr>
      </p:pic>
      <p:pic>
        <p:nvPicPr>
          <p:cNvPr id="98" name="Google Shape;98;p17"/>
          <p:cNvPicPr preferRelativeResize="0"/>
          <p:nvPr/>
        </p:nvPicPr>
        <p:blipFill>
          <a:blip r:embed="rId5">
            <a:alphaModFix/>
          </a:blip>
          <a:stretch>
            <a:fillRect/>
          </a:stretch>
        </p:blipFill>
        <p:spPr>
          <a:xfrm>
            <a:off x="159550" y="1303587"/>
            <a:ext cx="3937128" cy="29528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
        <p:nvSpPr>
          <p:cNvPr id="104" name="Google Shape;104;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Alternator</a:t>
            </a:r>
            <a:endParaRPr/>
          </a:p>
        </p:txBody>
      </p:sp>
      <p:sp>
        <p:nvSpPr>
          <p:cNvPr id="105" name="Google Shape;105;p18"/>
          <p:cNvSpPr txBox="1"/>
          <p:nvPr>
            <p:ph idx="1" type="body"/>
          </p:nvPr>
        </p:nvSpPr>
        <p:spPr>
          <a:xfrm>
            <a:off x="311700" y="1266325"/>
            <a:ext cx="3817200" cy="3419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From High-Level Requirements, this must generate at least 25 Watts for the rest of the project to be feasible</a:t>
            </a:r>
            <a:endParaRPr/>
          </a:p>
          <a:p>
            <a:pPr indent="-342900" lvl="0" marL="457200" rtl="0" algn="l">
              <a:spcBef>
                <a:spcPts val="0"/>
              </a:spcBef>
              <a:spcAft>
                <a:spcPts val="0"/>
              </a:spcAft>
              <a:buSzPts val="1800"/>
              <a:buChar char="●"/>
            </a:pPr>
            <a:r>
              <a:rPr lang="en"/>
              <a:t>Our source for turning mechanical power to electrical power</a:t>
            </a:r>
            <a:endParaRPr/>
          </a:p>
          <a:p>
            <a:pPr indent="0" lvl="0" marL="457200" rtl="0" algn="l">
              <a:spcBef>
                <a:spcPts val="1600"/>
              </a:spcBef>
              <a:spcAft>
                <a:spcPts val="1600"/>
              </a:spcAft>
              <a:buNone/>
            </a:pPr>
            <a:r>
              <a:t/>
            </a:r>
            <a:endParaRPr/>
          </a:p>
        </p:txBody>
      </p:sp>
      <p:pic>
        <p:nvPicPr>
          <p:cNvPr id="106" name="Google Shape;106;p18"/>
          <p:cNvPicPr preferRelativeResize="0"/>
          <p:nvPr/>
        </p:nvPicPr>
        <p:blipFill>
          <a:blip r:embed="rId4">
            <a:alphaModFix/>
          </a:blip>
          <a:stretch>
            <a:fillRect/>
          </a:stretch>
        </p:blipFill>
        <p:spPr>
          <a:xfrm>
            <a:off x="4281300" y="1304825"/>
            <a:ext cx="4710300" cy="25891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9"/>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
        <p:nvSpPr>
          <p:cNvPr id="112" name="Google Shape;112;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Alternator</a:t>
            </a:r>
            <a:endParaRPr/>
          </a:p>
        </p:txBody>
      </p:sp>
      <p:sp>
        <p:nvSpPr>
          <p:cNvPr id="113" name="Google Shape;113;p19"/>
          <p:cNvSpPr txBox="1"/>
          <p:nvPr>
            <p:ph idx="1" type="body"/>
          </p:nvPr>
        </p:nvSpPr>
        <p:spPr>
          <a:xfrm>
            <a:off x="2397675" y="3552325"/>
            <a:ext cx="4022100" cy="9243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The internal circuit of the alternator</a:t>
            </a:r>
            <a:endParaRPr/>
          </a:p>
          <a:p>
            <a:pPr indent="0" lvl="0" marL="457200" rtl="0" algn="l">
              <a:spcBef>
                <a:spcPts val="1600"/>
              </a:spcBef>
              <a:spcAft>
                <a:spcPts val="1600"/>
              </a:spcAft>
              <a:buNone/>
            </a:pPr>
            <a:r>
              <a:t/>
            </a:r>
            <a:endParaRPr/>
          </a:p>
        </p:txBody>
      </p:sp>
      <p:pic>
        <p:nvPicPr>
          <p:cNvPr id="114" name="Google Shape;114;p19"/>
          <p:cNvPicPr preferRelativeResize="0"/>
          <p:nvPr/>
        </p:nvPicPr>
        <p:blipFill rotWithShape="1">
          <a:blip r:embed="rId4">
            <a:alphaModFix/>
          </a:blip>
          <a:srcRect b="0" l="0" r="0" t="9420"/>
          <a:stretch/>
        </p:blipFill>
        <p:spPr>
          <a:xfrm>
            <a:off x="2148863" y="1438287"/>
            <a:ext cx="4846275" cy="1885940"/>
          </a:xfrm>
          <a:prstGeom prst="rect">
            <a:avLst/>
          </a:prstGeom>
          <a:noFill/>
          <a:ln>
            <a:noFill/>
          </a:ln>
        </p:spPr>
      </p:pic>
      <p:sp>
        <p:nvSpPr>
          <p:cNvPr id="115" name="Google Shape;115;p19"/>
          <p:cNvSpPr txBox="1"/>
          <p:nvPr/>
        </p:nvSpPr>
        <p:spPr>
          <a:xfrm>
            <a:off x="5749575" y="4654025"/>
            <a:ext cx="2067000" cy="36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sz="1200">
                <a:solidFill>
                  <a:schemeClr val="dk2"/>
                </a:solidFill>
                <a:latin typeface="Open Sans"/>
                <a:ea typeface="Open Sans"/>
                <a:cs typeface="Open Sans"/>
                <a:sym typeface="Open Sans"/>
              </a:rPr>
              <a:t>*Thank You,  Joe Zatarski</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20"/>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
        <p:nvSpPr>
          <p:cNvPr id="121" name="Google Shape;121;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Alternator</a:t>
            </a:r>
            <a:endParaRPr/>
          </a:p>
        </p:txBody>
      </p:sp>
      <p:sp>
        <p:nvSpPr>
          <p:cNvPr id="122" name="Google Shape;122;p20"/>
          <p:cNvSpPr txBox="1"/>
          <p:nvPr>
            <p:ph idx="1" type="body"/>
          </p:nvPr>
        </p:nvSpPr>
        <p:spPr>
          <a:xfrm>
            <a:off x="311700" y="1266325"/>
            <a:ext cx="3817200" cy="3419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It has requirements of its own:</a:t>
            </a:r>
            <a:endParaRPr/>
          </a:p>
          <a:p>
            <a:pPr indent="-317500" lvl="1" marL="914400" rtl="0" algn="l">
              <a:spcBef>
                <a:spcPts val="0"/>
              </a:spcBef>
              <a:spcAft>
                <a:spcPts val="0"/>
              </a:spcAft>
              <a:buSzPts val="1400"/>
              <a:buChar char="○"/>
            </a:pPr>
            <a:r>
              <a:rPr lang="en"/>
              <a:t>RPM Threshold (1420 RPM)</a:t>
            </a:r>
            <a:endParaRPr/>
          </a:p>
          <a:p>
            <a:pPr indent="-317500" lvl="1" marL="914400" rtl="0" algn="l">
              <a:spcBef>
                <a:spcPts val="0"/>
              </a:spcBef>
              <a:spcAft>
                <a:spcPts val="0"/>
              </a:spcAft>
              <a:buSzPts val="1400"/>
              <a:buChar char="○"/>
            </a:pPr>
            <a:r>
              <a:rPr lang="en"/>
              <a:t>Field Current</a:t>
            </a:r>
            <a:endParaRPr/>
          </a:p>
          <a:p>
            <a:pPr indent="-317500" lvl="1" marL="914400" rtl="0" algn="l">
              <a:spcBef>
                <a:spcPts val="0"/>
              </a:spcBef>
              <a:spcAft>
                <a:spcPts val="0"/>
              </a:spcAft>
              <a:buSzPts val="1400"/>
              <a:buChar char="○"/>
            </a:pPr>
            <a:r>
              <a:rPr lang="en"/>
              <a:t>Input Voltage (&gt; 12V)</a:t>
            </a:r>
            <a:endParaRPr/>
          </a:p>
          <a:p>
            <a:pPr indent="-317500" lvl="1" marL="914400" rtl="0" algn="l">
              <a:spcBef>
                <a:spcPts val="0"/>
              </a:spcBef>
              <a:spcAft>
                <a:spcPts val="0"/>
              </a:spcAft>
              <a:buSzPts val="1400"/>
              <a:buChar char="○"/>
            </a:pPr>
            <a:r>
              <a:rPr lang="en"/>
              <a:t>Proper Load (the smaller the resistance the better)</a:t>
            </a:r>
            <a:endParaRPr/>
          </a:p>
          <a:p>
            <a:pPr indent="0" lvl="0" marL="457200" rtl="0" algn="l">
              <a:spcBef>
                <a:spcPts val="1600"/>
              </a:spcBef>
              <a:spcAft>
                <a:spcPts val="1600"/>
              </a:spcAft>
              <a:buNone/>
            </a:pPr>
            <a:r>
              <a:t/>
            </a:r>
            <a:endParaRPr/>
          </a:p>
        </p:txBody>
      </p:sp>
      <p:pic>
        <p:nvPicPr>
          <p:cNvPr id="123" name="Google Shape;123;p20"/>
          <p:cNvPicPr preferRelativeResize="0"/>
          <p:nvPr/>
        </p:nvPicPr>
        <p:blipFill>
          <a:blip r:embed="rId4">
            <a:alphaModFix/>
          </a:blip>
          <a:stretch>
            <a:fillRect/>
          </a:stretch>
        </p:blipFill>
        <p:spPr>
          <a:xfrm>
            <a:off x="4281300" y="1304825"/>
            <a:ext cx="4710300" cy="25891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21"/>
          <p:cNvPicPr preferRelativeResize="0"/>
          <p:nvPr/>
        </p:nvPicPr>
        <p:blipFill rotWithShape="1">
          <a:blip r:embed="rId3">
            <a:alphaModFix/>
          </a:blip>
          <a:srcRect b="57183" l="66988" r="26422" t="39075"/>
          <a:stretch/>
        </p:blipFill>
        <p:spPr>
          <a:xfrm>
            <a:off x="7816575" y="4623150"/>
            <a:ext cx="1327424" cy="423850"/>
          </a:xfrm>
          <a:prstGeom prst="rect">
            <a:avLst/>
          </a:prstGeom>
          <a:noFill/>
          <a:ln>
            <a:noFill/>
          </a:ln>
        </p:spPr>
      </p:pic>
      <p:sp>
        <p:nvSpPr>
          <p:cNvPr id="129" name="Google Shape;129;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Alternator Results</a:t>
            </a:r>
            <a:endParaRPr/>
          </a:p>
        </p:txBody>
      </p:sp>
      <p:sp>
        <p:nvSpPr>
          <p:cNvPr id="130" name="Google Shape;130;p21"/>
          <p:cNvSpPr txBox="1"/>
          <p:nvPr>
            <p:ph idx="1" type="body"/>
          </p:nvPr>
        </p:nvSpPr>
        <p:spPr>
          <a:xfrm>
            <a:off x="311700" y="1266325"/>
            <a:ext cx="3817200" cy="34191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SzPts val="1800"/>
              <a:buFont typeface="Open Sans"/>
              <a:buChar char="●"/>
            </a:pPr>
            <a:r>
              <a:rPr lang="en"/>
              <a:t>It can produce over 100 W!</a:t>
            </a:r>
            <a:endParaRPr/>
          </a:p>
          <a:p>
            <a:pPr indent="0" lvl="0" marL="457200" rtl="0" algn="l">
              <a:spcBef>
                <a:spcPts val="1600"/>
              </a:spcBef>
              <a:spcAft>
                <a:spcPts val="1600"/>
              </a:spcAft>
              <a:buNone/>
            </a:pPr>
            <a:r>
              <a:t/>
            </a:r>
            <a:endParaRPr/>
          </a:p>
        </p:txBody>
      </p:sp>
      <p:graphicFrame>
        <p:nvGraphicFramePr>
          <p:cNvPr id="131" name="Google Shape;131;p21"/>
          <p:cNvGraphicFramePr/>
          <p:nvPr/>
        </p:nvGraphicFramePr>
        <p:xfrm>
          <a:off x="952500" y="1790700"/>
          <a:ext cx="3000000" cy="3000000"/>
        </p:xfrm>
        <a:graphic>
          <a:graphicData uri="http://schemas.openxmlformats.org/drawingml/2006/table">
            <a:tbl>
              <a:tblPr>
                <a:noFill/>
                <a:tableStyleId>{FAA08DB8-32D6-49E9-8701-AB77ADA8D8CB}</a:tableStyleId>
              </a:tblPr>
              <a:tblGrid>
                <a:gridCol w="1206500"/>
                <a:gridCol w="1206500"/>
                <a:gridCol w="1206500"/>
                <a:gridCol w="1206500"/>
                <a:gridCol w="1206500"/>
                <a:gridCol w="1206500"/>
              </a:tblGrid>
              <a:tr h="381000">
                <a:tc>
                  <a:txBody>
                    <a:bodyPr>
                      <a:noAutofit/>
                    </a:bodyPr>
                    <a:lstStyle/>
                    <a:p>
                      <a:pPr indent="0" lvl="0" marL="0" rtl="0" algn="ctr">
                        <a:spcBef>
                          <a:spcPts val="0"/>
                        </a:spcBef>
                        <a:spcAft>
                          <a:spcPts val="0"/>
                        </a:spcAft>
                        <a:buNone/>
                      </a:pPr>
                      <a:r>
                        <a:rPr lang="en"/>
                        <a:t>RPM</a:t>
                      </a:r>
                      <a:endParaRPr/>
                    </a:p>
                  </a:txBody>
                  <a:tcPr marT="91425" marB="91425" marR="91425" marL="91425"/>
                </a:tc>
                <a:tc>
                  <a:txBody>
                    <a:bodyPr>
                      <a:noAutofit/>
                    </a:bodyPr>
                    <a:lstStyle/>
                    <a:p>
                      <a:pPr indent="0" lvl="0" marL="0" rtl="0" algn="ctr">
                        <a:spcBef>
                          <a:spcPts val="0"/>
                        </a:spcBef>
                        <a:spcAft>
                          <a:spcPts val="0"/>
                        </a:spcAft>
                        <a:buNone/>
                      </a:pPr>
                      <a:r>
                        <a:rPr lang="en"/>
                        <a:t>Resistance</a:t>
                      </a:r>
                      <a:endParaRPr/>
                    </a:p>
                  </a:txBody>
                  <a:tcPr marT="91425" marB="91425" marR="91425" marL="91425"/>
                </a:tc>
                <a:tc>
                  <a:txBody>
                    <a:bodyPr>
                      <a:noAutofit/>
                    </a:bodyPr>
                    <a:lstStyle/>
                    <a:p>
                      <a:pPr indent="0" lvl="0" marL="0" rtl="0" algn="ctr">
                        <a:spcBef>
                          <a:spcPts val="0"/>
                        </a:spcBef>
                        <a:spcAft>
                          <a:spcPts val="0"/>
                        </a:spcAft>
                        <a:buNone/>
                      </a:pPr>
                      <a:r>
                        <a:rPr lang="en"/>
                        <a:t>Current</a:t>
                      </a:r>
                      <a:endParaRPr/>
                    </a:p>
                  </a:txBody>
                  <a:tcPr marT="91425" marB="91425" marR="91425" marL="91425"/>
                </a:tc>
                <a:tc>
                  <a:txBody>
                    <a:bodyPr>
                      <a:noAutofit/>
                    </a:bodyPr>
                    <a:lstStyle/>
                    <a:p>
                      <a:pPr indent="0" lvl="0" marL="0" rtl="0" algn="ctr">
                        <a:spcBef>
                          <a:spcPts val="0"/>
                        </a:spcBef>
                        <a:spcAft>
                          <a:spcPts val="0"/>
                        </a:spcAft>
                        <a:buNone/>
                      </a:pPr>
                      <a:r>
                        <a:rPr lang="en"/>
                        <a:t>Voltage</a:t>
                      </a:r>
                      <a:endParaRPr/>
                    </a:p>
                  </a:txBody>
                  <a:tcPr marT="91425" marB="91425" marR="91425" marL="91425"/>
                </a:tc>
                <a:tc>
                  <a:txBody>
                    <a:bodyPr>
                      <a:noAutofit/>
                    </a:bodyPr>
                    <a:lstStyle/>
                    <a:p>
                      <a:pPr indent="0" lvl="0" marL="0" rtl="0" algn="ctr">
                        <a:spcBef>
                          <a:spcPts val="0"/>
                        </a:spcBef>
                        <a:spcAft>
                          <a:spcPts val="0"/>
                        </a:spcAft>
                        <a:buNone/>
                      </a:pPr>
                      <a:r>
                        <a:rPr lang="en"/>
                        <a:t>Power</a:t>
                      </a:r>
                      <a:endParaRPr/>
                    </a:p>
                  </a:txBody>
                  <a:tcPr marT="91425" marB="91425" marR="91425" marL="91425"/>
                </a:tc>
                <a:tc>
                  <a:txBody>
                    <a:bodyPr>
                      <a:noAutofit/>
                    </a:bodyPr>
                    <a:lstStyle/>
                    <a:p>
                      <a:pPr indent="0" lvl="0" marL="0" rtl="0" algn="ctr">
                        <a:spcBef>
                          <a:spcPts val="0"/>
                        </a:spcBef>
                        <a:spcAft>
                          <a:spcPts val="0"/>
                        </a:spcAft>
                        <a:buNone/>
                      </a:pPr>
                      <a:r>
                        <a:rPr lang="en"/>
                        <a:t>Torque Req.</a:t>
                      </a:r>
                      <a:endParaRPr/>
                    </a:p>
                  </a:txBody>
                  <a:tcPr marT="91425" marB="91425" marR="91425" marL="91425"/>
                </a:tc>
              </a:tr>
              <a:tr h="381000">
                <a:tc>
                  <a:txBody>
                    <a:bodyPr>
                      <a:noAutofit/>
                    </a:bodyPr>
                    <a:lstStyle/>
                    <a:p>
                      <a:pPr indent="0" lvl="0" marL="0" rtl="0" algn="ctr">
                        <a:spcBef>
                          <a:spcPts val="0"/>
                        </a:spcBef>
                        <a:spcAft>
                          <a:spcPts val="0"/>
                        </a:spcAft>
                        <a:buNone/>
                      </a:pPr>
                      <a:r>
                        <a:rPr lang="en"/>
                        <a:t>750</a:t>
                      </a:r>
                      <a:endParaRPr/>
                    </a:p>
                  </a:txBody>
                  <a:tcPr marT="91425" marB="91425" marR="91425" marL="91425"/>
                </a:tc>
                <a:tc>
                  <a:txBody>
                    <a:bodyPr>
                      <a:noAutofit/>
                    </a:bodyPr>
                    <a:lstStyle/>
                    <a:p>
                      <a:pPr indent="0" lvl="0" marL="0" rtl="0" algn="ctr">
                        <a:spcBef>
                          <a:spcPts val="0"/>
                        </a:spcBef>
                        <a:spcAft>
                          <a:spcPts val="0"/>
                        </a:spcAft>
                        <a:buNone/>
                      </a:pPr>
                      <a:r>
                        <a:rPr lang="en"/>
                        <a:t>3</a:t>
                      </a:r>
                      <a:endParaRPr/>
                    </a:p>
                  </a:txBody>
                  <a:tcPr marT="91425" marB="91425" marR="91425" marL="91425"/>
                </a:tc>
                <a:tc>
                  <a:txBody>
                    <a:bodyPr>
                      <a:noAutofit/>
                    </a:bodyPr>
                    <a:lstStyle/>
                    <a:p>
                      <a:pPr indent="0" lvl="0" marL="0" rtl="0" algn="ctr">
                        <a:spcBef>
                          <a:spcPts val="0"/>
                        </a:spcBef>
                        <a:spcAft>
                          <a:spcPts val="0"/>
                        </a:spcAft>
                        <a:buNone/>
                      </a:pPr>
                      <a:r>
                        <a:rPr lang="en"/>
                        <a:t>2.167</a:t>
                      </a:r>
                      <a:endParaRPr/>
                    </a:p>
                  </a:txBody>
                  <a:tcPr marT="91425" marB="91425" marR="91425" marL="91425"/>
                </a:tc>
                <a:tc>
                  <a:txBody>
                    <a:bodyPr>
                      <a:noAutofit/>
                    </a:bodyPr>
                    <a:lstStyle/>
                    <a:p>
                      <a:pPr indent="0" lvl="0" marL="0" rtl="0" algn="ctr">
                        <a:spcBef>
                          <a:spcPts val="0"/>
                        </a:spcBef>
                        <a:spcAft>
                          <a:spcPts val="0"/>
                        </a:spcAft>
                        <a:buNone/>
                      </a:pPr>
                      <a:r>
                        <a:rPr lang="en"/>
                        <a:t>6.5</a:t>
                      </a:r>
                      <a:endParaRPr/>
                    </a:p>
                  </a:txBody>
                  <a:tcPr marT="91425" marB="91425" marR="91425" marL="91425"/>
                </a:tc>
                <a:tc>
                  <a:txBody>
                    <a:bodyPr>
                      <a:noAutofit/>
                    </a:bodyPr>
                    <a:lstStyle/>
                    <a:p>
                      <a:pPr indent="0" lvl="0" marL="0" rtl="0" algn="ctr">
                        <a:spcBef>
                          <a:spcPts val="0"/>
                        </a:spcBef>
                        <a:spcAft>
                          <a:spcPts val="0"/>
                        </a:spcAft>
                        <a:buNone/>
                      </a:pPr>
                      <a:r>
                        <a:rPr lang="en"/>
                        <a:t>14.1</a:t>
                      </a:r>
                      <a:endParaRPr/>
                    </a:p>
                  </a:txBody>
                  <a:tcPr marT="91425" marB="91425" marR="91425" marL="91425"/>
                </a:tc>
                <a:tc>
                  <a:txBody>
                    <a:bodyPr>
                      <a:noAutofit/>
                    </a:bodyPr>
                    <a:lstStyle/>
                    <a:p>
                      <a:pPr indent="0" lvl="0" marL="0" rtl="0" algn="ctr">
                        <a:spcBef>
                          <a:spcPts val="0"/>
                        </a:spcBef>
                        <a:spcAft>
                          <a:spcPts val="0"/>
                        </a:spcAft>
                        <a:buNone/>
                      </a:pPr>
                      <a:r>
                        <a:rPr lang="en"/>
                        <a:t>0.62</a:t>
                      </a:r>
                      <a:endParaRPr/>
                    </a:p>
                  </a:txBody>
                  <a:tcPr marT="91425" marB="91425" marR="91425" marL="91425"/>
                </a:tc>
              </a:tr>
              <a:tr h="381000">
                <a:tc>
                  <a:txBody>
                    <a:bodyPr>
                      <a:noAutofit/>
                    </a:bodyPr>
                    <a:lstStyle/>
                    <a:p>
                      <a:pPr indent="0" lvl="0" marL="0" rtl="0" algn="ctr">
                        <a:spcBef>
                          <a:spcPts val="0"/>
                        </a:spcBef>
                        <a:spcAft>
                          <a:spcPts val="0"/>
                        </a:spcAft>
                        <a:buNone/>
                      </a:pPr>
                      <a:r>
                        <a:rPr lang="en"/>
                        <a:t>1000</a:t>
                      </a:r>
                      <a:endParaRPr/>
                    </a:p>
                  </a:txBody>
                  <a:tcPr marT="91425" marB="91425" marR="91425" marL="91425"/>
                </a:tc>
                <a:tc>
                  <a:txBody>
                    <a:bodyPr>
                      <a:noAutofit/>
                    </a:bodyPr>
                    <a:lstStyle/>
                    <a:p>
                      <a:pPr indent="0" lvl="0" marL="0" rtl="0" algn="ctr">
                        <a:spcBef>
                          <a:spcPts val="0"/>
                        </a:spcBef>
                        <a:spcAft>
                          <a:spcPts val="0"/>
                        </a:spcAft>
                        <a:buNone/>
                      </a:pPr>
                      <a:r>
                        <a:rPr lang="en"/>
                        <a:t>3</a:t>
                      </a:r>
                      <a:endParaRPr/>
                    </a:p>
                  </a:txBody>
                  <a:tcPr marT="91425" marB="91425" marR="91425" marL="91425"/>
                </a:tc>
                <a:tc>
                  <a:txBody>
                    <a:bodyPr>
                      <a:noAutofit/>
                    </a:bodyPr>
                    <a:lstStyle/>
                    <a:p>
                      <a:pPr indent="0" lvl="0" marL="0" rtl="0" algn="ctr">
                        <a:spcBef>
                          <a:spcPts val="0"/>
                        </a:spcBef>
                        <a:spcAft>
                          <a:spcPts val="0"/>
                        </a:spcAft>
                        <a:buNone/>
                      </a:pPr>
                      <a:r>
                        <a:rPr lang="en"/>
                        <a:t>3</a:t>
                      </a:r>
                      <a:endParaRPr/>
                    </a:p>
                  </a:txBody>
                  <a:tcPr marT="91425" marB="91425" marR="91425" marL="91425"/>
                </a:tc>
                <a:tc>
                  <a:txBody>
                    <a:bodyPr>
                      <a:noAutofit/>
                    </a:bodyPr>
                    <a:lstStyle/>
                    <a:p>
                      <a:pPr indent="0" lvl="0" marL="0" rtl="0" algn="ctr">
                        <a:spcBef>
                          <a:spcPts val="0"/>
                        </a:spcBef>
                        <a:spcAft>
                          <a:spcPts val="0"/>
                        </a:spcAft>
                        <a:buNone/>
                      </a:pPr>
                      <a:r>
                        <a:rPr lang="en"/>
                        <a:t>8.9</a:t>
                      </a:r>
                      <a:endParaRPr/>
                    </a:p>
                  </a:txBody>
                  <a:tcPr marT="91425" marB="91425" marR="91425" marL="91425"/>
                </a:tc>
                <a:tc>
                  <a:txBody>
                    <a:bodyPr>
                      <a:noAutofit/>
                    </a:bodyPr>
                    <a:lstStyle/>
                    <a:p>
                      <a:pPr indent="0" lvl="0" marL="0" rtl="0" algn="ctr">
                        <a:spcBef>
                          <a:spcPts val="0"/>
                        </a:spcBef>
                        <a:spcAft>
                          <a:spcPts val="0"/>
                        </a:spcAft>
                        <a:buNone/>
                      </a:pPr>
                      <a:r>
                        <a:rPr lang="en"/>
                        <a:t>26.7</a:t>
                      </a:r>
                      <a:endParaRPr/>
                    </a:p>
                  </a:txBody>
                  <a:tcPr marT="91425" marB="91425" marR="91425" marL="91425"/>
                </a:tc>
                <a:tc>
                  <a:txBody>
                    <a:bodyPr>
                      <a:noAutofit/>
                    </a:bodyPr>
                    <a:lstStyle/>
                    <a:p>
                      <a:pPr indent="0" lvl="0" marL="0" rtl="0" algn="ctr">
                        <a:spcBef>
                          <a:spcPts val="0"/>
                        </a:spcBef>
                        <a:spcAft>
                          <a:spcPts val="0"/>
                        </a:spcAft>
                        <a:buNone/>
                      </a:pPr>
                      <a:r>
                        <a:rPr lang="en"/>
                        <a:t>0.765</a:t>
                      </a:r>
                      <a:endParaRPr/>
                    </a:p>
                  </a:txBody>
                  <a:tcPr marT="91425" marB="91425" marR="91425" marL="91425"/>
                </a:tc>
              </a:tr>
              <a:tr h="381000">
                <a:tc>
                  <a:txBody>
                    <a:bodyPr>
                      <a:noAutofit/>
                    </a:bodyPr>
                    <a:lstStyle/>
                    <a:p>
                      <a:pPr indent="0" lvl="0" marL="0" rtl="0" algn="ctr">
                        <a:spcBef>
                          <a:spcPts val="0"/>
                        </a:spcBef>
                        <a:spcAft>
                          <a:spcPts val="0"/>
                        </a:spcAft>
                        <a:buNone/>
                      </a:pPr>
                      <a:r>
                        <a:rPr lang="en"/>
                        <a:t>1200</a:t>
                      </a:r>
                      <a:endParaRPr/>
                    </a:p>
                  </a:txBody>
                  <a:tcPr marT="91425" marB="91425" marR="91425" marL="91425"/>
                </a:tc>
                <a:tc>
                  <a:txBody>
                    <a:bodyPr>
                      <a:noAutofit/>
                    </a:bodyPr>
                    <a:lstStyle/>
                    <a:p>
                      <a:pPr indent="0" lvl="0" marL="0" rtl="0" algn="ctr">
                        <a:spcBef>
                          <a:spcPts val="0"/>
                        </a:spcBef>
                        <a:spcAft>
                          <a:spcPts val="0"/>
                        </a:spcAft>
                        <a:buNone/>
                      </a:pPr>
                      <a:r>
                        <a:rPr lang="en"/>
                        <a:t>3</a:t>
                      </a:r>
                      <a:endParaRPr/>
                    </a:p>
                  </a:txBody>
                  <a:tcPr marT="91425" marB="91425" marR="91425" marL="91425"/>
                </a:tc>
                <a:tc>
                  <a:txBody>
                    <a:bodyPr>
                      <a:noAutofit/>
                    </a:bodyPr>
                    <a:lstStyle/>
                    <a:p>
                      <a:pPr indent="0" lvl="0" marL="0" rtl="0" algn="ctr">
                        <a:spcBef>
                          <a:spcPts val="0"/>
                        </a:spcBef>
                        <a:spcAft>
                          <a:spcPts val="0"/>
                        </a:spcAft>
                        <a:buNone/>
                      </a:pPr>
                      <a:r>
                        <a:rPr lang="en"/>
                        <a:t>3.633</a:t>
                      </a:r>
                      <a:endParaRPr/>
                    </a:p>
                  </a:txBody>
                  <a:tcPr marT="91425" marB="91425" marR="91425" marL="91425"/>
                </a:tc>
                <a:tc>
                  <a:txBody>
                    <a:bodyPr>
                      <a:noAutofit/>
                    </a:bodyPr>
                    <a:lstStyle/>
                    <a:p>
                      <a:pPr indent="0" lvl="0" marL="0" rtl="0" algn="ctr">
                        <a:spcBef>
                          <a:spcPts val="0"/>
                        </a:spcBef>
                        <a:spcAft>
                          <a:spcPts val="0"/>
                        </a:spcAft>
                        <a:buNone/>
                      </a:pPr>
                      <a:r>
                        <a:rPr lang="en"/>
                        <a:t>10.9</a:t>
                      </a:r>
                      <a:endParaRPr/>
                    </a:p>
                  </a:txBody>
                  <a:tcPr marT="91425" marB="91425" marR="91425" marL="91425"/>
                </a:tc>
                <a:tc>
                  <a:txBody>
                    <a:bodyPr>
                      <a:noAutofit/>
                    </a:bodyPr>
                    <a:lstStyle/>
                    <a:p>
                      <a:pPr indent="0" lvl="0" marL="0" rtl="0" algn="ctr">
                        <a:spcBef>
                          <a:spcPts val="0"/>
                        </a:spcBef>
                        <a:spcAft>
                          <a:spcPts val="0"/>
                        </a:spcAft>
                        <a:buNone/>
                      </a:pPr>
                      <a:r>
                        <a:rPr lang="en"/>
                        <a:t>39.6</a:t>
                      </a:r>
                      <a:endParaRPr/>
                    </a:p>
                  </a:txBody>
                  <a:tcPr marT="91425" marB="91425" marR="91425" marL="91425"/>
                </a:tc>
                <a:tc>
                  <a:txBody>
                    <a:bodyPr>
                      <a:noAutofit/>
                    </a:bodyPr>
                    <a:lstStyle/>
                    <a:p>
                      <a:pPr indent="0" lvl="0" marL="0" rtl="0" algn="ctr">
                        <a:spcBef>
                          <a:spcPts val="0"/>
                        </a:spcBef>
                        <a:spcAft>
                          <a:spcPts val="0"/>
                        </a:spcAft>
                        <a:buNone/>
                      </a:pPr>
                      <a:r>
                        <a:rPr lang="en"/>
                        <a:t>0.875</a:t>
                      </a:r>
                      <a:endParaRPr/>
                    </a:p>
                  </a:txBody>
                  <a:tcPr marT="91425" marB="91425" marR="91425" marL="91425"/>
                </a:tc>
              </a:tr>
              <a:tr h="381000">
                <a:tc>
                  <a:txBody>
                    <a:bodyPr>
                      <a:noAutofit/>
                    </a:bodyPr>
                    <a:lstStyle/>
                    <a:p>
                      <a:pPr indent="0" lvl="0" marL="0" rtl="0" algn="ctr">
                        <a:spcBef>
                          <a:spcPts val="0"/>
                        </a:spcBef>
                        <a:spcAft>
                          <a:spcPts val="0"/>
                        </a:spcAft>
                        <a:buNone/>
                      </a:pPr>
                      <a:r>
                        <a:rPr lang="en"/>
                        <a:t>1400</a:t>
                      </a:r>
                      <a:endParaRPr/>
                    </a:p>
                  </a:txBody>
                  <a:tcPr marT="91425" marB="91425" marR="91425" marL="91425"/>
                </a:tc>
                <a:tc>
                  <a:txBody>
                    <a:bodyPr>
                      <a:noAutofit/>
                    </a:bodyPr>
                    <a:lstStyle/>
                    <a:p>
                      <a:pPr indent="0" lvl="0" marL="0" rtl="0" algn="ctr">
                        <a:spcBef>
                          <a:spcPts val="0"/>
                        </a:spcBef>
                        <a:spcAft>
                          <a:spcPts val="0"/>
                        </a:spcAft>
                        <a:buNone/>
                      </a:pPr>
                      <a:r>
                        <a:rPr lang="en"/>
                        <a:t>3</a:t>
                      </a:r>
                      <a:endParaRPr/>
                    </a:p>
                  </a:txBody>
                  <a:tcPr marT="91425" marB="91425" marR="91425" marL="91425"/>
                </a:tc>
                <a:tc>
                  <a:txBody>
                    <a:bodyPr>
                      <a:noAutofit/>
                    </a:bodyPr>
                    <a:lstStyle/>
                    <a:p>
                      <a:pPr indent="0" lvl="0" marL="0" rtl="0" algn="ctr">
                        <a:spcBef>
                          <a:spcPts val="0"/>
                        </a:spcBef>
                        <a:spcAft>
                          <a:spcPts val="0"/>
                        </a:spcAft>
                        <a:buNone/>
                      </a:pPr>
                      <a:r>
                        <a:rPr lang="en"/>
                        <a:t>4.25</a:t>
                      </a:r>
                      <a:endParaRPr/>
                    </a:p>
                  </a:txBody>
                  <a:tcPr marT="91425" marB="91425" marR="91425" marL="91425"/>
                </a:tc>
                <a:tc>
                  <a:txBody>
                    <a:bodyPr>
                      <a:noAutofit/>
                    </a:bodyPr>
                    <a:lstStyle/>
                    <a:p>
                      <a:pPr indent="0" lvl="0" marL="0" rtl="0" algn="ctr">
                        <a:spcBef>
                          <a:spcPts val="0"/>
                        </a:spcBef>
                        <a:spcAft>
                          <a:spcPts val="0"/>
                        </a:spcAft>
                        <a:buNone/>
                      </a:pPr>
                      <a:r>
                        <a:rPr lang="en"/>
                        <a:t>12.75</a:t>
                      </a:r>
                      <a:endParaRPr/>
                    </a:p>
                  </a:txBody>
                  <a:tcPr marT="91425" marB="91425" marR="91425" marL="91425"/>
                </a:tc>
                <a:tc>
                  <a:txBody>
                    <a:bodyPr>
                      <a:noAutofit/>
                    </a:bodyPr>
                    <a:lstStyle/>
                    <a:p>
                      <a:pPr indent="0" lvl="0" marL="0" rtl="0" algn="ctr">
                        <a:spcBef>
                          <a:spcPts val="0"/>
                        </a:spcBef>
                        <a:spcAft>
                          <a:spcPts val="0"/>
                        </a:spcAft>
                        <a:buNone/>
                      </a:pPr>
                      <a:r>
                        <a:rPr lang="en"/>
                        <a:t>54.2</a:t>
                      </a:r>
                      <a:endParaRPr/>
                    </a:p>
                  </a:txBody>
                  <a:tcPr marT="91425" marB="91425" marR="91425" marL="91425"/>
                </a:tc>
                <a:tc>
                  <a:txBody>
                    <a:bodyPr>
                      <a:noAutofit/>
                    </a:bodyPr>
                    <a:lstStyle/>
                    <a:p>
                      <a:pPr indent="0" lvl="0" marL="0" rtl="0" algn="ctr">
                        <a:spcBef>
                          <a:spcPts val="0"/>
                        </a:spcBef>
                        <a:spcAft>
                          <a:spcPts val="0"/>
                        </a:spcAft>
                        <a:buNone/>
                      </a:pPr>
                      <a:r>
                        <a:rPr lang="en"/>
                        <a:t>0.965</a:t>
                      </a:r>
                      <a:endParaRPr/>
                    </a:p>
                  </a:txBody>
                  <a:tcPr marT="91425" marB="91425" marR="91425" marL="91425"/>
                </a:tc>
              </a:tr>
              <a:tr h="381000">
                <a:tc>
                  <a:txBody>
                    <a:bodyPr>
                      <a:noAutofit/>
                    </a:bodyPr>
                    <a:lstStyle/>
                    <a:p>
                      <a:pPr indent="0" lvl="0" marL="0" rtl="0" algn="ctr">
                        <a:spcBef>
                          <a:spcPts val="0"/>
                        </a:spcBef>
                        <a:spcAft>
                          <a:spcPts val="0"/>
                        </a:spcAft>
                        <a:buNone/>
                      </a:pPr>
                      <a:r>
                        <a:rPr lang="en"/>
                        <a:t>1600</a:t>
                      </a:r>
                      <a:endParaRPr/>
                    </a:p>
                  </a:txBody>
                  <a:tcPr marT="91425" marB="91425" marR="91425" marL="91425"/>
                </a:tc>
                <a:tc>
                  <a:txBody>
                    <a:bodyPr>
                      <a:noAutofit/>
                    </a:bodyPr>
                    <a:lstStyle/>
                    <a:p>
                      <a:pPr indent="0" lvl="0" marL="0" rtl="0" algn="ctr">
                        <a:spcBef>
                          <a:spcPts val="0"/>
                        </a:spcBef>
                        <a:spcAft>
                          <a:spcPts val="0"/>
                        </a:spcAft>
                        <a:buNone/>
                      </a:pPr>
                      <a:r>
                        <a:rPr lang="en"/>
                        <a:t>3</a:t>
                      </a:r>
                      <a:endParaRPr/>
                    </a:p>
                  </a:txBody>
                  <a:tcPr marT="91425" marB="91425" marR="91425" marL="91425"/>
                </a:tc>
                <a:tc>
                  <a:txBody>
                    <a:bodyPr>
                      <a:noAutofit/>
                    </a:bodyPr>
                    <a:lstStyle/>
                    <a:p>
                      <a:pPr indent="0" lvl="0" marL="0" rtl="0" algn="ctr">
                        <a:spcBef>
                          <a:spcPts val="0"/>
                        </a:spcBef>
                        <a:spcAft>
                          <a:spcPts val="0"/>
                        </a:spcAft>
                        <a:buNone/>
                      </a:pPr>
                      <a:r>
                        <a:rPr lang="en"/>
                        <a:t>4.92</a:t>
                      </a:r>
                      <a:endParaRPr/>
                    </a:p>
                  </a:txBody>
                  <a:tcPr marT="91425" marB="91425" marR="91425" marL="91425"/>
                </a:tc>
                <a:tc>
                  <a:txBody>
                    <a:bodyPr>
                      <a:noAutofit/>
                    </a:bodyPr>
                    <a:lstStyle/>
                    <a:p>
                      <a:pPr indent="0" lvl="0" marL="0" rtl="0" algn="ctr">
                        <a:spcBef>
                          <a:spcPts val="0"/>
                        </a:spcBef>
                        <a:spcAft>
                          <a:spcPts val="0"/>
                        </a:spcAft>
                        <a:buNone/>
                      </a:pPr>
                      <a:r>
                        <a:rPr lang="en"/>
                        <a:t>14.75</a:t>
                      </a:r>
                      <a:endParaRPr/>
                    </a:p>
                  </a:txBody>
                  <a:tcPr marT="91425" marB="91425" marR="91425" marL="91425"/>
                </a:tc>
                <a:tc>
                  <a:txBody>
                    <a:bodyPr>
                      <a:noAutofit/>
                    </a:bodyPr>
                    <a:lstStyle/>
                    <a:p>
                      <a:pPr indent="0" lvl="0" marL="0" rtl="0" algn="ctr">
                        <a:spcBef>
                          <a:spcPts val="0"/>
                        </a:spcBef>
                        <a:spcAft>
                          <a:spcPts val="0"/>
                        </a:spcAft>
                        <a:buNone/>
                      </a:pPr>
                      <a:r>
                        <a:rPr lang="en"/>
                        <a:t>72.6</a:t>
                      </a:r>
                      <a:endParaRPr/>
                    </a:p>
                  </a:txBody>
                  <a:tcPr marT="91425" marB="91425" marR="91425" marL="91425"/>
                </a:tc>
                <a:tc>
                  <a:txBody>
                    <a:bodyPr>
                      <a:noAutofit/>
                    </a:bodyPr>
                    <a:lstStyle/>
                    <a:p>
                      <a:pPr indent="0" lvl="0" marL="0" rtl="0" algn="ctr">
                        <a:spcBef>
                          <a:spcPts val="0"/>
                        </a:spcBef>
                        <a:spcAft>
                          <a:spcPts val="0"/>
                        </a:spcAft>
                        <a:buNone/>
                      </a:pPr>
                      <a:r>
                        <a:rPr lang="en"/>
                        <a:t>1.09</a:t>
                      </a:r>
                      <a:endParaRPr/>
                    </a:p>
                  </a:txBody>
                  <a:tcPr marT="91425" marB="91425" marR="91425" marL="91425"/>
                </a:tc>
              </a:tr>
              <a:tr h="381000">
                <a:tc>
                  <a:txBody>
                    <a:bodyPr>
                      <a:noAutofit/>
                    </a:bodyPr>
                    <a:lstStyle/>
                    <a:p>
                      <a:pPr indent="0" lvl="0" marL="0" rtl="0" algn="ctr">
                        <a:spcBef>
                          <a:spcPts val="0"/>
                        </a:spcBef>
                        <a:spcAft>
                          <a:spcPts val="0"/>
                        </a:spcAft>
                        <a:buNone/>
                      </a:pPr>
                      <a:r>
                        <a:rPr lang="en"/>
                        <a:t>1400</a:t>
                      </a:r>
                      <a:endParaRPr/>
                    </a:p>
                  </a:txBody>
                  <a:tcPr marT="91425" marB="91425" marR="91425" marL="91425"/>
                </a:tc>
                <a:tc>
                  <a:txBody>
                    <a:bodyPr>
                      <a:noAutofit/>
                    </a:bodyPr>
                    <a:lstStyle/>
                    <a:p>
                      <a:pPr indent="0" lvl="0" marL="0" rtl="0" algn="ctr">
                        <a:spcBef>
                          <a:spcPts val="0"/>
                        </a:spcBef>
                        <a:spcAft>
                          <a:spcPts val="0"/>
                        </a:spcAft>
                        <a:buNone/>
                      </a:pPr>
                      <a:r>
                        <a:rPr lang="en"/>
                        <a:t>1</a:t>
                      </a:r>
                      <a:endParaRPr/>
                    </a:p>
                  </a:txBody>
                  <a:tcPr marT="91425" marB="91425" marR="91425" marL="91425"/>
                </a:tc>
                <a:tc>
                  <a:txBody>
                    <a:bodyPr>
                      <a:noAutofit/>
                    </a:bodyPr>
                    <a:lstStyle/>
                    <a:p>
                      <a:pPr indent="0" lvl="0" marL="0" rtl="0" algn="ctr">
                        <a:spcBef>
                          <a:spcPts val="0"/>
                        </a:spcBef>
                        <a:spcAft>
                          <a:spcPts val="0"/>
                        </a:spcAft>
                        <a:buNone/>
                      </a:pPr>
                      <a:r>
                        <a:rPr lang="en"/>
                        <a:t>10</a:t>
                      </a:r>
                      <a:endParaRPr/>
                    </a:p>
                  </a:txBody>
                  <a:tcPr marT="91425" marB="91425" marR="91425" marL="91425"/>
                </a:tc>
                <a:tc>
                  <a:txBody>
                    <a:bodyPr>
                      <a:noAutofit/>
                    </a:bodyPr>
                    <a:lstStyle/>
                    <a:p>
                      <a:pPr indent="0" lvl="0" marL="0" rtl="0" algn="ctr">
                        <a:spcBef>
                          <a:spcPts val="0"/>
                        </a:spcBef>
                        <a:spcAft>
                          <a:spcPts val="0"/>
                        </a:spcAft>
                        <a:buNone/>
                      </a:pPr>
                      <a:r>
                        <a:rPr lang="en"/>
                        <a:t>10</a:t>
                      </a:r>
                      <a:endParaRPr/>
                    </a:p>
                  </a:txBody>
                  <a:tcPr marT="91425" marB="91425" marR="91425" marL="91425"/>
                </a:tc>
                <a:tc>
                  <a:txBody>
                    <a:bodyPr>
                      <a:noAutofit/>
                    </a:bodyPr>
                    <a:lstStyle/>
                    <a:p>
                      <a:pPr indent="0" lvl="0" marL="0" rtl="0" algn="ctr">
                        <a:spcBef>
                          <a:spcPts val="0"/>
                        </a:spcBef>
                        <a:spcAft>
                          <a:spcPts val="0"/>
                        </a:spcAft>
                        <a:buNone/>
                      </a:pPr>
                      <a:r>
                        <a:rPr lang="en">
                          <a:solidFill>
                            <a:srgbClr val="FF0000"/>
                          </a:solidFill>
                        </a:rPr>
                        <a:t>100</a:t>
                      </a:r>
                      <a:endParaRPr>
                        <a:solidFill>
                          <a:srgbClr val="FF0000"/>
                        </a:solidFill>
                      </a:endParaRPr>
                    </a:p>
                  </a:txBody>
                  <a:tcPr marT="91425" marB="91425" marR="91425" marL="91425"/>
                </a:tc>
                <a:tc>
                  <a:txBody>
                    <a:bodyPr>
                      <a:noAutofit/>
                    </a:bodyPr>
                    <a:lstStyle/>
                    <a:p>
                      <a:pPr indent="0" lvl="0" marL="0" rtl="0" algn="ctr">
                        <a:spcBef>
                          <a:spcPts val="0"/>
                        </a:spcBef>
                        <a:spcAft>
                          <a:spcPts val="0"/>
                        </a:spcAft>
                        <a:buNone/>
                      </a:pPr>
                      <a:r>
                        <a:rPr lang="en"/>
                        <a:t>1.525</a:t>
                      </a:r>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