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ylan W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2A7655-3893-475B-9D44-B9EB87711A64}">
  <a:tblStyle styleId="{C32A7655-3893-475B-9D44-B9EB87711A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26T06:31:23.690">
    <p:pos x="3586" y="425"/>
    <p:text>maybe we can actually take a picture of Edan doing this signal in lowlight without the jacket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f94607680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cf9460768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f94607680_0_3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Kaylan</a:t>
            </a:r>
            <a:endParaRPr/>
          </a:p>
        </p:txBody>
      </p:sp>
      <p:sp>
        <p:nvSpPr>
          <p:cNvPr id="203" name="Google Shape;203;g2cf94607680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cf94607680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Kaylan</a:t>
            </a:r>
            <a:endParaRPr/>
          </a:p>
        </p:txBody>
      </p:sp>
      <p:sp>
        <p:nvSpPr>
          <p:cNvPr id="217" name="Google Shape;217;g2cf94607680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cf94607680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Edan</a:t>
            </a:r>
            <a:endParaRPr/>
          </a:p>
        </p:txBody>
      </p:sp>
      <p:sp>
        <p:nvSpPr>
          <p:cNvPr id="232" name="Google Shape;232;g2cf94607680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cf94607680_0_4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Kaylan</a:t>
            </a:r>
            <a:endParaRPr/>
          </a:p>
        </p:txBody>
      </p:sp>
      <p:sp>
        <p:nvSpPr>
          <p:cNvPr id="245" name="Google Shape;245;g2cf94607680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f94607680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Sultan</a:t>
            </a:r>
            <a:endParaRPr/>
          </a:p>
        </p:txBody>
      </p:sp>
      <p:sp>
        <p:nvSpPr>
          <p:cNvPr id="269" name="Google Shape;269;g2cf94607680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f94607680_0_4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Sultan</a:t>
            </a:r>
            <a:endParaRPr/>
          </a:p>
        </p:txBody>
      </p:sp>
      <p:sp>
        <p:nvSpPr>
          <p:cNvPr id="281" name="Google Shape;281;g2cf94607680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d0b0e5231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Sultan</a:t>
            </a:r>
            <a:endParaRPr/>
          </a:p>
        </p:txBody>
      </p:sp>
      <p:sp>
        <p:nvSpPr>
          <p:cNvPr id="293" name="Google Shape;293;g2d0b0e5231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cf94607680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Sultan</a:t>
            </a:r>
            <a:endParaRPr/>
          </a:p>
        </p:txBody>
      </p:sp>
      <p:sp>
        <p:nvSpPr>
          <p:cNvPr id="301" name="Google Shape;301;g2cf94607680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f94607680_0_1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Kaylan</a:t>
            </a:r>
            <a:endParaRPr/>
          </a:p>
        </p:txBody>
      </p:sp>
      <p:sp>
        <p:nvSpPr>
          <p:cNvPr id="313" name="Google Shape;313;g2cf94607680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f94607680_0_4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Sultan</a:t>
            </a:r>
            <a:endParaRPr/>
          </a:p>
        </p:txBody>
      </p:sp>
      <p:sp>
        <p:nvSpPr>
          <p:cNvPr id="329" name="Google Shape;329;g2cf94607680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cf94607680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2cf94607680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f94607680_0_5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f94607680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cf94607680_0_2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cf94607680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f94607680_0_2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cf94607680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f94607680_0_1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Sultan</a:t>
            </a:r>
            <a:endParaRPr/>
          </a:p>
        </p:txBody>
      </p:sp>
      <p:sp>
        <p:nvSpPr>
          <p:cNvPr id="82" name="Google Shape;82;g2cf94607680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f94607680_0_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Kaylan</a:t>
            </a:r>
            <a:endParaRPr/>
          </a:p>
        </p:txBody>
      </p:sp>
      <p:sp>
        <p:nvSpPr>
          <p:cNvPr id="96" name="Google Shape;96;g2cf94607680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fee30928d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Edan</a:t>
            </a:r>
            <a:endParaRPr/>
          </a:p>
        </p:txBody>
      </p:sp>
      <p:sp>
        <p:nvSpPr>
          <p:cNvPr id="111" name="Google Shape;111;g2cfee30928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f94607680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Kaylan</a:t>
            </a:r>
            <a:endParaRPr/>
          </a:p>
        </p:txBody>
      </p:sp>
      <p:sp>
        <p:nvSpPr>
          <p:cNvPr id="143" name="Google Shape;143;g2cf94607680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f94607680_0_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Edan</a:t>
            </a:r>
            <a:endParaRPr/>
          </a:p>
        </p:txBody>
      </p:sp>
      <p:sp>
        <p:nvSpPr>
          <p:cNvPr id="159" name="Google Shape;159;g2cf94607680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fe6231abf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Edan</a:t>
            </a:r>
            <a:endParaRPr/>
          </a:p>
        </p:txBody>
      </p:sp>
      <p:sp>
        <p:nvSpPr>
          <p:cNvPr id="173" name="Google Shape;173;g2cfe6231abf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f94607680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Edan</a:t>
            </a:r>
            <a:endParaRPr/>
          </a:p>
        </p:txBody>
      </p:sp>
      <p:sp>
        <p:nvSpPr>
          <p:cNvPr id="187" name="Google Shape;187;g2cf94607680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7.jpg"/><Relationship Id="rId5" Type="http://schemas.openxmlformats.org/officeDocument/2006/relationships/image" Target="../media/image25.jpg"/><Relationship Id="rId6"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1.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3.jp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drive.google.com/file/d/1z6QyV3z_KNXDD2uMwKMXemR8RtJ1Qe9z/view" TargetMode="External"/><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drive.google.com/file/d/15nwcVmprbXaXZ4h7WUq9t_69jjFk9ryx/view" TargetMode="External"/><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4.jpg"/><Relationship Id="rId5"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7.png"/><Relationship Id="rId5" Type="http://schemas.openxmlformats.org/officeDocument/2006/relationships/image" Target="../media/image18.jpg"/><Relationship Id="rId6" Type="http://schemas.openxmlformats.org/officeDocument/2006/relationships/image" Target="../media/image4.png"/><Relationship Id="rId7" Type="http://schemas.openxmlformats.org/officeDocument/2006/relationships/hyperlink" Target="https://www.theglobeandmail.com/globe-drive/adventure/red-line/bike-hand-signals-are-confusing-heres-a-better-simpler-solution/article2396973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6.jpg"/><Relationship Id="rId5" Type="http://schemas.openxmlformats.org/officeDocument/2006/relationships/image" Target="../media/image12.jp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61" name="Google Shape;61;p14"/>
          <p:cNvPicPr preferRelativeResize="0"/>
          <p:nvPr/>
        </p:nvPicPr>
        <p:blipFill rotWithShape="1">
          <a:blip r:embed="rId3">
            <a:alphaModFix amt="30000"/>
          </a:blip>
          <a:srcRect b="0" l="0" r="0" t="0"/>
          <a:stretch/>
        </p:blipFill>
        <p:spPr>
          <a:xfrm>
            <a:off x="0" y="6123"/>
            <a:ext cx="9144000" cy="5143500"/>
          </a:xfrm>
          <a:prstGeom prst="rect">
            <a:avLst/>
          </a:prstGeom>
          <a:noFill/>
          <a:ln>
            <a:noFill/>
          </a:ln>
        </p:spPr>
      </p:pic>
      <p:sp>
        <p:nvSpPr>
          <p:cNvPr id="62" name="Google Shape;62;p14"/>
          <p:cNvSpPr txBox="1"/>
          <p:nvPr/>
        </p:nvSpPr>
        <p:spPr>
          <a:xfrm>
            <a:off x="850526" y="1915473"/>
            <a:ext cx="7443000" cy="203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lang="en" sz="3400">
                <a:solidFill>
                  <a:schemeClr val="lt1"/>
                </a:solidFill>
              </a:rPr>
              <a:t>Gesture Based Turn Signaling System</a:t>
            </a:r>
            <a:endParaRPr b="0" i="0" sz="34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None/>
            </a:pPr>
            <a:r>
              <a:rPr b="0" i="0" lang="en" sz="1900" u="none" cap="none" strike="noStrike">
                <a:solidFill>
                  <a:schemeClr val="lt1"/>
                </a:solidFill>
                <a:latin typeface="Arial"/>
                <a:ea typeface="Arial"/>
                <a:cs typeface="Arial"/>
                <a:sym typeface="Arial"/>
              </a:rPr>
              <a:t>Electrical &amp; Computer Engineering</a:t>
            </a:r>
            <a:endParaRPr sz="1100"/>
          </a:p>
          <a:p>
            <a:pPr indent="0" lvl="0" marL="0" marR="0" rtl="0" algn="ctr">
              <a:lnSpc>
                <a:spcPct val="100000"/>
              </a:lnSpc>
              <a:spcBef>
                <a:spcPts val="50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None/>
            </a:pPr>
            <a:r>
              <a:rPr lang="en">
                <a:solidFill>
                  <a:schemeClr val="lt1"/>
                </a:solidFill>
              </a:rPr>
              <a:t>Sultan Alnuaimi, Edan Elazar, Kaylan Wang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63" name="Google Shape;63;p14"/>
          <p:cNvPicPr preferRelativeResize="0"/>
          <p:nvPr/>
        </p:nvPicPr>
        <p:blipFill rotWithShape="1">
          <a:blip r:embed="rId4">
            <a:alphaModFix/>
          </a:blip>
          <a:srcRect b="0" l="0" r="0" t="0"/>
          <a:stretch/>
        </p:blipFill>
        <p:spPr>
          <a:xfrm>
            <a:off x="3480755" y="639724"/>
            <a:ext cx="2182486" cy="565562"/>
          </a:xfrm>
          <a:prstGeom prst="rect">
            <a:avLst/>
          </a:prstGeom>
          <a:noFill/>
          <a:ln>
            <a:noFill/>
          </a:ln>
        </p:spPr>
      </p:pic>
      <p:sp>
        <p:nvSpPr>
          <p:cNvPr id="64" name="Google Shape;64;p14"/>
          <p:cNvSpPr txBox="1"/>
          <p:nvPr/>
        </p:nvSpPr>
        <p:spPr>
          <a:xfrm>
            <a:off x="2941544" y="406041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4/29/2024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6" name="Google Shape;206;p2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07" name="Google Shape;207;p23"/>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08" name="Google Shape;208;p23"/>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09" name="Google Shape;209;p2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5.4 </a:t>
            </a:r>
            <a:r>
              <a:rPr lang="en" sz="1800">
                <a:solidFill>
                  <a:schemeClr val="lt1"/>
                </a:solidFill>
              </a:rPr>
              <a:t>Requirements &amp; Verification</a:t>
            </a:r>
            <a:endParaRPr b="0" i="0" sz="1800" u="none" cap="none" strike="noStrike">
              <a:solidFill>
                <a:schemeClr val="lt1"/>
              </a:solidFill>
              <a:latin typeface="Arial"/>
              <a:ea typeface="Arial"/>
              <a:cs typeface="Arial"/>
              <a:sym typeface="Arial"/>
            </a:endParaRPr>
          </a:p>
        </p:txBody>
      </p:sp>
      <p:sp>
        <p:nvSpPr>
          <p:cNvPr id="210" name="Google Shape;210;p2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11" name="Google Shape;211;p23"/>
          <p:cNvSpPr txBox="1"/>
          <p:nvPr>
            <p:ph idx="4294967295" type="body"/>
          </p:nvPr>
        </p:nvSpPr>
        <p:spPr>
          <a:xfrm>
            <a:off x="282602" y="961388"/>
            <a:ext cx="37044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rPr>
              <a:t>Sensor S</a:t>
            </a:r>
            <a:r>
              <a:rPr b="1" lang="en" sz="2000">
                <a:solidFill>
                  <a:srgbClr val="E84B36"/>
                </a:solidFill>
              </a:rPr>
              <a:t>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b="1" lang="en" sz="1400"/>
              <a:t>Requirements:</a:t>
            </a:r>
            <a:endParaRPr b="1" sz="1400"/>
          </a:p>
          <a:p>
            <a:pPr indent="0" lvl="0" marL="0" rtl="0" algn="l">
              <a:lnSpc>
                <a:spcPct val="100000"/>
              </a:lnSpc>
              <a:spcBef>
                <a:spcPts val="0"/>
              </a:spcBef>
              <a:spcAft>
                <a:spcPts val="0"/>
              </a:spcAft>
              <a:buSzPts val="1500"/>
              <a:buNone/>
            </a:pPr>
            <a:r>
              <a:t/>
            </a:r>
            <a:endParaRPr b="1" sz="1400"/>
          </a:p>
          <a:p>
            <a:pPr indent="-317500" lvl="0" marL="457200" rtl="0" algn="l">
              <a:lnSpc>
                <a:spcPct val="100000"/>
              </a:lnSpc>
              <a:spcBef>
                <a:spcPts val="0"/>
              </a:spcBef>
              <a:spcAft>
                <a:spcPts val="0"/>
              </a:spcAft>
              <a:buSzPts val="1400"/>
              <a:buChar char="●"/>
            </a:pPr>
            <a:r>
              <a:rPr lang="en" sz="1400"/>
              <a:t>The accelerometer must be able to detect acceleration within ±1m/s</a:t>
            </a:r>
            <a:r>
              <a:rPr baseline="30000" lang="en" sz="1400"/>
              <a:t>2</a:t>
            </a:r>
            <a:endParaRPr baseline="30000" sz="1400"/>
          </a:p>
          <a:p>
            <a:pPr indent="-317500" lvl="0" marL="457200" rtl="0" algn="l">
              <a:lnSpc>
                <a:spcPct val="100000"/>
              </a:lnSpc>
              <a:spcBef>
                <a:spcPts val="0"/>
              </a:spcBef>
              <a:spcAft>
                <a:spcPts val="0"/>
              </a:spcAft>
              <a:buSzPts val="1400"/>
              <a:buChar char="●"/>
            </a:pPr>
            <a:r>
              <a:rPr lang="en" sz="1400"/>
              <a:t>The magnetometer must be able to detect North</a:t>
            </a:r>
            <a:endParaRPr sz="1400"/>
          </a:p>
          <a:p>
            <a:pPr indent="-317500" lvl="0" marL="457200" rtl="0" algn="l">
              <a:lnSpc>
                <a:spcPct val="100000"/>
              </a:lnSpc>
              <a:spcBef>
                <a:spcPts val="0"/>
              </a:spcBef>
              <a:spcAft>
                <a:spcPts val="0"/>
              </a:spcAft>
              <a:buSzPts val="1400"/>
              <a:buChar char="●"/>
            </a:pPr>
            <a:r>
              <a:rPr lang="en" sz="1400"/>
              <a:t>The gyroscope must be able to detect angular rate within ±15 dps</a:t>
            </a:r>
            <a:endParaRPr sz="1400"/>
          </a:p>
        </p:txBody>
      </p:sp>
      <p:sp>
        <p:nvSpPr>
          <p:cNvPr id="212" name="Google Shape;212;p23"/>
          <p:cNvSpPr txBox="1"/>
          <p:nvPr>
            <p:ph idx="4294967295" type="body"/>
          </p:nvPr>
        </p:nvSpPr>
        <p:spPr>
          <a:xfrm>
            <a:off x="4050625" y="1516250"/>
            <a:ext cx="5014800" cy="26100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1400"/>
              <a:t>Verification</a:t>
            </a:r>
            <a:endParaRPr b="1" sz="1400"/>
          </a:p>
          <a:p>
            <a:pPr indent="0" lvl="0" marL="0" rtl="0" algn="l">
              <a:lnSpc>
                <a:spcPct val="100000"/>
              </a:lnSpc>
              <a:spcBef>
                <a:spcPts val="0"/>
              </a:spcBef>
              <a:spcAft>
                <a:spcPts val="0"/>
              </a:spcAft>
              <a:buSzPts val="2300"/>
              <a:buNone/>
            </a:pPr>
            <a:r>
              <a:t/>
            </a:r>
            <a:endParaRPr b="1" sz="1400"/>
          </a:p>
          <a:p>
            <a:pPr indent="-317500" lvl="0" marL="457200" marR="0" rtl="0" algn="l">
              <a:lnSpc>
                <a:spcPct val="100000"/>
              </a:lnSpc>
              <a:spcBef>
                <a:spcPts val="0"/>
              </a:spcBef>
              <a:spcAft>
                <a:spcPts val="0"/>
              </a:spcAft>
              <a:buSzPts val="1400"/>
              <a:buChar char="●"/>
            </a:pPr>
            <a:r>
              <a:rPr lang="en" sz="1400"/>
              <a:t>Connect the IMU to the ESP32 and measure the acceleration due to gravity three times (once with each direction parallel to gravity) and verify that the acceleration is 9.8 ±1m/s</a:t>
            </a:r>
            <a:r>
              <a:rPr baseline="30000" lang="en" sz="1400"/>
              <a:t>2</a:t>
            </a:r>
            <a:r>
              <a:rPr lang="en" sz="1400"/>
              <a:t> in the direction of gravity and 0 ±1m/s</a:t>
            </a:r>
            <a:r>
              <a:rPr baseline="30000" lang="en" sz="1400"/>
              <a:t>2</a:t>
            </a:r>
            <a:r>
              <a:rPr lang="en" sz="1400"/>
              <a:t> otherwise</a:t>
            </a:r>
            <a:endParaRPr sz="1400"/>
          </a:p>
          <a:p>
            <a:pPr indent="-317500" lvl="0" marL="457200" marR="0" rtl="0" algn="l">
              <a:lnSpc>
                <a:spcPct val="100000"/>
              </a:lnSpc>
              <a:spcBef>
                <a:spcPts val="0"/>
              </a:spcBef>
              <a:spcAft>
                <a:spcPts val="0"/>
              </a:spcAft>
              <a:buSzPts val="1400"/>
              <a:buChar char="●"/>
            </a:pPr>
            <a:r>
              <a:rPr lang="en" sz="1400"/>
              <a:t>Connect the IMU to the ESP32 such that the ESP32 can print the IMU gauss reading from the magnetometer. Point the IMU in different directions and verify that the gauss peaks when pointing North</a:t>
            </a:r>
            <a:endParaRPr sz="1400"/>
          </a:p>
          <a:p>
            <a:pPr indent="-317500" lvl="0" marL="457200" marR="0" rtl="0" algn="l">
              <a:lnSpc>
                <a:spcPct val="100000"/>
              </a:lnSpc>
              <a:spcBef>
                <a:spcPts val="0"/>
              </a:spcBef>
              <a:spcAft>
                <a:spcPts val="0"/>
              </a:spcAft>
              <a:buSzPts val="1400"/>
              <a:buChar char="●"/>
            </a:pPr>
            <a:r>
              <a:rPr lang="en" sz="1400"/>
              <a:t>We did not verify the gyroscope as we did not end up having to use it</a:t>
            </a:r>
            <a:endParaRPr sz="1400"/>
          </a:p>
        </p:txBody>
      </p:sp>
      <p:cxnSp>
        <p:nvCxnSpPr>
          <p:cNvPr id="213" name="Google Shape;213;p23"/>
          <p:cNvCxnSpPr/>
          <p:nvPr/>
        </p:nvCxnSpPr>
        <p:spPr>
          <a:xfrm>
            <a:off x="256425" y="1908950"/>
            <a:ext cx="8660100" cy="21000"/>
          </a:xfrm>
          <a:prstGeom prst="straightConnector1">
            <a:avLst/>
          </a:prstGeom>
          <a:noFill/>
          <a:ln cap="flat" cmpd="sng" w="9525">
            <a:solidFill>
              <a:schemeClr val="dk2"/>
            </a:solidFill>
            <a:prstDash val="solid"/>
            <a:round/>
            <a:headEnd len="med" w="med" type="none"/>
            <a:tailEnd len="med" w="med" type="none"/>
          </a:ln>
        </p:spPr>
      </p:cxnSp>
      <p:cxnSp>
        <p:nvCxnSpPr>
          <p:cNvPr id="214" name="Google Shape;214;p23"/>
          <p:cNvCxnSpPr/>
          <p:nvPr/>
        </p:nvCxnSpPr>
        <p:spPr>
          <a:xfrm>
            <a:off x="3990225" y="1300125"/>
            <a:ext cx="0" cy="3516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nvSpPr>
        <p:spPr>
          <a:xfrm>
            <a:off x="3411313" y="2342919"/>
            <a:ext cx="2321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CHART / GRAPH</a:t>
            </a:r>
            <a:endParaRPr b="0" i="0" sz="1100" u="none" cap="none" strike="noStrike">
              <a:solidFill>
                <a:srgbClr val="000000"/>
              </a:solidFill>
              <a:latin typeface="Arial"/>
              <a:ea typeface="Arial"/>
              <a:cs typeface="Arial"/>
              <a:sym typeface="Arial"/>
            </a:endParaRPr>
          </a:p>
        </p:txBody>
      </p:sp>
      <p:sp>
        <p:nvSpPr>
          <p:cNvPr id="220" name="Google Shape;220;p24"/>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21" name="Google Shape;221;p2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22" name="Google Shape;222;p24"/>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23" name="Google Shape;223;p24"/>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24" name="Google Shape;224;p24"/>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225" name="Google Shape;225;p24"/>
          <p:cNvPicPr preferRelativeResize="0"/>
          <p:nvPr/>
        </p:nvPicPr>
        <p:blipFill>
          <a:blip r:embed="rId4">
            <a:alphaModFix/>
          </a:blip>
          <a:stretch>
            <a:fillRect/>
          </a:stretch>
        </p:blipFill>
        <p:spPr>
          <a:xfrm>
            <a:off x="3645925" y="2956275"/>
            <a:ext cx="3323023" cy="2187224"/>
          </a:xfrm>
          <a:prstGeom prst="rect">
            <a:avLst/>
          </a:prstGeom>
          <a:noFill/>
          <a:ln>
            <a:noFill/>
          </a:ln>
        </p:spPr>
      </p:pic>
      <p:pic>
        <p:nvPicPr>
          <p:cNvPr id="226" name="Google Shape;226;p24"/>
          <p:cNvPicPr preferRelativeResize="0"/>
          <p:nvPr/>
        </p:nvPicPr>
        <p:blipFill>
          <a:blip r:embed="rId5">
            <a:alphaModFix/>
          </a:blip>
          <a:stretch>
            <a:fillRect/>
          </a:stretch>
        </p:blipFill>
        <p:spPr>
          <a:xfrm>
            <a:off x="3709575" y="645400"/>
            <a:ext cx="3259377" cy="2258324"/>
          </a:xfrm>
          <a:prstGeom prst="rect">
            <a:avLst/>
          </a:prstGeom>
          <a:noFill/>
          <a:ln>
            <a:noFill/>
          </a:ln>
        </p:spPr>
      </p:pic>
      <p:pic>
        <p:nvPicPr>
          <p:cNvPr id="227" name="Google Shape;227;p24"/>
          <p:cNvPicPr preferRelativeResize="0"/>
          <p:nvPr/>
        </p:nvPicPr>
        <p:blipFill>
          <a:blip r:embed="rId6">
            <a:alphaModFix/>
          </a:blip>
          <a:stretch>
            <a:fillRect/>
          </a:stretch>
        </p:blipFill>
        <p:spPr>
          <a:xfrm>
            <a:off x="6968954" y="645400"/>
            <a:ext cx="2242448" cy="4498099"/>
          </a:xfrm>
          <a:prstGeom prst="rect">
            <a:avLst/>
          </a:prstGeom>
          <a:noFill/>
          <a:ln>
            <a:noFill/>
          </a:ln>
        </p:spPr>
      </p:pic>
      <p:sp>
        <p:nvSpPr>
          <p:cNvPr id="228" name="Google Shape;228;p24"/>
          <p:cNvSpPr txBox="1"/>
          <p:nvPr/>
        </p:nvSpPr>
        <p:spPr>
          <a:xfrm>
            <a:off x="114204" y="961400"/>
            <a:ext cx="33924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Accelerometer Verification</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chemeClr val="dk1"/>
              </a:solidFill>
            </a:endParaRPr>
          </a:p>
          <a:p>
            <a:pPr indent="-317500" lvl="0" marL="457200" rtl="0" algn="l">
              <a:spcBef>
                <a:spcPts val="0"/>
              </a:spcBef>
              <a:spcAft>
                <a:spcPts val="0"/>
              </a:spcAft>
              <a:buClr>
                <a:schemeClr val="dk2"/>
              </a:buClr>
              <a:buSzPts val="1400"/>
              <a:buChar char="●"/>
            </a:pPr>
            <a:r>
              <a:rPr lang="en">
                <a:solidFill>
                  <a:schemeClr val="dk2"/>
                </a:solidFill>
              </a:rPr>
              <a:t>The direction parallel to gravity should have an acceleration of 9.8±1m/s</a:t>
            </a:r>
            <a:r>
              <a:rPr baseline="30000" lang="en">
                <a:solidFill>
                  <a:schemeClr val="dk2"/>
                </a:solidFill>
              </a:rPr>
              <a:t>2</a:t>
            </a:r>
            <a:endParaRPr baseline="30000">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The other directions should be 0±1m/s</a:t>
            </a:r>
            <a:r>
              <a:rPr baseline="30000" lang="en">
                <a:solidFill>
                  <a:schemeClr val="dk2"/>
                </a:solidFill>
              </a:rPr>
              <a:t>2</a:t>
            </a:r>
            <a:endParaRPr baseline="30000">
              <a:solidFill>
                <a:schemeClr val="dk1"/>
              </a:solidFill>
            </a:endParaRPr>
          </a:p>
        </p:txBody>
      </p:sp>
      <p:sp>
        <p:nvSpPr>
          <p:cNvPr id="229" name="Google Shape;229;p2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5.5 </a:t>
            </a:r>
            <a:r>
              <a:rPr lang="en" sz="1800">
                <a:solidFill>
                  <a:schemeClr val="lt1"/>
                </a:solidFill>
              </a:rPr>
              <a:t>Requirements &amp; Verification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5" name="Google Shape;235;p2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36" name="Google Shape;236;p25"/>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37" name="Google Shape;237;p25"/>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38" name="Google Shape;238;p2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239" name="Google Shape;239;p25"/>
          <p:cNvPicPr preferRelativeResize="0"/>
          <p:nvPr/>
        </p:nvPicPr>
        <p:blipFill>
          <a:blip r:embed="rId4">
            <a:alphaModFix/>
          </a:blip>
          <a:stretch>
            <a:fillRect/>
          </a:stretch>
        </p:blipFill>
        <p:spPr>
          <a:xfrm>
            <a:off x="6360941" y="2740613"/>
            <a:ext cx="2783058" cy="2087287"/>
          </a:xfrm>
          <a:prstGeom prst="rect">
            <a:avLst/>
          </a:prstGeom>
          <a:noFill/>
          <a:ln>
            <a:noFill/>
          </a:ln>
        </p:spPr>
      </p:pic>
      <p:pic>
        <p:nvPicPr>
          <p:cNvPr id="240" name="Google Shape;240;p25"/>
          <p:cNvPicPr preferRelativeResize="0"/>
          <p:nvPr/>
        </p:nvPicPr>
        <p:blipFill>
          <a:blip r:embed="rId5">
            <a:alphaModFix/>
          </a:blip>
          <a:stretch>
            <a:fillRect/>
          </a:stretch>
        </p:blipFill>
        <p:spPr>
          <a:xfrm>
            <a:off x="6360950" y="645400"/>
            <a:ext cx="2783050" cy="2087281"/>
          </a:xfrm>
          <a:prstGeom prst="rect">
            <a:avLst/>
          </a:prstGeom>
          <a:noFill/>
          <a:ln>
            <a:noFill/>
          </a:ln>
        </p:spPr>
      </p:pic>
      <p:sp>
        <p:nvSpPr>
          <p:cNvPr id="241" name="Google Shape;241;p2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5.6 </a:t>
            </a:r>
            <a:r>
              <a:rPr lang="en" sz="1800">
                <a:solidFill>
                  <a:schemeClr val="lt1"/>
                </a:solidFill>
              </a:rPr>
              <a:t>Requirements &amp; Verification</a:t>
            </a:r>
            <a:endParaRPr b="0" i="0" sz="1800" u="none" cap="none" strike="noStrike">
              <a:solidFill>
                <a:schemeClr val="lt1"/>
              </a:solidFill>
              <a:latin typeface="Arial"/>
              <a:ea typeface="Arial"/>
              <a:cs typeface="Arial"/>
              <a:sym typeface="Arial"/>
            </a:endParaRPr>
          </a:p>
        </p:txBody>
      </p:sp>
      <p:sp>
        <p:nvSpPr>
          <p:cNvPr id="242" name="Google Shape;242;p25"/>
          <p:cNvSpPr txBox="1"/>
          <p:nvPr/>
        </p:nvSpPr>
        <p:spPr>
          <a:xfrm>
            <a:off x="114199" y="961400"/>
            <a:ext cx="46890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Magnetometer Calibration</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chemeClr val="dk1"/>
              </a:solidFill>
            </a:endParaRPr>
          </a:p>
          <a:p>
            <a:pPr indent="-317500" lvl="0" marL="457200" rtl="0" algn="l">
              <a:spcBef>
                <a:spcPts val="0"/>
              </a:spcBef>
              <a:spcAft>
                <a:spcPts val="0"/>
              </a:spcAft>
              <a:buClr>
                <a:schemeClr val="dk2"/>
              </a:buClr>
              <a:buSzPts val="1400"/>
              <a:buChar char="●"/>
            </a:pPr>
            <a:r>
              <a:rPr lang="en">
                <a:solidFill>
                  <a:schemeClr val="dk2"/>
                </a:solidFill>
              </a:rPr>
              <a:t>The magnetometer reads X, Y, and Z values separately meaning they need to be calibrated to each other to get proper angle measurements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The scatter plots graph the X vs Y, Y vs Z, and Z vs X values read by the magnetometer when </a:t>
            </a:r>
            <a:r>
              <a:rPr lang="en">
                <a:solidFill>
                  <a:schemeClr val="dk2"/>
                </a:solidFill>
              </a:rPr>
              <a:t>randomly</a:t>
            </a:r>
            <a:r>
              <a:rPr lang="en">
                <a:solidFill>
                  <a:schemeClr val="dk2"/>
                </a:solidFill>
              </a:rPr>
              <a:t> waving it in different directions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If every coordinate plane points in every direction, they should be spread out evenly in the plot</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48" name="Google Shape;248;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49" name="Google Shape;249;p26"/>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50" name="Google Shape;250;p26"/>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51" name="Google Shape;251;p26"/>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252" name="Google Shape;252;p26"/>
          <p:cNvPicPr preferRelativeResize="0"/>
          <p:nvPr/>
        </p:nvPicPr>
        <p:blipFill>
          <a:blip r:embed="rId4">
            <a:alphaModFix/>
          </a:blip>
          <a:stretch>
            <a:fillRect/>
          </a:stretch>
        </p:blipFill>
        <p:spPr>
          <a:xfrm>
            <a:off x="148126" y="2298827"/>
            <a:ext cx="4791148" cy="2418976"/>
          </a:xfrm>
          <a:prstGeom prst="rect">
            <a:avLst/>
          </a:prstGeom>
          <a:noFill/>
          <a:ln>
            <a:noFill/>
          </a:ln>
        </p:spPr>
      </p:pic>
      <p:pic>
        <p:nvPicPr>
          <p:cNvPr id="253" name="Google Shape;253;p26"/>
          <p:cNvPicPr preferRelativeResize="0"/>
          <p:nvPr/>
        </p:nvPicPr>
        <p:blipFill rotWithShape="1">
          <a:blip r:embed="rId5">
            <a:alphaModFix/>
          </a:blip>
          <a:srcRect b="8951" l="0" r="0" t="64995"/>
          <a:stretch/>
        </p:blipFill>
        <p:spPr>
          <a:xfrm>
            <a:off x="6051200" y="1707576"/>
            <a:ext cx="2375851" cy="1339950"/>
          </a:xfrm>
          <a:prstGeom prst="rect">
            <a:avLst/>
          </a:prstGeom>
          <a:noFill/>
          <a:ln>
            <a:noFill/>
          </a:ln>
        </p:spPr>
      </p:pic>
      <p:sp>
        <p:nvSpPr>
          <p:cNvPr id="254" name="Google Shape;254;p2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5.7 </a:t>
            </a:r>
            <a:r>
              <a:rPr lang="en" sz="1800">
                <a:solidFill>
                  <a:schemeClr val="lt1"/>
                </a:solidFill>
              </a:rPr>
              <a:t>Requirements &amp; Verification</a:t>
            </a:r>
            <a:endParaRPr b="0" i="0" sz="1800" u="none" cap="none" strike="noStrike">
              <a:solidFill>
                <a:schemeClr val="lt1"/>
              </a:solidFill>
              <a:latin typeface="Arial"/>
              <a:ea typeface="Arial"/>
              <a:cs typeface="Arial"/>
              <a:sym typeface="Arial"/>
            </a:endParaRPr>
          </a:p>
        </p:txBody>
      </p:sp>
      <p:sp>
        <p:nvSpPr>
          <p:cNvPr id="255" name="Google Shape;255;p26"/>
          <p:cNvSpPr txBox="1"/>
          <p:nvPr/>
        </p:nvSpPr>
        <p:spPr>
          <a:xfrm>
            <a:off x="55875" y="776750"/>
            <a:ext cx="5223600" cy="2094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Magnetometer </a:t>
            </a:r>
            <a:r>
              <a:rPr b="1" lang="en" sz="2000">
                <a:solidFill>
                  <a:srgbClr val="E84B36"/>
                </a:solidFill>
              </a:rPr>
              <a:t>Verification</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chemeClr val="dk1"/>
              </a:solidFill>
            </a:endParaRPr>
          </a:p>
          <a:p>
            <a:pPr indent="-317500" lvl="0" marL="457200" rtl="0" algn="l">
              <a:spcBef>
                <a:spcPts val="0"/>
              </a:spcBef>
              <a:spcAft>
                <a:spcPts val="0"/>
              </a:spcAft>
              <a:buClr>
                <a:schemeClr val="dk2"/>
              </a:buClr>
              <a:buSzPts val="1400"/>
              <a:buChar char="●"/>
            </a:pPr>
            <a:r>
              <a:rPr lang="en">
                <a:solidFill>
                  <a:schemeClr val="dk2"/>
                </a:solidFill>
              </a:rPr>
              <a:t>The magnetometer should point north when the angle measured from north is approximately 0</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More important than detecting North, the angles between the two magnetometers should be accurate</a:t>
            </a:r>
            <a:endParaRPr>
              <a:solidFill>
                <a:schemeClr val="dk2"/>
              </a:solidFill>
            </a:endParaRPr>
          </a:p>
        </p:txBody>
      </p:sp>
      <p:pic>
        <p:nvPicPr>
          <p:cNvPr id="256" name="Google Shape;256;p26"/>
          <p:cNvPicPr preferRelativeResize="0"/>
          <p:nvPr/>
        </p:nvPicPr>
        <p:blipFill rotWithShape="1">
          <a:blip r:embed="rId5">
            <a:alphaModFix/>
          </a:blip>
          <a:srcRect b="73932" l="0" r="13186" t="8704"/>
          <a:stretch/>
        </p:blipFill>
        <p:spPr>
          <a:xfrm>
            <a:off x="5018600" y="3047525"/>
            <a:ext cx="3855475" cy="1669274"/>
          </a:xfrm>
          <a:prstGeom prst="rect">
            <a:avLst/>
          </a:prstGeom>
          <a:noFill/>
          <a:ln>
            <a:noFill/>
          </a:ln>
        </p:spPr>
      </p:pic>
      <p:cxnSp>
        <p:nvCxnSpPr>
          <p:cNvPr id="257" name="Google Shape;257;p26"/>
          <p:cNvCxnSpPr/>
          <p:nvPr/>
        </p:nvCxnSpPr>
        <p:spPr>
          <a:xfrm flipH="1" rot="10800000">
            <a:off x="7736550" y="2554325"/>
            <a:ext cx="268200" cy="45000"/>
          </a:xfrm>
          <a:prstGeom prst="straightConnector1">
            <a:avLst/>
          </a:prstGeom>
          <a:noFill/>
          <a:ln cap="flat" cmpd="sng" w="9525">
            <a:solidFill>
              <a:schemeClr val="dk2"/>
            </a:solidFill>
            <a:prstDash val="solid"/>
            <a:round/>
            <a:headEnd len="med" w="med" type="none"/>
            <a:tailEnd len="med" w="med" type="triangle"/>
          </a:ln>
        </p:spPr>
      </p:cxnSp>
      <p:cxnSp>
        <p:nvCxnSpPr>
          <p:cNvPr id="258" name="Google Shape;258;p26"/>
          <p:cNvCxnSpPr/>
          <p:nvPr/>
        </p:nvCxnSpPr>
        <p:spPr>
          <a:xfrm flipH="1">
            <a:off x="7507100" y="2603075"/>
            <a:ext cx="230700" cy="52800"/>
          </a:xfrm>
          <a:prstGeom prst="straightConnector1">
            <a:avLst/>
          </a:prstGeom>
          <a:noFill/>
          <a:ln cap="flat" cmpd="sng" w="9525">
            <a:solidFill>
              <a:schemeClr val="dk2"/>
            </a:solidFill>
            <a:prstDash val="solid"/>
            <a:round/>
            <a:headEnd len="med" w="med" type="none"/>
            <a:tailEnd len="med" w="med" type="triangle"/>
          </a:ln>
        </p:spPr>
      </p:cxnSp>
      <p:sp>
        <p:nvSpPr>
          <p:cNvPr id="259" name="Google Shape;259;p26"/>
          <p:cNvSpPr txBox="1"/>
          <p:nvPr/>
        </p:nvSpPr>
        <p:spPr>
          <a:xfrm>
            <a:off x="7419075" y="2005550"/>
            <a:ext cx="280800" cy="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N</a:t>
            </a:r>
            <a:endParaRPr sz="1800">
              <a:solidFill>
                <a:schemeClr val="dk2"/>
              </a:solidFill>
            </a:endParaRPr>
          </a:p>
        </p:txBody>
      </p:sp>
      <p:sp>
        <p:nvSpPr>
          <p:cNvPr id="260" name="Google Shape;260;p26"/>
          <p:cNvSpPr txBox="1"/>
          <p:nvPr/>
        </p:nvSpPr>
        <p:spPr>
          <a:xfrm>
            <a:off x="7730250" y="2694050"/>
            <a:ext cx="280800" cy="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61" name="Google Shape;261;p26"/>
          <p:cNvSpPr txBox="1"/>
          <p:nvPr/>
        </p:nvSpPr>
        <p:spPr>
          <a:xfrm>
            <a:off x="7226300" y="2458925"/>
            <a:ext cx="280800" cy="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a:t>
            </a:r>
            <a:endParaRPr sz="1800">
              <a:solidFill>
                <a:schemeClr val="dk2"/>
              </a:solidFill>
            </a:endParaRPr>
          </a:p>
        </p:txBody>
      </p:sp>
      <p:sp>
        <p:nvSpPr>
          <p:cNvPr id="262" name="Google Shape;262;p26"/>
          <p:cNvSpPr txBox="1"/>
          <p:nvPr/>
        </p:nvSpPr>
        <p:spPr>
          <a:xfrm>
            <a:off x="7911150" y="2332075"/>
            <a:ext cx="280800" cy="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a:t>
            </a:r>
            <a:endParaRPr sz="1800">
              <a:solidFill>
                <a:schemeClr val="dk2"/>
              </a:solidFill>
            </a:endParaRPr>
          </a:p>
        </p:txBody>
      </p:sp>
      <p:cxnSp>
        <p:nvCxnSpPr>
          <p:cNvPr id="263" name="Google Shape;263;p26"/>
          <p:cNvCxnSpPr/>
          <p:nvPr/>
        </p:nvCxnSpPr>
        <p:spPr>
          <a:xfrm rot="10800000">
            <a:off x="7674775" y="2347975"/>
            <a:ext cx="68700" cy="246900"/>
          </a:xfrm>
          <a:prstGeom prst="straightConnector1">
            <a:avLst/>
          </a:prstGeom>
          <a:noFill/>
          <a:ln cap="flat" cmpd="sng" w="9525">
            <a:solidFill>
              <a:schemeClr val="dk2"/>
            </a:solidFill>
            <a:prstDash val="solid"/>
            <a:round/>
            <a:headEnd len="med" w="med" type="none"/>
            <a:tailEnd len="med" w="med" type="triangle"/>
          </a:ln>
        </p:spPr>
      </p:cxnSp>
      <p:cxnSp>
        <p:nvCxnSpPr>
          <p:cNvPr id="264" name="Google Shape;264;p26"/>
          <p:cNvCxnSpPr/>
          <p:nvPr/>
        </p:nvCxnSpPr>
        <p:spPr>
          <a:xfrm>
            <a:off x="7745425" y="2600750"/>
            <a:ext cx="70500" cy="215700"/>
          </a:xfrm>
          <a:prstGeom prst="straightConnector1">
            <a:avLst/>
          </a:prstGeom>
          <a:noFill/>
          <a:ln cap="flat" cmpd="sng" w="9525">
            <a:solidFill>
              <a:schemeClr val="dk2"/>
            </a:solidFill>
            <a:prstDash val="solid"/>
            <a:round/>
            <a:headEnd len="med" w="med" type="none"/>
            <a:tailEnd len="med" w="med" type="triangle"/>
          </a:ln>
        </p:spPr>
      </p:cxnSp>
      <p:cxnSp>
        <p:nvCxnSpPr>
          <p:cNvPr id="265" name="Google Shape;265;p26"/>
          <p:cNvCxnSpPr/>
          <p:nvPr/>
        </p:nvCxnSpPr>
        <p:spPr>
          <a:xfrm rot="10800000">
            <a:off x="7741400" y="2353850"/>
            <a:ext cx="9900" cy="246900"/>
          </a:xfrm>
          <a:prstGeom prst="straightConnector1">
            <a:avLst/>
          </a:prstGeom>
          <a:noFill/>
          <a:ln cap="flat" cmpd="sng" w="9525">
            <a:solidFill>
              <a:srgbClr val="0000FF"/>
            </a:solidFill>
            <a:prstDash val="solid"/>
            <a:round/>
            <a:headEnd len="med" w="med" type="none"/>
            <a:tailEnd len="med" w="med" type="triangle"/>
          </a:ln>
        </p:spPr>
      </p:cxnSp>
      <p:sp>
        <p:nvSpPr>
          <p:cNvPr id="266" name="Google Shape;266;p26"/>
          <p:cNvSpPr txBox="1"/>
          <p:nvPr/>
        </p:nvSpPr>
        <p:spPr>
          <a:xfrm>
            <a:off x="7605950" y="2005550"/>
            <a:ext cx="280800" cy="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Y</a:t>
            </a:r>
            <a:endParaRPr sz="18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7"/>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rPr>
              <a:t>LED subsystem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b="1" lang="en" sz="1400"/>
              <a:t>Requirements:</a:t>
            </a:r>
            <a:endParaRPr b="1" sz="1400"/>
          </a:p>
          <a:p>
            <a:pPr indent="-317500" lvl="0" marL="457200" rtl="0" algn="l">
              <a:lnSpc>
                <a:spcPct val="100000"/>
              </a:lnSpc>
              <a:spcBef>
                <a:spcPts val="0"/>
              </a:spcBef>
              <a:spcAft>
                <a:spcPts val="0"/>
              </a:spcAft>
              <a:buSzPts val="1400"/>
              <a:buChar char="•"/>
            </a:pPr>
            <a:r>
              <a:rPr lang="en" sz="1400"/>
              <a:t>Must be able to turn on and off given a 4.8V input</a:t>
            </a:r>
            <a:endParaRPr sz="1400"/>
          </a:p>
          <a:p>
            <a:pPr indent="-317500" lvl="0" marL="457200" rtl="0" algn="l">
              <a:lnSpc>
                <a:spcPct val="100000"/>
              </a:lnSpc>
              <a:spcBef>
                <a:spcPts val="0"/>
              </a:spcBef>
              <a:spcAft>
                <a:spcPts val="0"/>
              </a:spcAft>
              <a:buSzPts val="1400"/>
              <a:buChar char="•"/>
            </a:pPr>
            <a:r>
              <a:rPr lang="en" sz="1400"/>
              <a:t>Must be bright enough for drivers to see from 250 ft away</a:t>
            </a:r>
            <a:endParaRPr sz="1400"/>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400"/>
              <a:t>Verification</a:t>
            </a:r>
            <a:endParaRPr b="1" sz="1400"/>
          </a:p>
          <a:p>
            <a:pPr indent="-317500" lvl="0" marL="457200" marR="0" rtl="0" algn="l">
              <a:lnSpc>
                <a:spcPct val="100000"/>
              </a:lnSpc>
              <a:spcBef>
                <a:spcPts val="0"/>
              </a:spcBef>
              <a:spcAft>
                <a:spcPts val="0"/>
              </a:spcAft>
              <a:buSzPts val="1400"/>
              <a:buChar char="•"/>
            </a:pPr>
            <a:r>
              <a:rPr lang="en" sz="1400"/>
              <a:t>Connect the LEDs in series with a switch and 4.8V power source and verify that the LEDs turn on </a:t>
            </a:r>
            <a:endParaRPr sz="1400"/>
          </a:p>
          <a:p>
            <a:pPr indent="-317500" lvl="0" marL="457200" marR="0" rtl="0" algn="l">
              <a:lnSpc>
                <a:spcPct val="100000"/>
              </a:lnSpc>
              <a:spcBef>
                <a:spcPts val="0"/>
              </a:spcBef>
              <a:spcAft>
                <a:spcPts val="0"/>
              </a:spcAft>
              <a:buSzPts val="1400"/>
              <a:buChar char="•"/>
            </a:pPr>
            <a:r>
              <a:rPr lang="en" sz="1400"/>
              <a:t>Walk 250 ft away from the LEDs while they are on and check that they are visible</a:t>
            </a:r>
            <a:endParaRPr sz="1400"/>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p:txBody>
      </p:sp>
      <p:sp>
        <p:nvSpPr>
          <p:cNvPr id="272" name="Google Shape;272;p27"/>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73" name="Google Shape;273;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74" name="Google Shape;274;p27"/>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75" name="Google Shape;275;p27"/>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76" name="Google Shape;276;p27"/>
          <p:cNvSpPr txBox="1"/>
          <p:nvPr/>
        </p:nvSpPr>
        <p:spPr>
          <a:xfrm>
            <a:off x="282607" y="153038"/>
            <a:ext cx="8182500" cy="623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5.8 </a:t>
            </a:r>
            <a:r>
              <a:rPr lang="en" sz="1800">
                <a:solidFill>
                  <a:schemeClr val="lt1"/>
                </a:solidFill>
              </a:rPr>
              <a:t>Requirements &amp; Verification</a:t>
            </a:r>
            <a:endParaRPr sz="18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endParaRPr>
          </a:p>
        </p:txBody>
      </p:sp>
      <p:sp>
        <p:nvSpPr>
          <p:cNvPr id="277" name="Google Shape;277;p27"/>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278" name="Google Shape;278;p27" title="led_far.MOV">
            <a:hlinkClick r:id="rId4"/>
          </p:cNvPr>
          <p:cNvPicPr preferRelativeResize="0"/>
          <p:nvPr/>
        </p:nvPicPr>
        <p:blipFill>
          <a:blip r:embed="rId5">
            <a:alphaModFix/>
          </a:blip>
          <a:stretch>
            <a:fillRect/>
          </a:stretch>
        </p:blipFill>
        <p:spPr>
          <a:xfrm>
            <a:off x="5250200" y="1505939"/>
            <a:ext cx="3543824" cy="26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nvSpPr>
        <p:spPr>
          <a:xfrm>
            <a:off x="282598" y="961400"/>
            <a:ext cx="85743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Test Results</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System was able to detect and display the correct signal approximately </a:t>
            </a:r>
            <a:r>
              <a:rPr lang="en"/>
              <a:t>90% of</a:t>
            </a:r>
            <a:r>
              <a:rPr lang="en"/>
              <a:t> the time</a:t>
            </a:r>
            <a:endParaRPr/>
          </a:p>
          <a:p>
            <a:pPr indent="0" lvl="0" marL="4572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b="1" lang="en" sz="1500">
                <a:solidFill>
                  <a:srgbClr val="15264B"/>
                </a:solidFill>
              </a:rPr>
              <a:t>Project Build</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PCB enclosure and battery stay in the jacket pockets</a:t>
            </a:r>
            <a:endParaRPr/>
          </a:p>
          <a:p>
            <a:pPr indent="-317500" lvl="0" marL="457200" marR="0" rtl="0" algn="l">
              <a:lnSpc>
                <a:spcPct val="100000"/>
              </a:lnSpc>
              <a:spcBef>
                <a:spcPts val="0"/>
              </a:spcBef>
              <a:spcAft>
                <a:spcPts val="0"/>
              </a:spcAft>
              <a:buSzPts val="1400"/>
              <a:buChar char="●"/>
            </a:pPr>
            <a:r>
              <a:rPr lang="en"/>
              <a:t>IMUs are attached using velcro to straps around the waist and wrist</a:t>
            </a:r>
            <a:endParaRPr/>
          </a:p>
          <a:p>
            <a:pPr indent="-317500" lvl="0" marL="457200" marR="0" rtl="0" algn="l">
              <a:lnSpc>
                <a:spcPct val="100000"/>
              </a:lnSpc>
              <a:spcBef>
                <a:spcPts val="0"/>
              </a:spcBef>
              <a:spcAft>
                <a:spcPts val="0"/>
              </a:spcAft>
              <a:buSzPts val="1400"/>
              <a:buChar char="●"/>
            </a:pPr>
            <a:r>
              <a:rPr lang="en"/>
              <a:t>LEDs are attached to the outside of the jacket using velcro</a:t>
            </a:r>
            <a:endParaRPr/>
          </a:p>
          <a:p>
            <a:pPr indent="-317500" lvl="0" marL="457200" marR="0" rtl="0" algn="l">
              <a:lnSpc>
                <a:spcPct val="100000"/>
              </a:lnSpc>
              <a:spcBef>
                <a:spcPts val="0"/>
              </a:spcBef>
              <a:spcAft>
                <a:spcPts val="0"/>
              </a:spcAft>
              <a:buSzPts val="1400"/>
              <a:buChar char="●"/>
            </a:pPr>
            <a:r>
              <a:rPr lang="en"/>
              <a:t>Velcro is used primarily so components are removable </a:t>
            </a:r>
            <a:endParaRPr/>
          </a:p>
        </p:txBody>
      </p:sp>
      <p:sp>
        <p:nvSpPr>
          <p:cNvPr id="284" name="Google Shape;284;p28"/>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85" name="Google Shape;285;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86" name="Google Shape;286;p28"/>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87" name="Google Shape;287;p28"/>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88" name="Google Shape;288;p2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6. Project Build and Functional Test Results</a:t>
            </a:r>
            <a:endParaRPr b="0" i="0" sz="1800" u="none" cap="none" strike="noStrike">
              <a:solidFill>
                <a:schemeClr val="lt1"/>
              </a:solidFill>
              <a:latin typeface="Arial"/>
              <a:ea typeface="Arial"/>
              <a:cs typeface="Arial"/>
              <a:sym typeface="Arial"/>
            </a:endParaRPr>
          </a:p>
        </p:txBody>
      </p:sp>
      <p:sp>
        <p:nvSpPr>
          <p:cNvPr id="289" name="Google Shape;289;p2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290" name="Google Shape;290;p28"/>
          <p:cNvPicPr preferRelativeResize="0"/>
          <p:nvPr/>
        </p:nvPicPr>
        <p:blipFill>
          <a:blip r:embed="rId4">
            <a:alphaModFix/>
          </a:blip>
          <a:stretch>
            <a:fillRect/>
          </a:stretch>
        </p:blipFill>
        <p:spPr>
          <a:xfrm>
            <a:off x="6288975" y="2510400"/>
            <a:ext cx="2585099" cy="206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29"/>
          <p:cNvGraphicFramePr/>
          <p:nvPr/>
        </p:nvGraphicFramePr>
        <p:xfrm>
          <a:off x="1146625" y="785300"/>
          <a:ext cx="3000000" cy="3000000"/>
        </p:xfrm>
        <a:graphic>
          <a:graphicData uri="http://schemas.openxmlformats.org/drawingml/2006/table">
            <a:tbl>
              <a:tblPr>
                <a:noFill/>
                <a:tableStyleId>{C32A7655-3893-475B-9D44-B9EB87711A64}</a:tableStyleId>
              </a:tblPr>
              <a:tblGrid>
                <a:gridCol w="1370150"/>
                <a:gridCol w="1370150"/>
                <a:gridCol w="1370150"/>
                <a:gridCol w="1370150"/>
                <a:gridCol w="1370150"/>
              </a:tblGrid>
              <a:tr h="374125">
                <a:tc>
                  <a:txBody>
                    <a:bodyPr/>
                    <a:lstStyle/>
                    <a:p>
                      <a:pPr indent="0" lvl="0" marL="0" rtl="0" algn="l">
                        <a:spcBef>
                          <a:spcPts val="0"/>
                        </a:spcBef>
                        <a:spcAft>
                          <a:spcPts val="0"/>
                        </a:spcAft>
                        <a:buNone/>
                      </a:pPr>
                      <a:r>
                        <a:rPr lang="en"/>
                        <a:t>Trials</a:t>
                      </a:r>
                      <a:endParaRPr/>
                    </a:p>
                  </a:txBody>
                  <a:tcPr marT="91425" marB="91425" marR="91425" marL="91425"/>
                </a:tc>
                <a:tc>
                  <a:txBody>
                    <a:bodyPr/>
                    <a:lstStyle/>
                    <a:p>
                      <a:pPr indent="0" lvl="0" marL="0" rtl="0" algn="l">
                        <a:spcBef>
                          <a:spcPts val="0"/>
                        </a:spcBef>
                        <a:spcAft>
                          <a:spcPts val="0"/>
                        </a:spcAft>
                        <a:buNone/>
                      </a:pPr>
                      <a:r>
                        <a:rPr lang="en"/>
                        <a:t>Left Signal</a:t>
                      </a:r>
                      <a:endParaRPr/>
                    </a:p>
                  </a:txBody>
                  <a:tcPr marT="91425" marB="91425" marR="91425" marL="91425"/>
                </a:tc>
                <a:tc>
                  <a:txBody>
                    <a:bodyPr/>
                    <a:lstStyle/>
                    <a:p>
                      <a:pPr indent="0" lvl="0" marL="0" rtl="0" algn="l">
                        <a:spcBef>
                          <a:spcPts val="0"/>
                        </a:spcBef>
                        <a:spcAft>
                          <a:spcPts val="0"/>
                        </a:spcAft>
                        <a:buNone/>
                      </a:pPr>
                      <a:r>
                        <a:rPr lang="en"/>
                        <a:t>Right Signal</a:t>
                      </a:r>
                      <a:endParaRPr/>
                    </a:p>
                  </a:txBody>
                  <a:tcPr marT="91425" marB="91425" marR="91425" marL="91425"/>
                </a:tc>
                <a:tc>
                  <a:txBody>
                    <a:bodyPr/>
                    <a:lstStyle/>
                    <a:p>
                      <a:pPr indent="0" lvl="0" marL="0" rtl="0" algn="l">
                        <a:spcBef>
                          <a:spcPts val="0"/>
                        </a:spcBef>
                        <a:spcAft>
                          <a:spcPts val="0"/>
                        </a:spcAft>
                        <a:buNone/>
                      </a:pPr>
                      <a:r>
                        <a:rPr lang="en"/>
                        <a:t>Brake Signal</a:t>
                      </a:r>
                      <a:endParaRPr/>
                    </a:p>
                  </a:txBody>
                  <a:tcPr marT="91425" marB="91425" marR="91425" marL="91425"/>
                </a:tc>
                <a:tc>
                  <a:txBody>
                    <a:bodyPr/>
                    <a:lstStyle/>
                    <a:p>
                      <a:pPr indent="0" lvl="0" marL="0" rtl="0" algn="l">
                        <a:spcBef>
                          <a:spcPts val="0"/>
                        </a:spcBef>
                        <a:spcAft>
                          <a:spcPts val="0"/>
                        </a:spcAft>
                        <a:buNone/>
                      </a:pPr>
                      <a:r>
                        <a:rPr lang="en"/>
                        <a:t>Hazard</a:t>
                      </a:r>
                      <a:endParaRPr/>
                    </a:p>
                  </a:txBody>
                  <a:tcPr marT="91425" marB="91425" marR="91425" marL="91425"/>
                </a:tc>
              </a:tr>
              <a:tr h="374125">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7</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9</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r h="374125">
                <a:tc>
                  <a:txBody>
                    <a:bodyPr/>
                    <a:lstStyle/>
                    <a:p>
                      <a:pPr indent="0" lvl="0" marL="0" rtl="0" algn="l">
                        <a:spcBef>
                          <a:spcPts val="0"/>
                        </a:spcBef>
                        <a:spcAft>
                          <a:spcPts val="0"/>
                        </a:spcAft>
                        <a:buNone/>
                      </a:pPr>
                      <a:r>
                        <a:rPr lang="en"/>
                        <a:t>10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a:t>
                      </a:r>
                      <a:endParaRPr/>
                    </a:p>
                  </a:txBody>
                  <a:tcPr marT="91425" marB="91425" marR="91425" marL="91425"/>
                </a:tc>
              </a:tr>
            </a:tbl>
          </a:graphicData>
        </a:graphic>
      </p:graphicFrame>
      <p:sp>
        <p:nvSpPr>
          <p:cNvPr id="296" name="Google Shape;296;p29"/>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97" name="Google Shape;297;p29"/>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98" name="Google Shape;298;p2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7. Functional Test Results</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0"/>
          <p:cNvSpPr txBox="1"/>
          <p:nvPr/>
        </p:nvSpPr>
        <p:spPr>
          <a:xfrm>
            <a:off x="3411313" y="2342919"/>
            <a:ext cx="2321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CHART / GRAPH</a:t>
            </a:r>
            <a:endParaRPr b="0" i="0" sz="1100" u="none" cap="none" strike="noStrike">
              <a:solidFill>
                <a:srgbClr val="000000"/>
              </a:solidFill>
              <a:latin typeface="Arial"/>
              <a:ea typeface="Arial"/>
              <a:cs typeface="Arial"/>
              <a:sym typeface="Arial"/>
            </a:endParaRPr>
          </a:p>
        </p:txBody>
      </p:sp>
      <p:sp>
        <p:nvSpPr>
          <p:cNvPr id="304" name="Google Shape;304;p30"/>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05" name="Google Shape;305;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06" name="Google Shape;306;p30"/>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07" name="Google Shape;307;p30"/>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08" name="Google Shape;308;p3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7. </a:t>
            </a:r>
            <a:r>
              <a:rPr lang="en" sz="1800">
                <a:solidFill>
                  <a:schemeClr val="lt1"/>
                </a:solidFill>
              </a:rPr>
              <a:t>Functional Test Results</a:t>
            </a:r>
            <a:endParaRPr b="0" i="0" sz="1800" u="none" cap="none" strike="noStrike">
              <a:solidFill>
                <a:schemeClr val="lt1"/>
              </a:solidFill>
              <a:latin typeface="Arial"/>
              <a:ea typeface="Arial"/>
              <a:cs typeface="Arial"/>
              <a:sym typeface="Arial"/>
            </a:endParaRPr>
          </a:p>
        </p:txBody>
      </p:sp>
      <p:sp>
        <p:nvSpPr>
          <p:cNvPr id="309" name="Google Shape;309;p3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310" name="Google Shape;310;p30" title="IMG_8549.MOV">
            <a:hlinkClick r:id="rId4"/>
          </p:cNvPr>
          <p:cNvPicPr preferRelativeResize="0"/>
          <p:nvPr/>
        </p:nvPicPr>
        <p:blipFill>
          <a:blip r:embed="rId5">
            <a:alphaModFix/>
          </a:blip>
          <a:stretch>
            <a:fillRect/>
          </a:stretch>
        </p:blipFill>
        <p:spPr>
          <a:xfrm>
            <a:off x="1853313" y="697637"/>
            <a:ext cx="5437374" cy="40780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1"/>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16" name="Google Shape;316;p31"/>
          <p:cNvSpPr txBox="1"/>
          <p:nvPr/>
        </p:nvSpPr>
        <p:spPr>
          <a:xfrm>
            <a:off x="3848878" y="757965"/>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dk1"/>
                </a:solidFill>
              </a:rPr>
              <a:t>Challenges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100">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
                <a:solidFill>
                  <a:schemeClr val="dk1"/>
                </a:solidFill>
              </a:rPr>
              <a:t>ESP-32 devkit issues</a:t>
            </a:r>
            <a:endParaRPr>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
                <a:solidFill>
                  <a:schemeClr val="dk1"/>
                </a:solidFill>
              </a:rPr>
              <a:t>Programming Circuit</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PCB ordering</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PCB hotwiring</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IMU soldering</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sz="2000">
                <a:solidFill>
                  <a:schemeClr val="dk1"/>
                </a:solidFill>
              </a:rPr>
              <a:t>Successes</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device works and completes the high level requirements we set for the project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Custom PCB is functional</a:t>
            </a:r>
            <a:endParaRPr>
              <a:solidFill>
                <a:schemeClr val="dk1"/>
              </a:solidFill>
            </a:endParaRPr>
          </a:p>
          <a:p>
            <a:pPr indent="0" lvl="0" marL="0" rtl="0" algn="l">
              <a:spcBef>
                <a:spcPts val="0"/>
              </a:spcBef>
              <a:spcAft>
                <a:spcPts val="0"/>
              </a:spcAft>
              <a:buNone/>
            </a:pPr>
            <a:r>
              <a:t/>
            </a:r>
            <a:endParaRPr>
              <a:solidFill>
                <a:schemeClr val="lt1"/>
              </a:solidFill>
            </a:endParaRPr>
          </a:p>
        </p:txBody>
      </p:sp>
      <p:pic>
        <p:nvPicPr>
          <p:cNvPr descr="A close up of a logo&#10;&#10;Description automatically generated" id="317" name="Google Shape;317;p31"/>
          <p:cNvPicPr preferRelativeResize="0"/>
          <p:nvPr/>
        </p:nvPicPr>
        <p:blipFill rotWithShape="1">
          <a:blip r:embed="rId3">
            <a:alphaModFix/>
          </a:blip>
          <a:srcRect b="0" l="0" r="0" t="0"/>
          <a:stretch/>
        </p:blipFill>
        <p:spPr>
          <a:xfrm>
            <a:off x="8665657" y="176782"/>
            <a:ext cx="208430" cy="301066"/>
          </a:xfrm>
          <a:prstGeom prst="rect">
            <a:avLst/>
          </a:prstGeom>
          <a:noFill/>
          <a:ln>
            <a:noFill/>
          </a:ln>
        </p:spPr>
      </p:pic>
      <p:sp>
        <p:nvSpPr>
          <p:cNvPr id="318" name="Google Shape;318;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19" name="Google Shape;319;p31"/>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320" name="Google Shape;320;p31"/>
          <p:cNvPicPr preferRelativeResize="0"/>
          <p:nvPr/>
        </p:nvPicPr>
        <p:blipFill>
          <a:blip r:embed="rId4">
            <a:alphaModFix/>
          </a:blip>
          <a:stretch>
            <a:fillRect/>
          </a:stretch>
        </p:blipFill>
        <p:spPr>
          <a:xfrm>
            <a:off x="375963" y="773700"/>
            <a:ext cx="3210476" cy="1812157"/>
          </a:xfrm>
          <a:prstGeom prst="rect">
            <a:avLst/>
          </a:prstGeom>
          <a:noFill/>
          <a:ln>
            <a:noFill/>
          </a:ln>
        </p:spPr>
      </p:pic>
      <p:sp>
        <p:nvSpPr>
          <p:cNvPr id="321" name="Google Shape;321;p31"/>
          <p:cNvSpPr txBox="1"/>
          <p:nvPr/>
        </p:nvSpPr>
        <p:spPr>
          <a:xfrm>
            <a:off x="1126073" y="3449291"/>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A5A5A5"/>
                </a:solidFill>
              </a:rPr>
              <a:t>Image of IMU</a:t>
            </a:r>
            <a:endParaRPr b="0" i="0" sz="1100" u="none" cap="none" strike="noStrike">
              <a:solidFill>
                <a:srgbClr val="000000"/>
              </a:solidFill>
              <a:latin typeface="Arial"/>
              <a:ea typeface="Arial"/>
              <a:cs typeface="Arial"/>
              <a:sym typeface="Arial"/>
            </a:endParaRPr>
          </a:p>
        </p:txBody>
      </p:sp>
      <p:pic>
        <p:nvPicPr>
          <p:cNvPr id="322" name="Google Shape;322;p31"/>
          <p:cNvPicPr preferRelativeResize="0"/>
          <p:nvPr/>
        </p:nvPicPr>
        <p:blipFill>
          <a:blip r:embed="rId5">
            <a:alphaModFix/>
          </a:blip>
          <a:stretch>
            <a:fillRect/>
          </a:stretch>
        </p:blipFill>
        <p:spPr>
          <a:xfrm>
            <a:off x="652686" y="2714150"/>
            <a:ext cx="2657050" cy="1992799"/>
          </a:xfrm>
          <a:prstGeom prst="rect">
            <a:avLst/>
          </a:prstGeom>
          <a:noFill/>
          <a:ln>
            <a:noFill/>
          </a:ln>
        </p:spPr>
      </p:pic>
      <p:sp>
        <p:nvSpPr>
          <p:cNvPr id="323" name="Google Shape;323;p31"/>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24" name="Google Shape;324;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25" name="Google Shape;325;p31"/>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26" name="Google Shape;326;p3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8. Challenges and Successes</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2" name="Google Shape;332;p32"/>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3" name="Google Shape;333;p32"/>
          <p:cNvSpPr txBox="1"/>
          <p:nvPr/>
        </p:nvSpPr>
        <p:spPr>
          <a:xfrm>
            <a:off x="315575" y="760950"/>
            <a:ext cx="42564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dk1"/>
                </a:solidFill>
              </a:rPr>
              <a:t>Conclusions</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lang="en">
                <a:solidFill>
                  <a:schemeClr val="dk1"/>
                </a:solidFill>
              </a:rPr>
              <a:t>Designing and building custom electronic devices is very difficult</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Anything that can go wrong will go wrong</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Design process can be grueling but a successful outcome is very rewarding</a:t>
            </a:r>
            <a:endParaRPr>
              <a:solidFill>
                <a:schemeClr val="dk1"/>
              </a:solidFil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chemeClr val="dk1"/>
                </a:solidFill>
              </a:rPr>
              <a:t>What would we do differently?</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lang="en">
                <a:solidFill>
                  <a:schemeClr val="dk1"/>
                </a:solidFill>
              </a:rPr>
              <a:t>Take full advantage of the resources provided to us</a:t>
            </a:r>
            <a:endParaRPr>
              <a:solidFill>
                <a:schemeClr val="dk1"/>
              </a:solidFill>
            </a:endParaRPr>
          </a:p>
        </p:txBody>
      </p:sp>
      <p:pic>
        <p:nvPicPr>
          <p:cNvPr descr="A close up of a logo&#10;&#10;Description automatically generated" id="334" name="Google Shape;334;p32"/>
          <p:cNvPicPr preferRelativeResize="0"/>
          <p:nvPr/>
        </p:nvPicPr>
        <p:blipFill rotWithShape="1">
          <a:blip r:embed="rId3">
            <a:alphaModFix/>
          </a:blip>
          <a:srcRect b="0" l="0" r="0" t="0"/>
          <a:stretch/>
        </p:blipFill>
        <p:spPr>
          <a:xfrm>
            <a:off x="8665657" y="176782"/>
            <a:ext cx="208430" cy="301066"/>
          </a:xfrm>
          <a:prstGeom prst="rect">
            <a:avLst/>
          </a:prstGeom>
          <a:noFill/>
          <a:ln>
            <a:noFill/>
          </a:ln>
        </p:spPr>
      </p:pic>
      <p:sp>
        <p:nvSpPr>
          <p:cNvPr id="335" name="Google Shape;335;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36" name="Google Shape;336;p3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37" name="Google Shape;337;p32"/>
          <p:cNvSpPr txBox="1"/>
          <p:nvPr/>
        </p:nvSpPr>
        <p:spPr>
          <a:xfrm>
            <a:off x="4572000" y="757975"/>
            <a:ext cx="4093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dk1"/>
                </a:solidFill>
              </a:rPr>
              <a:t>Future Work</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Smaller PCB enclosure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Use both arms</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Calibration for other people</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Map arms in software, potentially use neural network as a decision maker</a:t>
            </a:r>
            <a:endParaRPr sz="1100">
              <a:solidFill>
                <a:schemeClr val="dk1"/>
              </a:solidFil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338" name="Google Shape;338;p3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9. Conclusion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 name="Shape 68"/>
        <p:cNvGrpSpPr/>
        <p:nvPr/>
      </p:nvGrpSpPr>
      <p:grpSpPr>
        <a:xfrm>
          <a:off x="0" y="0"/>
          <a:ext cx="0" cy="0"/>
          <a:chOff x="0" y="0"/>
          <a:chExt cx="0" cy="0"/>
        </a:xfrm>
      </p:grpSpPr>
      <p:sp>
        <p:nvSpPr>
          <p:cNvPr id="69" name="Google Shape;69;p15"/>
          <p:cNvSpPr/>
          <p:nvPr/>
        </p:nvSpPr>
        <p:spPr>
          <a:xfrm>
            <a:off x="5606592" y="947788"/>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 name="Google Shape;70;p15"/>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71" name="Google Shape;71;p15"/>
          <p:cNvSpPr/>
          <p:nvPr/>
        </p:nvSpPr>
        <p:spPr>
          <a:xfrm>
            <a:off x="5606592" y="2830551"/>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 name="Google Shape;72;p15"/>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73" name="Google Shape;73;p15"/>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rPr>
              <a:t>Gesture Based Turn Signaling 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Lorem Ipsum Dolor Sit Amet Consectetur Adipiscing</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lang="en" sz="1400">
                <a:latin typeface="Arial"/>
                <a:ea typeface="Arial"/>
                <a:cs typeface="Arial"/>
                <a:sym typeface="Arial"/>
              </a:rPr>
              <a:t>Lorem ipsum dolor sit amet, consectetur adipiscing elit, sed do eiusmod tempor incididunt ut labore et dolore magna aliqua.</a:t>
            </a:r>
            <a:endParaRPr b="1" sz="1400">
              <a:solidFill>
                <a:schemeClr val="dk1"/>
              </a:solidFill>
              <a:latin typeface="Arial"/>
              <a:ea typeface="Arial"/>
              <a:cs typeface="Arial"/>
              <a:sym typeface="Arial"/>
            </a:endParaRPr>
          </a:p>
        </p:txBody>
      </p:sp>
      <p:sp>
        <p:nvSpPr>
          <p:cNvPr id="74" name="Google Shape;74;p15"/>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75" name="Google Shape;75;p1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76" name="Google Shape;76;p15"/>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77" name="Google Shape;77;p15"/>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78" name="Google Shape;78;p1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Introduction</a:t>
            </a:r>
            <a:endParaRPr b="0" i="0" sz="1800" u="none" cap="none" strike="noStrike">
              <a:solidFill>
                <a:schemeClr val="lt1"/>
              </a:solidFill>
              <a:latin typeface="Arial"/>
              <a:ea typeface="Arial"/>
              <a:cs typeface="Arial"/>
              <a:sym typeface="Arial"/>
            </a:endParaRPr>
          </a:p>
        </p:txBody>
      </p:sp>
      <p:sp>
        <p:nvSpPr>
          <p:cNvPr id="79" name="Google Shape;79;p1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2" name="Shape 342"/>
        <p:cNvGrpSpPr/>
        <p:nvPr/>
      </p:nvGrpSpPr>
      <p:grpSpPr>
        <a:xfrm>
          <a:off x="0" y="0"/>
          <a:ext cx="0" cy="0"/>
          <a:chOff x="0" y="0"/>
          <a:chExt cx="0" cy="0"/>
        </a:xfrm>
      </p:grpSpPr>
      <p:sp>
        <p:nvSpPr>
          <p:cNvPr id="343" name="Google Shape;343;p33"/>
          <p:cNvSpPr/>
          <p:nvPr/>
        </p:nvSpPr>
        <p:spPr>
          <a:xfrm flipH="1" rot="10800000">
            <a:off x="0" y="-570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44" name="Google Shape;344;p33"/>
          <p:cNvPicPr preferRelativeResize="0"/>
          <p:nvPr/>
        </p:nvPicPr>
        <p:blipFill rotWithShape="1">
          <a:blip r:embed="rId3">
            <a:alphaModFix amt="25000"/>
          </a:blip>
          <a:srcRect b="0" l="0" r="0" t="0"/>
          <a:stretch/>
        </p:blipFill>
        <p:spPr>
          <a:xfrm>
            <a:off x="0" y="0"/>
            <a:ext cx="9144000" cy="5143500"/>
          </a:xfrm>
          <a:prstGeom prst="rect">
            <a:avLst/>
          </a:prstGeom>
          <a:noFill/>
          <a:ln>
            <a:noFill/>
          </a:ln>
        </p:spPr>
      </p:pic>
      <p:sp>
        <p:nvSpPr>
          <p:cNvPr id="345" name="Google Shape;345;p33"/>
          <p:cNvSpPr txBox="1"/>
          <p:nvPr/>
        </p:nvSpPr>
        <p:spPr>
          <a:xfrm>
            <a:off x="3848878" y="757965"/>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Future Work</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Char char="●"/>
            </a:pPr>
            <a:r>
              <a:rPr lang="en">
                <a:solidFill>
                  <a:schemeClr val="lt1"/>
                </a:solidFill>
              </a:rPr>
              <a:t>Smaller PCB enclosure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Use both arms</a:t>
            </a:r>
            <a:endParaRPr>
              <a:solidFill>
                <a:schemeClr val="lt1"/>
              </a:solidFill>
            </a:endParaRPr>
          </a:p>
          <a:p>
            <a:pPr indent="-317500" lvl="0" marL="457200" marR="0" rtl="0" algn="l">
              <a:lnSpc>
                <a:spcPct val="100000"/>
              </a:lnSpc>
              <a:spcBef>
                <a:spcPts val="0"/>
              </a:spcBef>
              <a:spcAft>
                <a:spcPts val="0"/>
              </a:spcAft>
              <a:buClr>
                <a:schemeClr val="lt1"/>
              </a:buClr>
              <a:buSzPts val="1400"/>
              <a:buChar char="●"/>
            </a:pPr>
            <a:r>
              <a:rPr lang="en">
                <a:solidFill>
                  <a:schemeClr val="lt1"/>
                </a:solidFill>
              </a:rPr>
              <a:t>Calibration for other people</a:t>
            </a:r>
            <a:endParaRPr>
              <a:solidFill>
                <a:schemeClr val="lt1"/>
              </a:solidFill>
            </a:endParaRPr>
          </a:p>
          <a:p>
            <a:pPr indent="-317500" lvl="0" marL="457200" marR="0" rtl="0" algn="l">
              <a:lnSpc>
                <a:spcPct val="100000"/>
              </a:lnSpc>
              <a:spcBef>
                <a:spcPts val="0"/>
              </a:spcBef>
              <a:spcAft>
                <a:spcPts val="0"/>
              </a:spcAft>
              <a:buClr>
                <a:schemeClr val="lt1"/>
              </a:buClr>
              <a:buSzPts val="1400"/>
              <a:buChar char="●"/>
            </a:pPr>
            <a:r>
              <a:rPr lang="en">
                <a:solidFill>
                  <a:schemeClr val="lt1"/>
                </a:solidFill>
              </a:rPr>
              <a:t>Map arms in software, potentially use neural network as a decision maker</a:t>
            </a:r>
            <a:endParaRPr sz="1100"/>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pic>
        <p:nvPicPr>
          <p:cNvPr descr="A close up of a logo&#10;&#10;Description automatically generated" id="346" name="Google Shape;346;p33"/>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347" name="Google Shape;347;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48" name="Google Shape;348;p33"/>
          <p:cNvSpPr/>
          <p:nvPr/>
        </p:nvSpPr>
        <p:spPr>
          <a:xfrm>
            <a:off x="315586" y="258715"/>
            <a:ext cx="3082500" cy="4465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9" name="Google Shape;349;p33"/>
          <p:cNvSpPr txBox="1"/>
          <p:nvPr/>
        </p:nvSpPr>
        <p:spPr>
          <a:xfrm>
            <a:off x="1001611" y="24273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a:t>
            </a:r>
            <a:endParaRPr b="0" i="0" sz="1100" u="none" cap="none" strike="noStrike">
              <a:solidFill>
                <a:srgbClr val="000000"/>
              </a:solidFill>
              <a:latin typeface="Arial"/>
              <a:ea typeface="Arial"/>
              <a:cs typeface="Arial"/>
              <a:sym typeface="Arial"/>
            </a:endParaRPr>
          </a:p>
        </p:txBody>
      </p:sp>
      <p:sp>
        <p:nvSpPr>
          <p:cNvPr id="350" name="Google Shape;350;p3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4"/>
          <p:cNvSpPr/>
          <p:nvPr/>
        </p:nvSpPr>
        <p:spPr>
          <a:xfrm flipH="1" rot="10800000">
            <a:off x="0" y="-570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56" name="Google Shape;356;p34"/>
          <p:cNvPicPr preferRelativeResize="0"/>
          <p:nvPr/>
        </p:nvPicPr>
        <p:blipFill rotWithShape="1">
          <a:blip r:embed="rId3">
            <a:alphaModFix amt="25000"/>
          </a:blip>
          <a:srcRect b="0" l="0" r="0" t="0"/>
          <a:stretch/>
        </p:blipFill>
        <p:spPr>
          <a:xfrm>
            <a:off x="0" y="0"/>
            <a:ext cx="9144000" cy="5143500"/>
          </a:xfrm>
          <a:prstGeom prst="rect">
            <a:avLst/>
          </a:prstGeom>
          <a:noFill/>
          <a:ln>
            <a:noFill/>
          </a:ln>
        </p:spPr>
      </p:pic>
      <p:pic>
        <p:nvPicPr>
          <p:cNvPr descr="A close up of a logo&#10;&#10;Description automatically generated" id="357" name="Google Shape;357;p34"/>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358" name="Google Shape;358;p34"/>
          <p:cNvSpPr txBox="1"/>
          <p:nvPr/>
        </p:nvSpPr>
        <p:spPr>
          <a:xfrm>
            <a:off x="282605" y="1000709"/>
            <a:ext cx="83832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t/>
            </a:r>
            <a:endParaRPr>
              <a:solidFill>
                <a:schemeClr val="lt1"/>
              </a:solidFill>
            </a:endParaRPr>
          </a:p>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Questions?</a:t>
            </a:r>
            <a:endParaRPr sz="1100"/>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359" name="Google Shape;359;p3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60" name="Google Shape;360;p34"/>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5"/>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366" name="Google Shape;366;p35"/>
          <p:cNvPicPr preferRelativeResize="0"/>
          <p:nvPr/>
        </p:nvPicPr>
        <p:blipFill rotWithShape="1">
          <a:blip r:embed="rId3">
            <a:alphaModFix amt="30000"/>
          </a:blip>
          <a:srcRect b="0" l="0" r="0" t="0"/>
          <a:stretch/>
        </p:blipFill>
        <p:spPr>
          <a:xfrm>
            <a:off x="-1" y="6123"/>
            <a:ext cx="9144000" cy="5143500"/>
          </a:xfrm>
          <a:prstGeom prst="rect">
            <a:avLst/>
          </a:prstGeom>
          <a:noFill/>
          <a:ln>
            <a:noFill/>
          </a:ln>
        </p:spPr>
      </p:pic>
      <p:pic>
        <p:nvPicPr>
          <p:cNvPr descr="Graphical user interface, text&#10;&#10;Description automatically generated" id="367" name="Google Shape;367;p35"/>
          <p:cNvPicPr preferRelativeResize="0"/>
          <p:nvPr/>
        </p:nvPicPr>
        <p:blipFill rotWithShape="1">
          <a:blip r:embed="rId4">
            <a:alphaModFix/>
          </a:blip>
          <a:srcRect b="0" l="0" r="0" t="0"/>
          <a:stretch/>
        </p:blipFill>
        <p:spPr>
          <a:xfrm>
            <a:off x="1897516" y="1689739"/>
            <a:ext cx="5348967" cy="1764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282606"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1500">
                <a:solidFill>
                  <a:srgbClr val="15264B"/>
                </a:solidFill>
              </a:rPr>
              <a:t>Problem</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Traditional method of signaling intentions on the road for cyclists is not always visible or practical, especially in low-light conditions</a:t>
            </a:r>
            <a:endParaRPr/>
          </a:p>
          <a:p>
            <a:pPr indent="-317500" lvl="0" marL="457200" marR="0" rtl="0" algn="l">
              <a:lnSpc>
                <a:spcPct val="100000"/>
              </a:lnSpc>
              <a:spcBef>
                <a:spcPts val="0"/>
              </a:spcBef>
              <a:spcAft>
                <a:spcPts val="0"/>
              </a:spcAft>
              <a:buSzPts val="1400"/>
              <a:buChar char="●"/>
            </a:pPr>
            <a:r>
              <a:rPr lang="en"/>
              <a:t>Lack of clear communication can lead to accidents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Solution</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Gesture recognition-based turn signaling system using IMUs</a:t>
            </a:r>
            <a:endParaRPr/>
          </a:p>
          <a:p>
            <a:pPr indent="-317500" lvl="0" marL="457200" marR="0" rtl="0" algn="l">
              <a:lnSpc>
                <a:spcPct val="100000"/>
              </a:lnSpc>
              <a:spcBef>
                <a:spcPts val="0"/>
              </a:spcBef>
              <a:spcAft>
                <a:spcPts val="0"/>
              </a:spcAft>
              <a:buSzPts val="1400"/>
              <a:buChar char="●"/>
            </a:pPr>
            <a:r>
              <a:rPr lang="en"/>
              <a:t>Wearable device that detects arm gestures and displays indicated signals on LEDs</a:t>
            </a:r>
            <a:endParaRPr/>
          </a:p>
          <a:p>
            <a:pPr indent="-317500" lvl="0" marL="457200" marR="0" rtl="0" algn="l">
              <a:lnSpc>
                <a:spcPct val="100000"/>
              </a:lnSpc>
              <a:spcBef>
                <a:spcPts val="0"/>
              </a:spcBef>
              <a:spcAft>
                <a:spcPts val="0"/>
              </a:spcAft>
              <a:buSzPts val="1400"/>
              <a:buChar char="●"/>
            </a:pPr>
            <a:r>
              <a:rPr lang="en"/>
              <a:t>Able to detect crashes and display hazard signals</a:t>
            </a:r>
            <a:endParaRPr/>
          </a:p>
        </p:txBody>
      </p:sp>
      <p:sp>
        <p:nvSpPr>
          <p:cNvPr id="85" name="Google Shape;85;p16"/>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86" name="Google Shape;86;p1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87" name="Google Shape;87;p16"/>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88" name="Google Shape;88;p16"/>
          <p:cNvPicPr preferRelativeResize="0"/>
          <p:nvPr/>
        </p:nvPicPr>
        <p:blipFill rotWithShape="1">
          <a:blip r:embed="rId4">
            <a:alphaModFix/>
          </a:blip>
          <a:srcRect b="0" l="0" r="0" t="0"/>
          <a:stretch/>
        </p:blipFill>
        <p:spPr>
          <a:xfrm>
            <a:off x="8665657" y="171010"/>
            <a:ext cx="208430" cy="301066"/>
          </a:xfrm>
          <a:prstGeom prst="rect">
            <a:avLst/>
          </a:prstGeom>
          <a:noFill/>
          <a:ln>
            <a:noFill/>
          </a:ln>
        </p:spPr>
      </p:pic>
      <p:sp>
        <p:nvSpPr>
          <p:cNvPr id="89" name="Google Shape;89;p1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 sz="1800">
                <a:solidFill>
                  <a:schemeClr val="lt1"/>
                </a:solidFill>
              </a:rPr>
              <a:t>1. </a:t>
            </a:r>
            <a:r>
              <a:rPr lang="en" sz="1800">
                <a:solidFill>
                  <a:schemeClr val="lt1"/>
                </a:solidFill>
              </a:rPr>
              <a:t>Objectives</a:t>
            </a:r>
            <a:endParaRPr b="0" i="0" sz="1800" u="none" cap="none" strike="noStrike">
              <a:solidFill>
                <a:schemeClr val="lt1"/>
              </a:solidFill>
              <a:latin typeface="Arial"/>
              <a:ea typeface="Arial"/>
              <a:cs typeface="Arial"/>
              <a:sym typeface="Arial"/>
            </a:endParaRPr>
          </a:p>
        </p:txBody>
      </p:sp>
      <p:sp>
        <p:nvSpPr>
          <p:cNvPr id="90" name="Google Shape;90;p16"/>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91" name="Google Shape;91;p16"/>
          <p:cNvPicPr preferRelativeResize="0"/>
          <p:nvPr/>
        </p:nvPicPr>
        <p:blipFill>
          <a:blip r:embed="rId5">
            <a:alphaModFix/>
          </a:blip>
          <a:stretch>
            <a:fillRect/>
          </a:stretch>
        </p:blipFill>
        <p:spPr>
          <a:xfrm>
            <a:off x="5576975" y="2814300"/>
            <a:ext cx="3179223" cy="1802299"/>
          </a:xfrm>
          <a:prstGeom prst="rect">
            <a:avLst/>
          </a:prstGeom>
          <a:noFill/>
          <a:ln>
            <a:noFill/>
          </a:ln>
        </p:spPr>
      </p:pic>
      <p:pic>
        <p:nvPicPr>
          <p:cNvPr id="92" name="Google Shape;92;p16"/>
          <p:cNvPicPr preferRelativeResize="0"/>
          <p:nvPr/>
        </p:nvPicPr>
        <p:blipFill>
          <a:blip r:embed="rId6">
            <a:alphaModFix/>
          </a:blip>
          <a:stretch>
            <a:fillRect/>
          </a:stretch>
        </p:blipFill>
        <p:spPr>
          <a:xfrm>
            <a:off x="5694013" y="675075"/>
            <a:ext cx="2945145" cy="1963412"/>
          </a:xfrm>
          <a:prstGeom prst="rect">
            <a:avLst/>
          </a:prstGeom>
          <a:noFill/>
          <a:ln>
            <a:noFill/>
          </a:ln>
        </p:spPr>
      </p:pic>
      <p:sp>
        <p:nvSpPr>
          <p:cNvPr id="93" name="Google Shape;93;p16"/>
          <p:cNvSpPr txBox="1"/>
          <p:nvPr/>
        </p:nvSpPr>
        <p:spPr>
          <a:xfrm>
            <a:off x="8110050" y="2543875"/>
            <a:ext cx="837300" cy="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7"/>
              </a:rPr>
              <a:t>reference</a:t>
            </a:r>
            <a:endParaRPr sz="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1120586"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99" name="Google Shape;99;p17"/>
          <p:cNvSpPr txBox="1"/>
          <p:nvPr/>
        </p:nvSpPr>
        <p:spPr>
          <a:xfrm>
            <a:off x="1120586"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100" name="Google Shape;100;p17"/>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1500">
                <a:solidFill>
                  <a:srgbClr val="15264B"/>
                </a:solidFill>
              </a:rPr>
              <a:t>Block Diagram</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ESP-32 powered by 3.3V stepped down from 4.8V battery</a:t>
            </a:r>
            <a:endParaRPr/>
          </a:p>
          <a:p>
            <a:pPr indent="-317500" lvl="0" marL="457200" marR="0" rtl="0" algn="l">
              <a:lnSpc>
                <a:spcPct val="100000"/>
              </a:lnSpc>
              <a:spcBef>
                <a:spcPts val="0"/>
              </a:spcBef>
              <a:spcAft>
                <a:spcPts val="0"/>
              </a:spcAft>
              <a:buSzPts val="1400"/>
              <a:buChar char="●"/>
            </a:pPr>
            <a:r>
              <a:rPr lang="en"/>
              <a:t>Communicates with sensors (IMUs) via I2C</a:t>
            </a:r>
            <a:endParaRPr/>
          </a:p>
          <a:p>
            <a:pPr indent="-317500" lvl="0" marL="457200" marR="0" rtl="0" algn="l">
              <a:lnSpc>
                <a:spcPct val="100000"/>
              </a:lnSpc>
              <a:spcBef>
                <a:spcPts val="0"/>
              </a:spcBef>
              <a:spcAft>
                <a:spcPts val="0"/>
              </a:spcAft>
              <a:buSzPts val="1400"/>
              <a:buChar char="●"/>
            </a:pPr>
            <a:r>
              <a:rPr lang="en"/>
              <a:t>LEDs powered by 4.8V, controlled with BJTs via ESP-32 GPIO pins and software</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Physical Design</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PCB enclosure in inner left pocket, battery in inner right pocket</a:t>
            </a:r>
            <a:endParaRPr/>
          </a:p>
          <a:p>
            <a:pPr indent="-317500" lvl="0" marL="457200" marR="0" rtl="0" algn="l">
              <a:lnSpc>
                <a:spcPct val="100000"/>
              </a:lnSpc>
              <a:spcBef>
                <a:spcPts val="0"/>
              </a:spcBef>
              <a:spcAft>
                <a:spcPts val="0"/>
              </a:spcAft>
              <a:buSzPts val="1400"/>
              <a:buChar char="●"/>
            </a:pPr>
            <a:r>
              <a:rPr lang="en"/>
              <a:t>Static IMU attached to waist strap, second IMU is attached to the left wrist</a:t>
            </a:r>
            <a:endParaRPr/>
          </a:p>
          <a:p>
            <a:pPr indent="-317500" lvl="0" marL="457200" marR="0" rtl="0" algn="l">
              <a:lnSpc>
                <a:spcPct val="100000"/>
              </a:lnSpc>
              <a:spcBef>
                <a:spcPts val="0"/>
              </a:spcBef>
              <a:spcAft>
                <a:spcPts val="0"/>
              </a:spcAft>
              <a:buSzPts val="1400"/>
              <a:buChar char="●"/>
            </a:pPr>
            <a:r>
              <a:rPr lang="en"/>
              <a:t>LEDs attached to back of the jacket, wrapping around the shoulders and arms</a:t>
            </a:r>
            <a:endParaRPr/>
          </a:p>
        </p:txBody>
      </p:sp>
      <p:sp>
        <p:nvSpPr>
          <p:cNvPr id="101" name="Google Shape;101;p17"/>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02" name="Google Shape;102;p1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03" name="Google Shape;103;p17"/>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04" name="Google Shape;104;p17"/>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05" name="Google Shape;105;p1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2. Design</a:t>
            </a:r>
            <a:endParaRPr b="0" i="0" sz="1800" u="none" cap="none" strike="noStrike">
              <a:solidFill>
                <a:schemeClr val="lt1"/>
              </a:solidFill>
              <a:latin typeface="Arial"/>
              <a:ea typeface="Arial"/>
              <a:cs typeface="Arial"/>
              <a:sym typeface="Arial"/>
            </a:endParaRPr>
          </a:p>
        </p:txBody>
      </p:sp>
      <p:sp>
        <p:nvSpPr>
          <p:cNvPr id="106" name="Google Shape;106;p17"/>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107" name="Google Shape;107;p17"/>
          <p:cNvPicPr preferRelativeResize="0"/>
          <p:nvPr/>
        </p:nvPicPr>
        <p:blipFill>
          <a:blip r:embed="rId4">
            <a:alphaModFix/>
          </a:blip>
          <a:stretch>
            <a:fillRect/>
          </a:stretch>
        </p:blipFill>
        <p:spPr>
          <a:xfrm>
            <a:off x="697925" y="2722750"/>
            <a:ext cx="2585099" cy="2066900"/>
          </a:xfrm>
          <a:prstGeom prst="rect">
            <a:avLst/>
          </a:prstGeom>
          <a:noFill/>
          <a:ln>
            <a:noFill/>
          </a:ln>
        </p:spPr>
      </p:pic>
      <p:pic>
        <p:nvPicPr>
          <p:cNvPr id="108" name="Google Shape;108;p17"/>
          <p:cNvPicPr preferRelativeResize="0"/>
          <p:nvPr/>
        </p:nvPicPr>
        <p:blipFill>
          <a:blip r:embed="rId5">
            <a:alphaModFix/>
          </a:blip>
          <a:stretch>
            <a:fillRect/>
          </a:stretch>
        </p:blipFill>
        <p:spPr>
          <a:xfrm>
            <a:off x="697926" y="818674"/>
            <a:ext cx="2804850" cy="17307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Detecting Gestures</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Microcontroller receives magnetometer readings from both IMUs, one static (waist) and one active (wrist)</a:t>
            </a:r>
            <a:endParaRPr/>
          </a:p>
          <a:p>
            <a:pPr indent="-317500" lvl="0" marL="457200" marR="0" rtl="0" algn="l">
              <a:lnSpc>
                <a:spcPct val="100000"/>
              </a:lnSpc>
              <a:spcBef>
                <a:spcPts val="0"/>
              </a:spcBef>
              <a:spcAft>
                <a:spcPts val="0"/>
              </a:spcAft>
              <a:buSzPts val="1400"/>
              <a:buChar char="●"/>
            </a:pPr>
            <a:r>
              <a:rPr lang="en"/>
              <a:t>Calculates the difference between the readings to determine what direction the active IMU is facing</a:t>
            </a:r>
            <a:endParaRPr/>
          </a:p>
          <a:p>
            <a:pPr indent="-317500" lvl="0" marL="457200" marR="0" rtl="0" algn="l">
              <a:lnSpc>
                <a:spcPct val="100000"/>
              </a:lnSpc>
              <a:spcBef>
                <a:spcPts val="0"/>
              </a:spcBef>
              <a:spcAft>
                <a:spcPts val="0"/>
              </a:spcAft>
              <a:buSzPts val="1400"/>
              <a:buChar char="●"/>
            </a:pPr>
            <a:r>
              <a:rPr lang="en"/>
              <a:t>Outputs the corresponding signal to the LEDs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Crash Detection</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Calculate the difference in acceleration between contiguous</a:t>
            </a:r>
            <a:endParaRPr/>
          </a:p>
          <a:p>
            <a:pPr indent="-317500" lvl="0" marL="457200" marR="0" rtl="0" algn="l">
              <a:lnSpc>
                <a:spcPct val="100000"/>
              </a:lnSpc>
              <a:spcBef>
                <a:spcPts val="0"/>
              </a:spcBef>
              <a:spcAft>
                <a:spcPts val="0"/>
              </a:spcAft>
              <a:buClr>
                <a:srgbClr val="000000"/>
              </a:buClr>
              <a:buSzPts val="1400"/>
              <a:buFont typeface="Arial"/>
              <a:buChar char="●"/>
            </a:pPr>
            <a:r>
              <a:rPr lang="en"/>
              <a:t>If it reaches a certain threshold, activate the hazard signal</a:t>
            </a:r>
            <a:endParaRPr/>
          </a:p>
        </p:txBody>
      </p:sp>
      <p:sp>
        <p:nvSpPr>
          <p:cNvPr id="114" name="Google Shape;114;p18"/>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15" name="Google Shape;115;p1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16" name="Google Shape;116;p18"/>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17" name="Google Shape;117;p18"/>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18" name="Google Shape;118;p1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3. </a:t>
            </a:r>
            <a:r>
              <a:rPr lang="en" sz="1800">
                <a:solidFill>
                  <a:schemeClr val="lt1"/>
                </a:solidFill>
              </a:rPr>
              <a:t>Software</a:t>
            </a:r>
            <a:r>
              <a:rPr lang="en" sz="1800">
                <a:solidFill>
                  <a:schemeClr val="lt1"/>
                </a:solidFill>
              </a:rPr>
              <a:t> Design</a:t>
            </a:r>
            <a:endParaRPr b="0" i="0" sz="1800" u="none" cap="none" strike="noStrike">
              <a:solidFill>
                <a:schemeClr val="lt1"/>
              </a:solidFill>
              <a:latin typeface="Arial"/>
              <a:ea typeface="Arial"/>
              <a:cs typeface="Arial"/>
              <a:sym typeface="Arial"/>
            </a:endParaRPr>
          </a:p>
        </p:txBody>
      </p:sp>
      <p:sp>
        <p:nvSpPr>
          <p:cNvPr id="119" name="Google Shape;119;p1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20" name="Google Shape;120;p18"/>
          <p:cNvGrpSpPr/>
          <p:nvPr/>
        </p:nvGrpSpPr>
        <p:grpSpPr>
          <a:xfrm>
            <a:off x="348898" y="1427385"/>
            <a:ext cx="3429976" cy="2296126"/>
            <a:chOff x="152400" y="152400"/>
            <a:chExt cx="6369501" cy="4100225"/>
          </a:xfrm>
        </p:grpSpPr>
        <p:pic>
          <p:nvPicPr>
            <p:cNvPr id="121" name="Google Shape;121;p18"/>
            <p:cNvPicPr preferRelativeResize="0"/>
            <p:nvPr/>
          </p:nvPicPr>
          <p:blipFill rotWithShape="1">
            <a:blip r:embed="rId4">
              <a:alphaModFix/>
            </a:blip>
            <a:srcRect b="0" l="0" r="50000" t="0"/>
            <a:stretch/>
          </p:blipFill>
          <p:spPr>
            <a:xfrm>
              <a:off x="152400" y="152400"/>
              <a:ext cx="4419599" cy="4100225"/>
            </a:xfrm>
            <a:prstGeom prst="rect">
              <a:avLst/>
            </a:prstGeom>
            <a:noFill/>
            <a:ln>
              <a:noFill/>
            </a:ln>
          </p:spPr>
        </p:pic>
        <p:pic>
          <p:nvPicPr>
            <p:cNvPr id="122" name="Google Shape;122;p18"/>
            <p:cNvPicPr preferRelativeResize="0"/>
            <p:nvPr/>
          </p:nvPicPr>
          <p:blipFill rotWithShape="1">
            <a:blip r:embed="rId4">
              <a:alphaModFix/>
            </a:blip>
            <a:srcRect b="0" l="77940" r="0" t="0"/>
            <a:stretch/>
          </p:blipFill>
          <p:spPr>
            <a:xfrm>
              <a:off x="4572001" y="152400"/>
              <a:ext cx="1949901" cy="4100225"/>
            </a:xfrm>
            <a:prstGeom prst="rect">
              <a:avLst/>
            </a:prstGeom>
            <a:noFill/>
            <a:ln>
              <a:noFill/>
            </a:ln>
          </p:spPr>
        </p:pic>
      </p:grpSp>
      <p:cxnSp>
        <p:nvCxnSpPr>
          <p:cNvPr id="123" name="Google Shape;123;p18"/>
          <p:cNvCxnSpPr/>
          <p:nvPr/>
        </p:nvCxnSpPr>
        <p:spPr>
          <a:xfrm>
            <a:off x="565275" y="1891000"/>
            <a:ext cx="495600" cy="9600"/>
          </a:xfrm>
          <a:prstGeom prst="straightConnector1">
            <a:avLst/>
          </a:prstGeom>
          <a:noFill/>
          <a:ln cap="flat" cmpd="sng" w="9525">
            <a:solidFill>
              <a:srgbClr val="FF0000"/>
            </a:solidFill>
            <a:prstDash val="solid"/>
            <a:round/>
            <a:headEnd len="med" w="med" type="none"/>
            <a:tailEnd len="med" w="med" type="triangle"/>
          </a:ln>
        </p:spPr>
      </p:cxnSp>
      <p:cxnSp>
        <p:nvCxnSpPr>
          <p:cNvPr id="124" name="Google Shape;124;p18"/>
          <p:cNvCxnSpPr/>
          <p:nvPr/>
        </p:nvCxnSpPr>
        <p:spPr>
          <a:xfrm flipH="1" rot="10800000">
            <a:off x="575000" y="1259325"/>
            <a:ext cx="9600" cy="641400"/>
          </a:xfrm>
          <a:prstGeom prst="straightConnector1">
            <a:avLst/>
          </a:prstGeom>
          <a:noFill/>
          <a:ln cap="flat" cmpd="sng" w="9525">
            <a:solidFill>
              <a:srgbClr val="00FF00"/>
            </a:solidFill>
            <a:prstDash val="solid"/>
            <a:round/>
            <a:headEnd len="med" w="med" type="none"/>
            <a:tailEnd len="med" w="med" type="triangle"/>
          </a:ln>
        </p:spPr>
      </p:cxnSp>
      <p:cxnSp>
        <p:nvCxnSpPr>
          <p:cNvPr id="125" name="Google Shape;125;p18"/>
          <p:cNvCxnSpPr/>
          <p:nvPr/>
        </p:nvCxnSpPr>
        <p:spPr>
          <a:xfrm flipH="1">
            <a:off x="263900" y="1891000"/>
            <a:ext cx="320700" cy="320700"/>
          </a:xfrm>
          <a:prstGeom prst="straightConnector1">
            <a:avLst/>
          </a:prstGeom>
          <a:noFill/>
          <a:ln cap="flat" cmpd="sng" w="9525">
            <a:solidFill>
              <a:srgbClr val="0000FF"/>
            </a:solidFill>
            <a:prstDash val="solid"/>
            <a:round/>
            <a:headEnd len="med" w="med" type="none"/>
            <a:tailEnd len="med" w="med" type="triangle"/>
          </a:ln>
        </p:spPr>
      </p:cxnSp>
      <p:cxnSp>
        <p:nvCxnSpPr>
          <p:cNvPr id="126" name="Google Shape;126;p18"/>
          <p:cNvCxnSpPr/>
          <p:nvPr/>
        </p:nvCxnSpPr>
        <p:spPr>
          <a:xfrm>
            <a:off x="1777100" y="1691550"/>
            <a:ext cx="456900" cy="9600"/>
          </a:xfrm>
          <a:prstGeom prst="straightConnector1">
            <a:avLst/>
          </a:prstGeom>
          <a:noFill/>
          <a:ln cap="flat" cmpd="sng" w="9525">
            <a:solidFill>
              <a:srgbClr val="00FF00"/>
            </a:solidFill>
            <a:prstDash val="solid"/>
            <a:round/>
            <a:headEnd len="med" w="med" type="none"/>
            <a:tailEnd len="med" w="med" type="triangle"/>
          </a:ln>
        </p:spPr>
      </p:cxnSp>
      <p:cxnSp>
        <p:nvCxnSpPr>
          <p:cNvPr id="127" name="Google Shape;127;p18"/>
          <p:cNvCxnSpPr/>
          <p:nvPr/>
        </p:nvCxnSpPr>
        <p:spPr>
          <a:xfrm>
            <a:off x="1767375" y="1681850"/>
            <a:ext cx="0" cy="349800"/>
          </a:xfrm>
          <a:prstGeom prst="straightConnector1">
            <a:avLst/>
          </a:prstGeom>
          <a:noFill/>
          <a:ln cap="flat" cmpd="sng" w="9525">
            <a:solidFill>
              <a:srgbClr val="FF0000"/>
            </a:solidFill>
            <a:prstDash val="solid"/>
            <a:round/>
            <a:headEnd len="med" w="med" type="none"/>
            <a:tailEnd len="med" w="med" type="triangle"/>
          </a:ln>
        </p:spPr>
      </p:cxnSp>
      <p:cxnSp>
        <p:nvCxnSpPr>
          <p:cNvPr id="128" name="Google Shape;128;p18"/>
          <p:cNvCxnSpPr/>
          <p:nvPr/>
        </p:nvCxnSpPr>
        <p:spPr>
          <a:xfrm flipH="1">
            <a:off x="1466000" y="1672125"/>
            <a:ext cx="311100" cy="301200"/>
          </a:xfrm>
          <a:prstGeom prst="straightConnector1">
            <a:avLst/>
          </a:prstGeom>
          <a:noFill/>
          <a:ln cap="flat" cmpd="sng" w="9525">
            <a:solidFill>
              <a:srgbClr val="0000FF"/>
            </a:solidFill>
            <a:prstDash val="solid"/>
            <a:round/>
            <a:headEnd len="med" w="med" type="none"/>
            <a:tailEnd len="med" w="med" type="triangle"/>
          </a:ln>
        </p:spPr>
      </p:cxnSp>
      <p:cxnSp>
        <p:nvCxnSpPr>
          <p:cNvPr id="129" name="Google Shape;129;p18"/>
          <p:cNvCxnSpPr/>
          <p:nvPr/>
        </p:nvCxnSpPr>
        <p:spPr>
          <a:xfrm>
            <a:off x="2854400" y="2051575"/>
            <a:ext cx="524700" cy="9600"/>
          </a:xfrm>
          <a:prstGeom prst="straightConnector1">
            <a:avLst/>
          </a:prstGeom>
          <a:noFill/>
          <a:ln cap="flat" cmpd="sng" w="9525">
            <a:solidFill>
              <a:srgbClr val="00FF00"/>
            </a:solidFill>
            <a:prstDash val="solid"/>
            <a:round/>
            <a:headEnd len="med" w="med" type="none"/>
            <a:tailEnd len="med" w="med" type="triangle"/>
          </a:ln>
        </p:spPr>
      </p:cxnSp>
      <p:cxnSp>
        <p:nvCxnSpPr>
          <p:cNvPr id="130" name="Google Shape;130;p18"/>
          <p:cNvCxnSpPr/>
          <p:nvPr/>
        </p:nvCxnSpPr>
        <p:spPr>
          <a:xfrm flipH="1" rot="10800000">
            <a:off x="2854400" y="1448875"/>
            <a:ext cx="19500" cy="602700"/>
          </a:xfrm>
          <a:prstGeom prst="straightConnector1">
            <a:avLst/>
          </a:prstGeom>
          <a:noFill/>
          <a:ln cap="flat" cmpd="sng" w="9525">
            <a:solidFill>
              <a:srgbClr val="FF0000"/>
            </a:solidFill>
            <a:prstDash val="solid"/>
            <a:round/>
            <a:headEnd len="med" w="med" type="none"/>
            <a:tailEnd len="med" w="med" type="triangle"/>
          </a:ln>
        </p:spPr>
      </p:cxnSp>
      <p:cxnSp>
        <p:nvCxnSpPr>
          <p:cNvPr id="131" name="Google Shape;131;p18"/>
          <p:cNvCxnSpPr/>
          <p:nvPr/>
        </p:nvCxnSpPr>
        <p:spPr>
          <a:xfrm flipH="1" rot="10800000">
            <a:off x="2825225" y="1769750"/>
            <a:ext cx="340200" cy="320700"/>
          </a:xfrm>
          <a:prstGeom prst="straightConnector1">
            <a:avLst/>
          </a:prstGeom>
          <a:noFill/>
          <a:ln cap="flat" cmpd="sng" w="9525">
            <a:solidFill>
              <a:srgbClr val="0000FF"/>
            </a:solidFill>
            <a:prstDash val="solid"/>
            <a:round/>
            <a:headEnd len="med" w="med" type="none"/>
            <a:tailEnd len="med" w="med" type="triangle"/>
          </a:ln>
        </p:spPr>
      </p:cxnSp>
      <p:cxnSp>
        <p:nvCxnSpPr>
          <p:cNvPr id="132" name="Google Shape;132;p18"/>
          <p:cNvCxnSpPr/>
          <p:nvPr/>
        </p:nvCxnSpPr>
        <p:spPr>
          <a:xfrm flipH="1">
            <a:off x="826875" y="2043400"/>
            <a:ext cx="424200" cy="11400"/>
          </a:xfrm>
          <a:prstGeom prst="straightConnector1">
            <a:avLst/>
          </a:prstGeom>
          <a:noFill/>
          <a:ln cap="flat" cmpd="sng" w="9525">
            <a:solidFill>
              <a:srgbClr val="FF0000"/>
            </a:solidFill>
            <a:prstDash val="solid"/>
            <a:round/>
            <a:headEnd len="med" w="med" type="none"/>
            <a:tailEnd len="med" w="med" type="triangle"/>
          </a:ln>
        </p:spPr>
      </p:cxnSp>
      <p:cxnSp>
        <p:nvCxnSpPr>
          <p:cNvPr id="133" name="Google Shape;133;p18"/>
          <p:cNvCxnSpPr/>
          <p:nvPr/>
        </p:nvCxnSpPr>
        <p:spPr>
          <a:xfrm flipH="1">
            <a:off x="1254500" y="2053125"/>
            <a:ext cx="6300" cy="429300"/>
          </a:xfrm>
          <a:prstGeom prst="straightConnector1">
            <a:avLst/>
          </a:prstGeom>
          <a:noFill/>
          <a:ln cap="flat" cmpd="sng" w="9525">
            <a:solidFill>
              <a:srgbClr val="00FF00"/>
            </a:solidFill>
            <a:prstDash val="solid"/>
            <a:round/>
            <a:headEnd len="med" w="med" type="none"/>
            <a:tailEnd len="med" w="med" type="triangle"/>
          </a:ln>
        </p:spPr>
      </p:cxnSp>
      <p:cxnSp>
        <p:nvCxnSpPr>
          <p:cNvPr id="134" name="Google Shape;134;p18"/>
          <p:cNvCxnSpPr/>
          <p:nvPr/>
        </p:nvCxnSpPr>
        <p:spPr>
          <a:xfrm flipH="1">
            <a:off x="949700" y="2043400"/>
            <a:ext cx="320700" cy="320700"/>
          </a:xfrm>
          <a:prstGeom prst="straightConnector1">
            <a:avLst/>
          </a:prstGeom>
          <a:noFill/>
          <a:ln cap="flat" cmpd="sng" w="9525">
            <a:solidFill>
              <a:srgbClr val="0000FF"/>
            </a:solidFill>
            <a:prstDash val="solid"/>
            <a:round/>
            <a:headEnd len="med" w="med" type="none"/>
            <a:tailEnd len="med" w="med" type="triangle"/>
          </a:ln>
        </p:spPr>
      </p:cxnSp>
      <p:cxnSp>
        <p:nvCxnSpPr>
          <p:cNvPr id="135" name="Google Shape;135;p18"/>
          <p:cNvCxnSpPr/>
          <p:nvPr/>
        </p:nvCxnSpPr>
        <p:spPr>
          <a:xfrm flipH="1">
            <a:off x="1817475" y="2043400"/>
            <a:ext cx="424200" cy="11400"/>
          </a:xfrm>
          <a:prstGeom prst="straightConnector1">
            <a:avLst/>
          </a:prstGeom>
          <a:noFill/>
          <a:ln cap="flat" cmpd="sng" w="9525">
            <a:solidFill>
              <a:srgbClr val="FF0000"/>
            </a:solidFill>
            <a:prstDash val="solid"/>
            <a:round/>
            <a:headEnd len="med" w="med" type="none"/>
            <a:tailEnd len="med" w="med" type="triangle"/>
          </a:ln>
        </p:spPr>
      </p:cxnSp>
      <p:cxnSp>
        <p:nvCxnSpPr>
          <p:cNvPr id="136" name="Google Shape;136;p18"/>
          <p:cNvCxnSpPr/>
          <p:nvPr/>
        </p:nvCxnSpPr>
        <p:spPr>
          <a:xfrm flipH="1">
            <a:off x="2245100" y="2053125"/>
            <a:ext cx="6300" cy="429300"/>
          </a:xfrm>
          <a:prstGeom prst="straightConnector1">
            <a:avLst/>
          </a:prstGeom>
          <a:noFill/>
          <a:ln cap="flat" cmpd="sng" w="9525">
            <a:solidFill>
              <a:srgbClr val="00FF00"/>
            </a:solidFill>
            <a:prstDash val="solid"/>
            <a:round/>
            <a:headEnd len="med" w="med" type="none"/>
            <a:tailEnd len="med" w="med" type="triangle"/>
          </a:ln>
        </p:spPr>
      </p:cxnSp>
      <p:cxnSp>
        <p:nvCxnSpPr>
          <p:cNvPr id="137" name="Google Shape;137;p18"/>
          <p:cNvCxnSpPr/>
          <p:nvPr/>
        </p:nvCxnSpPr>
        <p:spPr>
          <a:xfrm flipH="1">
            <a:off x="1940300" y="2043400"/>
            <a:ext cx="320700" cy="320700"/>
          </a:xfrm>
          <a:prstGeom prst="straightConnector1">
            <a:avLst/>
          </a:prstGeom>
          <a:noFill/>
          <a:ln cap="flat" cmpd="sng" w="9525">
            <a:solidFill>
              <a:srgbClr val="0000FF"/>
            </a:solidFill>
            <a:prstDash val="solid"/>
            <a:round/>
            <a:headEnd len="med" w="med" type="none"/>
            <a:tailEnd len="med" w="med" type="triangle"/>
          </a:ln>
        </p:spPr>
      </p:cxnSp>
      <p:cxnSp>
        <p:nvCxnSpPr>
          <p:cNvPr id="138" name="Google Shape;138;p18"/>
          <p:cNvCxnSpPr/>
          <p:nvPr/>
        </p:nvCxnSpPr>
        <p:spPr>
          <a:xfrm flipH="1">
            <a:off x="2960475" y="2043400"/>
            <a:ext cx="424200" cy="11400"/>
          </a:xfrm>
          <a:prstGeom prst="straightConnector1">
            <a:avLst/>
          </a:prstGeom>
          <a:noFill/>
          <a:ln cap="flat" cmpd="sng" w="9525">
            <a:solidFill>
              <a:srgbClr val="FF0000"/>
            </a:solidFill>
            <a:prstDash val="solid"/>
            <a:round/>
            <a:headEnd len="med" w="med" type="none"/>
            <a:tailEnd len="med" w="med" type="triangle"/>
          </a:ln>
        </p:spPr>
      </p:cxnSp>
      <p:cxnSp>
        <p:nvCxnSpPr>
          <p:cNvPr id="139" name="Google Shape;139;p18"/>
          <p:cNvCxnSpPr/>
          <p:nvPr/>
        </p:nvCxnSpPr>
        <p:spPr>
          <a:xfrm flipH="1">
            <a:off x="3388100" y="2053125"/>
            <a:ext cx="6300" cy="429300"/>
          </a:xfrm>
          <a:prstGeom prst="straightConnector1">
            <a:avLst/>
          </a:prstGeom>
          <a:noFill/>
          <a:ln cap="flat" cmpd="sng" w="9525">
            <a:solidFill>
              <a:srgbClr val="00FF00"/>
            </a:solidFill>
            <a:prstDash val="solid"/>
            <a:round/>
            <a:headEnd len="med" w="med" type="none"/>
            <a:tailEnd len="med" w="med" type="triangle"/>
          </a:ln>
        </p:spPr>
      </p:cxnSp>
      <p:cxnSp>
        <p:nvCxnSpPr>
          <p:cNvPr id="140" name="Google Shape;140;p18"/>
          <p:cNvCxnSpPr/>
          <p:nvPr/>
        </p:nvCxnSpPr>
        <p:spPr>
          <a:xfrm flipH="1">
            <a:off x="3083300" y="2043400"/>
            <a:ext cx="320700" cy="3207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146" name="Google Shape;146;p19"/>
          <p:cNvSpPr/>
          <p:nvPr/>
        </p:nvSpPr>
        <p:spPr>
          <a:xfrm>
            <a:off x="5606592" y="2830551"/>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 name="Google Shape;147;p19"/>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148" name="Google Shape;148;p19"/>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1500">
                <a:solidFill>
                  <a:srgbClr val="15264B"/>
                </a:solidFill>
              </a:rPr>
              <a:t>Block Diagram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t>Originally thought SPI would be easier</a:t>
            </a:r>
            <a:endParaRPr sz="1400"/>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rPr>
              <a:t>Physical Design Changes</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t>Moved IMU on the right arm to the waist, IMU on the arm is moved down to the wrist</a:t>
            </a:r>
            <a:endParaRPr sz="1400"/>
          </a:p>
          <a:p>
            <a:pPr indent="-317500" lvl="0" marL="457200" rtl="0" algn="l">
              <a:lnSpc>
                <a:spcPct val="100000"/>
              </a:lnSpc>
              <a:spcBef>
                <a:spcPts val="0"/>
              </a:spcBef>
              <a:spcAft>
                <a:spcPts val="0"/>
              </a:spcAft>
              <a:buSzPts val="1400"/>
              <a:buChar char="•"/>
            </a:pPr>
            <a:r>
              <a:rPr lang="en" sz="1400"/>
              <a:t>LEDs start lower on the back and don’t go all the way down the arm</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500">
                <a:solidFill>
                  <a:srgbClr val="15264B"/>
                </a:solidFill>
              </a:rPr>
              <a:t>Software Changes</a:t>
            </a:r>
            <a:endParaRPr b="1" sz="1500">
              <a:solidFill>
                <a:srgbClr val="15264B"/>
              </a:solidFill>
            </a:endParaRPr>
          </a:p>
          <a:p>
            <a:pPr indent="-317500" lvl="0" marL="457200" rtl="0" algn="l">
              <a:lnSpc>
                <a:spcPct val="100000"/>
              </a:lnSpc>
              <a:spcBef>
                <a:spcPts val="0"/>
              </a:spcBef>
              <a:spcAft>
                <a:spcPts val="0"/>
              </a:spcAft>
              <a:buSzPts val="1400"/>
              <a:buChar char="•"/>
            </a:pPr>
            <a:r>
              <a:rPr lang="en" sz="1400"/>
              <a:t>Planned to map out each arm in software</a:t>
            </a:r>
            <a:endParaRPr sz="1400"/>
          </a:p>
        </p:txBody>
      </p:sp>
      <p:sp>
        <p:nvSpPr>
          <p:cNvPr id="149" name="Google Shape;149;p19"/>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50" name="Google Shape;150;p1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51" name="Google Shape;151;p19"/>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52" name="Google Shape;152;p19"/>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53" name="Google Shape;153;p1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4. Design Changes</a:t>
            </a:r>
            <a:endParaRPr b="0" i="0" sz="1800" u="none" cap="none" strike="noStrike">
              <a:solidFill>
                <a:schemeClr val="lt1"/>
              </a:solidFill>
              <a:latin typeface="Arial"/>
              <a:ea typeface="Arial"/>
              <a:cs typeface="Arial"/>
              <a:sym typeface="Arial"/>
            </a:endParaRPr>
          </a:p>
        </p:txBody>
      </p:sp>
      <p:sp>
        <p:nvSpPr>
          <p:cNvPr id="154" name="Google Shape;154;p19"/>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155" name="Google Shape;155;p19"/>
          <p:cNvPicPr preferRelativeResize="0"/>
          <p:nvPr/>
        </p:nvPicPr>
        <p:blipFill>
          <a:blip r:embed="rId4">
            <a:alphaModFix/>
          </a:blip>
          <a:stretch>
            <a:fillRect/>
          </a:stretch>
        </p:blipFill>
        <p:spPr>
          <a:xfrm>
            <a:off x="5428663" y="2795280"/>
            <a:ext cx="3486375" cy="1921833"/>
          </a:xfrm>
          <a:prstGeom prst="rect">
            <a:avLst/>
          </a:prstGeom>
          <a:noFill/>
          <a:ln>
            <a:noFill/>
          </a:ln>
        </p:spPr>
      </p:pic>
      <p:pic>
        <p:nvPicPr>
          <p:cNvPr id="156" name="Google Shape;156;p19"/>
          <p:cNvPicPr preferRelativeResize="0"/>
          <p:nvPr/>
        </p:nvPicPr>
        <p:blipFill>
          <a:blip r:embed="rId5">
            <a:alphaModFix/>
          </a:blip>
          <a:stretch>
            <a:fillRect/>
          </a:stretch>
        </p:blipFill>
        <p:spPr>
          <a:xfrm>
            <a:off x="5497225" y="645400"/>
            <a:ext cx="3486351" cy="22063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62" name="Google Shape;162;p2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63" name="Google Shape;163;p20"/>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64" name="Google Shape;164;p20"/>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65" name="Google Shape;165;p2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5.1 Requirements &amp; Verification</a:t>
            </a:r>
            <a:endParaRPr b="0" i="0" sz="1800" u="none" cap="none" strike="noStrike">
              <a:solidFill>
                <a:schemeClr val="lt1"/>
              </a:solidFill>
              <a:latin typeface="Arial"/>
              <a:ea typeface="Arial"/>
              <a:cs typeface="Arial"/>
              <a:sym typeface="Arial"/>
            </a:endParaRPr>
          </a:p>
        </p:txBody>
      </p:sp>
      <p:sp>
        <p:nvSpPr>
          <p:cNvPr id="166" name="Google Shape;166;p2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167" name="Google Shape;167;p20"/>
          <p:cNvSpPr txBox="1"/>
          <p:nvPr>
            <p:ph idx="4294967295" type="body"/>
          </p:nvPr>
        </p:nvSpPr>
        <p:spPr>
          <a:xfrm>
            <a:off x="282600" y="1000700"/>
            <a:ext cx="4141800" cy="3629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rPr>
              <a:t>Control Unit</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b="1" lang="en" sz="1600"/>
              <a:t>Requirements:</a:t>
            </a:r>
            <a:endParaRPr b="1" sz="1600"/>
          </a:p>
          <a:p>
            <a:pPr indent="0" lvl="0" marL="0" rtl="0" algn="l">
              <a:lnSpc>
                <a:spcPct val="100000"/>
              </a:lnSpc>
              <a:spcBef>
                <a:spcPts val="0"/>
              </a:spcBef>
              <a:spcAft>
                <a:spcPts val="0"/>
              </a:spcAft>
              <a:buSzPts val="1500"/>
              <a:buNone/>
            </a:pPr>
            <a:r>
              <a:t/>
            </a:r>
            <a:endParaRPr b="1" sz="1600"/>
          </a:p>
          <a:p>
            <a:pPr indent="-330200" lvl="0" marL="457200" rtl="0" algn="l">
              <a:lnSpc>
                <a:spcPct val="100000"/>
              </a:lnSpc>
              <a:spcBef>
                <a:spcPts val="0"/>
              </a:spcBef>
              <a:spcAft>
                <a:spcPts val="0"/>
              </a:spcAft>
              <a:buSzPts val="1600"/>
              <a:buChar char="●"/>
            </a:pPr>
            <a:r>
              <a:rPr lang="en" sz="1600"/>
              <a:t>Must be able to communicate with the sensors and LEDs through the PCB</a:t>
            </a:r>
            <a:endParaRPr sz="1600"/>
          </a:p>
          <a:p>
            <a:pPr indent="-330200" lvl="0" marL="457200" rtl="0" algn="l">
              <a:lnSpc>
                <a:spcPct val="100000"/>
              </a:lnSpc>
              <a:spcBef>
                <a:spcPts val="0"/>
              </a:spcBef>
              <a:spcAft>
                <a:spcPts val="0"/>
              </a:spcAft>
              <a:buSzPts val="1600"/>
              <a:buChar char="●"/>
            </a:pPr>
            <a:r>
              <a:rPr lang="en" sz="1600"/>
              <a:t>Must be able to determine the correct turn signal from the IMU</a:t>
            </a:r>
            <a:endParaRPr sz="1600"/>
          </a:p>
          <a:p>
            <a:pPr indent="-330200" lvl="0" marL="457200" rtl="0" algn="l">
              <a:lnSpc>
                <a:spcPct val="100000"/>
              </a:lnSpc>
              <a:spcBef>
                <a:spcPts val="0"/>
              </a:spcBef>
              <a:spcAft>
                <a:spcPts val="0"/>
              </a:spcAft>
              <a:buSzPts val="1600"/>
              <a:buChar char="●"/>
            </a:pPr>
            <a:r>
              <a:rPr lang="en" sz="1600"/>
              <a:t>Must be able to turn on the LEDs based on the corresponding turn signal</a:t>
            </a:r>
            <a:endParaRPr sz="1600"/>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p:txBody>
      </p:sp>
      <p:sp>
        <p:nvSpPr>
          <p:cNvPr id="168" name="Google Shape;168;p20"/>
          <p:cNvSpPr txBox="1"/>
          <p:nvPr>
            <p:ph idx="4294967295" type="body"/>
          </p:nvPr>
        </p:nvSpPr>
        <p:spPr>
          <a:xfrm>
            <a:off x="4500025" y="1053175"/>
            <a:ext cx="4086600" cy="3629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b="1" lang="en" sz="1600"/>
              <a:t>Verification</a:t>
            </a:r>
            <a:r>
              <a:rPr b="1" lang="en" sz="1600"/>
              <a:t>:</a:t>
            </a:r>
            <a:endParaRPr b="1" sz="1600"/>
          </a:p>
          <a:p>
            <a:pPr indent="0" lvl="0" marL="0" rtl="0" algn="l">
              <a:lnSpc>
                <a:spcPct val="100000"/>
              </a:lnSpc>
              <a:spcBef>
                <a:spcPts val="0"/>
              </a:spcBef>
              <a:spcAft>
                <a:spcPts val="0"/>
              </a:spcAft>
              <a:buSzPts val="1500"/>
              <a:buNone/>
            </a:pPr>
            <a:r>
              <a:t/>
            </a:r>
            <a:endParaRPr b="1" sz="1600"/>
          </a:p>
          <a:p>
            <a:pPr indent="-330200" lvl="0" marL="457200" rtl="0" algn="l">
              <a:lnSpc>
                <a:spcPct val="100000"/>
              </a:lnSpc>
              <a:spcBef>
                <a:spcPts val="0"/>
              </a:spcBef>
              <a:spcAft>
                <a:spcPts val="0"/>
              </a:spcAft>
              <a:buSzPts val="1600"/>
              <a:buChar char="●"/>
            </a:pPr>
            <a:r>
              <a:rPr lang="en" sz="1600"/>
              <a:t>Must be able to communicate with the sensors and LEDs through the PCB</a:t>
            </a:r>
            <a:endParaRPr sz="1600"/>
          </a:p>
          <a:p>
            <a:pPr indent="-330200" lvl="0" marL="457200" rtl="0" algn="l">
              <a:lnSpc>
                <a:spcPct val="100000"/>
              </a:lnSpc>
              <a:spcBef>
                <a:spcPts val="0"/>
              </a:spcBef>
              <a:spcAft>
                <a:spcPts val="0"/>
              </a:spcAft>
              <a:buSzPts val="1600"/>
              <a:buChar char="●"/>
            </a:pPr>
            <a:r>
              <a:rPr lang="en" sz="1600"/>
              <a:t>Must be able to determine the correct turn signal from the IMU</a:t>
            </a:r>
            <a:endParaRPr sz="1600"/>
          </a:p>
          <a:p>
            <a:pPr indent="-330200" lvl="0" marL="457200" rtl="0" algn="l">
              <a:lnSpc>
                <a:spcPct val="100000"/>
              </a:lnSpc>
              <a:spcBef>
                <a:spcPts val="0"/>
              </a:spcBef>
              <a:spcAft>
                <a:spcPts val="0"/>
              </a:spcAft>
              <a:buSzPts val="1600"/>
              <a:buChar char="●"/>
            </a:pPr>
            <a:r>
              <a:rPr lang="en" sz="1600"/>
              <a:t>Must be able to turn on the LEDs based on the corresponding turn signal</a:t>
            </a:r>
            <a:endParaRPr sz="1600"/>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p:txBody>
      </p:sp>
      <p:cxnSp>
        <p:nvCxnSpPr>
          <p:cNvPr id="169" name="Google Shape;169;p20"/>
          <p:cNvCxnSpPr/>
          <p:nvPr/>
        </p:nvCxnSpPr>
        <p:spPr>
          <a:xfrm>
            <a:off x="256425" y="1908950"/>
            <a:ext cx="8660100" cy="2100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0"/>
          <p:cNvCxnSpPr/>
          <p:nvPr/>
        </p:nvCxnSpPr>
        <p:spPr>
          <a:xfrm>
            <a:off x="4447425" y="1300125"/>
            <a:ext cx="0" cy="3516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76" name="Google Shape;176;p2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77" name="Google Shape;177;p21"/>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78" name="Google Shape;178;p21"/>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79" name="Google Shape;179;p21"/>
          <p:cNvSpPr txBox="1"/>
          <p:nvPr/>
        </p:nvSpPr>
        <p:spPr>
          <a:xfrm>
            <a:off x="282607" y="153038"/>
            <a:ext cx="8182500" cy="623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5.2 </a:t>
            </a:r>
            <a:r>
              <a:rPr lang="en" sz="1800">
                <a:solidFill>
                  <a:schemeClr val="lt1"/>
                </a:solidFill>
              </a:rPr>
              <a:t>Requirements &amp; Verification</a:t>
            </a:r>
            <a:endParaRPr sz="18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endParaRPr>
          </a:p>
        </p:txBody>
      </p:sp>
      <p:sp>
        <p:nvSpPr>
          <p:cNvPr id="180" name="Google Shape;180;p21"/>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181" name="Google Shape;181;p21"/>
          <p:cNvSpPr txBox="1"/>
          <p:nvPr>
            <p:ph idx="1" type="body"/>
          </p:nvPr>
        </p:nvSpPr>
        <p:spPr>
          <a:xfrm>
            <a:off x="183126" y="884075"/>
            <a:ext cx="42897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rPr>
              <a:t>Power </a:t>
            </a:r>
            <a:r>
              <a:rPr b="1" lang="en" sz="2000">
                <a:solidFill>
                  <a:srgbClr val="E84B36"/>
                </a:solidFill>
              </a:rPr>
              <a:t>subsystem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b="1" lang="en" sz="1600"/>
              <a:t>Requirements:</a:t>
            </a:r>
            <a:endParaRPr b="1" sz="1600"/>
          </a:p>
          <a:p>
            <a:pPr indent="0" lvl="0" marL="0" rtl="0" algn="l">
              <a:lnSpc>
                <a:spcPct val="100000"/>
              </a:lnSpc>
              <a:spcBef>
                <a:spcPts val="0"/>
              </a:spcBef>
              <a:spcAft>
                <a:spcPts val="0"/>
              </a:spcAft>
              <a:buSzPts val="1500"/>
              <a:buNone/>
            </a:pPr>
            <a:r>
              <a:t/>
            </a:r>
            <a:endParaRPr b="1" sz="1600"/>
          </a:p>
          <a:p>
            <a:pPr indent="-330200" lvl="0" marL="457200" rtl="0" algn="l">
              <a:lnSpc>
                <a:spcPct val="100000"/>
              </a:lnSpc>
              <a:spcBef>
                <a:spcPts val="0"/>
              </a:spcBef>
              <a:spcAft>
                <a:spcPts val="0"/>
              </a:spcAft>
              <a:buSzPts val="1600"/>
              <a:buChar char="•"/>
            </a:pPr>
            <a:r>
              <a:rPr lang="en" sz="1600"/>
              <a:t>Must be able to supply 3.3±0.3V to the IMUs and the ESP32 </a:t>
            </a:r>
            <a:endParaRPr sz="1600"/>
          </a:p>
          <a:p>
            <a:pPr indent="-330200" lvl="0" marL="457200" rtl="0" algn="l">
              <a:lnSpc>
                <a:spcPct val="100000"/>
              </a:lnSpc>
              <a:spcBef>
                <a:spcPts val="0"/>
              </a:spcBef>
              <a:spcAft>
                <a:spcPts val="0"/>
              </a:spcAft>
              <a:buSzPts val="1600"/>
              <a:buChar char="•"/>
            </a:pPr>
            <a:r>
              <a:rPr lang="en" sz="1600"/>
              <a:t>Must be able to supply 4.8±0.3V to the LEDs </a:t>
            </a:r>
            <a:endParaRPr sz="1600"/>
          </a:p>
          <a:p>
            <a:pPr indent="-330200" lvl="0" marL="457200" rtl="0" algn="l">
              <a:lnSpc>
                <a:spcPct val="100000"/>
              </a:lnSpc>
              <a:spcBef>
                <a:spcPts val="0"/>
              </a:spcBef>
              <a:spcAft>
                <a:spcPts val="0"/>
              </a:spcAft>
              <a:buSzPts val="1600"/>
              <a:buChar char="•"/>
            </a:pPr>
            <a:r>
              <a:rPr lang="en" sz="1600"/>
              <a:t>The temperature of the battery should stay below 50 C during operation</a:t>
            </a:r>
            <a:endParaRPr sz="1600"/>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p:txBody>
      </p:sp>
      <p:sp>
        <p:nvSpPr>
          <p:cNvPr id="182" name="Google Shape;182;p21"/>
          <p:cNvSpPr txBox="1"/>
          <p:nvPr>
            <p:ph idx="1" type="body"/>
          </p:nvPr>
        </p:nvSpPr>
        <p:spPr>
          <a:xfrm>
            <a:off x="4572001" y="928700"/>
            <a:ext cx="43620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600"/>
              <a:t>Verification:</a:t>
            </a:r>
            <a:endParaRPr b="1" sz="1600"/>
          </a:p>
          <a:p>
            <a:pPr indent="0" lvl="0" marL="0" rtl="0" algn="l">
              <a:lnSpc>
                <a:spcPct val="100000"/>
              </a:lnSpc>
              <a:spcBef>
                <a:spcPts val="0"/>
              </a:spcBef>
              <a:spcAft>
                <a:spcPts val="0"/>
              </a:spcAft>
              <a:buSzPts val="2300"/>
              <a:buNone/>
            </a:pPr>
            <a:r>
              <a:t/>
            </a:r>
            <a:endParaRPr b="1" sz="1600"/>
          </a:p>
          <a:p>
            <a:pPr indent="-330200" lvl="0" marL="457200" marR="0" rtl="0" algn="l">
              <a:lnSpc>
                <a:spcPct val="100000"/>
              </a:lnSpc>
              <a:spcBef>
                <a:spcPts val="0"/>
              </a:spcBef>
              <a:spcAft>
                <a:spcPts val="0"/>
              </a:spcAft>
              <a:buSzPts val="1600"/>
              <a:buChar char="•"/>
            </a:pPr>
            <a:r>
              <a:rPr lang="en" sz="1600"/>
              <a:t>Use a multimeter to measure the voltage output of the Linear Regulator</a:t>
            </a:r>
            <a:endParaRPr sz="1600"/>
          </a:p>
          <a:p>
            <a:pPr indent="-330200" lvl="0" marL="457200" marR="0" rtl="0" algn="l">
              <a:lnSpc>
                <a:spcPct val="100000"/>
              </a:lnSpc>
              <a:spcBef>
                <a:spcPts val="0"/>
              </a:spcBef>
              <a:spcAft>
                <a:spcPts val="0"/>
              </a:spcAft>
              <a:buSzPts val="1600"/>
              <a:buChar char="•"/>
            </a:pPr>
            <a:r>
              <a:rPr lang="en" sz="1600"/>
              <a:t>Use a multimeter to measure the voltage through the LEDs</a:t>
            </a:r>
            <a:endParaRPr sz="1600"/>
          </a:p>
          <a:p>
            <a:pPr indent="-330200" lvl="0" marL="457200" marR="0" rtl="0" algn="l">
              <a:lnSpc>
                <a:spcPct val="100000"/>
              </a:lnSpc>
              <a:spcBef>
                <a:spcPts val="0"/>
              </a:spcBef>
              <a:spcAft>
                <a:spcPts val="0"/>
              </a:spcAft>
              <a:buSzPts val="1600"/>
              <a:buChar char="•"/>
            </a:pPr>
            <a:r>
              <a:rPr lang="en" sz="1600"/>
              <a:t>Measure the battery temperature with a thermometer during operation</a:t>
            </a:r>
            <a:endParaRPr sz="1600"/>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p:txBody>
      </p:sp>
      <p:cxnSp>
        <p:nvCxnSpPr>
          <p:cNvPr id="183" name="Google Shape;183;p21"/>
          <p:cNvCxnSpPr/>
          <p:nvPr/>
        </p:nvCxnSpPr>
        <p:spPr>
          <a:xfrm>
            <a:off x="256425" y="1908950"/>
            <a:ext cx="8660100" cy="210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p21"/>
          <p:cNvCxnSpPr/>
          <p:nvPr/>
        </p:nvCxnSpPr>
        <p:spPr>
          <a:xfrm>
            <a:off x="4447425" y="1300125"/>
            <a:ext cx="0" cy="3516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190" name="Google Shape;190;p22"/>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191" name="Google Shape;191;p22"/>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92" name="Google Shape;192;p2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93" name="Google Shape;193;p22"/>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94" name="Google Shape;194;p22"/>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95" name="Google Shape;195;p22"/>
          <p:cNvSpPr txBox="1"/>
          <p:nvPr/>
        </p:nvSpPr>
        <p:spPr>
          <a:xfrm>
            <a:off x="282607" y="153038"/>
            <a:ext cx="8182500" cy="623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5.3 </a:t>
            </a:r>
            <a:r>
              <a:rPr lang="en" sz="1800">
                <a:solidFill>
                  <a:schemeClr val="lt1"/>
                </a:solidFill>
              </a:rPr>
              <a:t>Requirements &amp; Verification</a:t>
            </a:r>
            <a:endParaRPr sz="18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endParaRPr>
          </a:p>
        </p:txBody>
      </p:sp>
      <p:sp>
        <p:nvSpPr>
          <p:cNvPr id="196" name="Google Shape;196;p2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pic>
        <p:nvPicPr>
          <p:cNvPr id="197" name="Google Shape;197;p22"/>
          <p:cNvPicPr preferRelativeResize="0"/>
          <p:nvPr/>
        </p:nvPicPr>
        <p:blipFill>
          <a:blip r:embed="rId4">
            <a:alphaModFix/>
          </a:blip>
          <a:stretch>
            <a:fillRect/>
          </a:stretch>
        </p:blipFill>
        <p:spPr>
          <a:xfrm>
            <a:off x="5" y="950199"/>
            <a:ext cx="4694774" cy="3521061"/>
          </a:xfrm>
          <a:prstGeom prst="rect">
            <a:avLst/>
          </a:prstGeom>
          <a:noFill/>
          <a:ln>
            <a:noFill/>
          </a:ln>
        </p:spPr>
      </p:pic>
      <p:pic>
        <p:nvPicPr>
          <p:cNvPr id="198" name="Google Shape;198;p22"/>
          <p:cNvPicPr preferRelativeResize="0"/>
          <p:nvPr/>
        </p:nvPicPr>
        <p:blipFill rotWithShape="1">
          <a:blip r:embed="rId5">
            <a:alphaModFix/>
          </a:blip>
          <a:srcRect b="12627" l="12567" r="15536" t="13783"/>
          <a:stretch/>
        </p:blipFill>
        <p:spPr>
          <a:xfrm>
            <a:off x="4694782" y="2399975"/>
            <a:ext cx="4452918" cy="2427925"/>
          </a:xfrm>
          <a:prstGeom prst="rect">
            <a:avLst/>
          </a:prstGeom>
          <a:noFill/>
          <a:ln>
            <a:noFill/>
          </a:ln>
        </p:spPr>
      </p:pic>
      <p:pic>
        <p:nvPicPr>
          <p:cNvPr id="199" name="Google Shape;199;p22"/>
          <p:cNvPicPr preferRelativeResize="0"/>
          <p:nvPr/>
        </p:nvPicPr>
        <p:blipFill rotWithShape="1">
          <a:blip r:embed="rId6">
            <a:alphaModFix/>
          </a:blip>
          <a:srcRect b="39723" l="0" r="0" t="29571"/>
          <a:stretch/>
        </p:blipFill>
        <p:spPr>
          <a:xfrm>
            <a:off x="4694772" y="685250"/>
            <a:ext cx="4090978" cy="1674875"/>
          </a:xfrm>
          <a:prstGeom prst="rect">
            <a:avLst/>
          </a:prstGeom>
          <a:noFill/>
          <a:ln>
            <a:noFill/>
          </a:ln>
        </p:spPr>
      </p:pic>
      <p:sp>
        <p:nvSpPr>
          <p:cNvPr id="200" name="Google Shape;200;p22"/>
          <p:cNvSpPr txBox="1"/>
          <p:nvPr/>
        </p:nvSpPr>
        <p:spPr>
          <a:xfrm>
            <a:off x="1658575" y="4430400"/>
            <a:ext cx="1377600" cy="3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74.3℉ = 23.5 ℃</a:t>
            </a:r>
            <a:endParaRPr sz="12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