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6" r:id="rId4"/>
    <p:sldMasterId id="214748365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7772400" cx="13817600"/>
  <p:notesSz cx="6858000" cy="9144000"/>
  <p:embeddedFontLst>
    <p:embeddedFont>
      <p:font typeface="Arial Narrow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48">
          <p15:clr>
            <a:srgbClr val="A4A3A4"/>
          </p15:clr>
        </p15:guide>
        <p15:guide id="2" pos="4352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48" orient="horz"/>
        <p:guide pos="4352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ArialNarrow-regular.fntdata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ArialNarrow-italic.fntdata"/><Relationship Id="rId14" Type="http://schemas.openxmlformats.org/officeDocument/2006/relationships/slide" Target="slides/slide8.xml"/><Relationship Id="rId36" Type="http://schemas.openxmlformats.org/officeDocument/2006/relationships/font" Target="fonts/ArialNarrow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schemas.openxmlformats.org/officeDocument/2006/relationships/font" Target="fonts/ArialNarrow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14295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F1632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ECE_handoutmaster.eps" id="7" name="Google Shape;7;n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587" y="8450729"/>
            <a:ext cx="6858000" cy="70597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n"/>
          <p:cNvSpPr txBox="1"/>
          <p:nvPr>
            <p:ph idx="12" type="sldNum"/>
          </p:nvPr>
        </p:nvSpPr>
        <p:spPr>
          <a:xfrm>
            <a:off x="6476999" y="8889999"/>
            <a:ext cx="379413" cy="2524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8ed4aa563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8ed4aa56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flowchart for software</a:t>
            </a:r>
            <a:endParaRPr/>
          </a:p>
        </p:txBody>
      </p:sp>
      <p:sp>
        <p:nvSpPr>
          <p:cNvPr id="127" name="Google Shape;127;g58ed4aa563_0_7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8efd552e1_2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8efd552e1_2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Tried different gains ranging from 3 to </a:t>
            </a:r>
            <a:endParaRPr/>
          </a:p>
        </p:txBody>
      </p:sp>
      <p:sp>
        <p:nvSpPr>
          <p:cNvPr id="135" name="Google Shape;135;g58efd552e1_2_9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6e08ff7c5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6e08ff7c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56e08ff7c5_0_0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6e08ff7c5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56e08ff7c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56e08ff7c5_0_10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1385e9e0c_1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1385e9e0c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See actual chat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51385e9e0c_1_7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8efd552e1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8efd552e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58efd552e1_0_3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1385e9e0c_0_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1385e9e0c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Switch Subsystem BD</a:t>
            </a:r>
            <a:endParaRPr/>
          </a:p>
        </p:txBody>
      </p:sp>
      <p:sp>
        <p:nvSpPr>
          <p:cNvPr id="177" name="Google Shape;177;g51385e9e0c_0_42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1385e9e0c_0_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1385e9e0c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overview of the split between master and slave and explain basic difference in between the two </a:t>
            </a:r>
            <a:endParaRPr/>
          </a:p>
        </p:txBody>
      </p:sp>
      <p:sp>
        <p:nvSpPr>
          <p:cNvPr id="184" name="Google Shape;184;g51385e9e0c_0_49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51385e9e0c_0_6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51385e9e0c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SDT 84-264VDC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LD1113CTR</a:t>
            </a:r>
            <a:endParaRPr/>
          </a:p>
        </p:txBody>
      </p:sp>
      <p:sp>
        <p:nvSpPr>
          <p:cNvPr id="193" name="Google Shape;193;g51385e9e0c_0_63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1385e9e0c_0_7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51385e9e0c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Choose one part of the hardware and elaborate on it, ideally add pictures</a:t>
            </a:r>
            <a:endParaRPr/>
          </a:p>
        </p:txBody>
      </p:sp>
      <p:sp>
        <p:nvSpPr>
          <p:cNvPr id="202" name="Google Shape;202;g51385e9e0c_0_70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of some ECEB rooms where you wave hands etc</a:t>
            </a:r>
            <a:endParaRPr/>
          </a:p>
        </p:txBody>
      </p:sp>
      <p:sp>
        <p:nvSpPr>
          <p:cNvPr id="66" name="Google Shape;6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58ed4aa563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58ed4aa563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See actual chat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58ed4aa563_0_14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58ed4aa563_0_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58ed4aa56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See actual chat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g58ed4aa563_0_22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58efd552e1_3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58efd552e1_3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58efd552e1_3_1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1385e9e0c_0_9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1385e9e0c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Talk about Software security and about safety of the switches</a:t>
            </a:r>
            <a:endParaRPr/>
          </a:p>
        </p:txBody>
      </p:sp>
      <p:sp>
        <p:nvSpPr>
          <p:cNvPr id="235" name="Google Shape;235;g51385e9e0c_0_91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51385e9e0c_0_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51385e9e0c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Stuff like hardware enclosures, more robust sensors maybe, testing on battery life etc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g51385e9e0c_0_77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51385e9e0c_0_8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51385e9e0c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Added UI, benefit of individual self control, Mobile APP, Change to better security protocols</a:t>
            </a:r>
            <a:endParaRPr/>
          </a:p>
        </p:txBody>
      </p:sp>
      <p:sp>
        <p:nvSpPr>
          <p:cNvPr id="251" name="Google Shape;251;g51385e9e0c_0_84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51385e9e0c_0_9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51385e9e0c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51385e9e0c_0_98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51385e9e0c_0_10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51385e9e0c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51385e9e0c_0_105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51385e9e0c_0_1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51385e9e0c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51385e9e0c_0_112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1385e9e0c_0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1385e9e0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g51385e9e0c_0_7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1385e9e0c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1385e9e0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Lay out main parts of the system,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Master switch, Slave Switch and Sensor. One line for each at max</a:t>
            </a:r>
            <a:endParaRPr/>
          </a:p>
        </p:txBody>
      </p:sp>
      <p:sp>
        <p:nvSpPr>
          <p:cNvPr id="81" name="Google Shape;81;g51385e9e0c_0_14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1385e9e0c_0_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1385e9e0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Add block diagram</a:t>
            </a:r>
            <a:endParaRPr sz="1200">
              <a:solidFill>
                <a:srgbClr val="1329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g51385e9e0c_0_21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8efd552e1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8efd552e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58efd552e1_0_9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1385e9e0c_0_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1385e9e0c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rPr>
              <a:t>Add block diagram</a:t>
            </a:r>
            <a:endParaRPr sz="1200">
              <a:solidFill>
                <a:srgbClr val="13294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51385e9e0c_0_28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1385e9e0c_0_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1385e9e0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Lay out main parts of the system,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namely sensors and microphone and just give a line into for each with an image each  </a:t>
            </a:r>
            <a:endParaRPr/>
          </a:p>
        </p:txBody>
      </p:sp>
      <p:sp>
        <p:nvSpPr>
          <p:cNvPr id="110" name="Google Shape;110;g51385e9e0c_0_35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1385e9e0c_0_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1385e9e0c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 into a specific part of the system ex. PIR and describe a few lines of it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Add 1-2 slides for each part. I (Rohan) will add the control and wifi part to the system</a:t>
            </a:r>
            <a:endParaRPr/>
          </a:p>
        </p:txBody>
      </p:sp>
      <p:sp>
        <p:nvSpPr>
          <p:cNvPr id="118" name="Google Shape;118;g51385e9e0c_0_56:notes"/>
          <p:cNvSpPr txBox="1"/>
          <p:nvPr>
            <p:ph idx="12" type="sldNum"/>
          </p:nvPr>
        </p:nvSpPr>
        <p:spPr>
          <a:xfrm>
            <a:off x="6476999" y="8889999"/>
            <a:ext cx="379500" cy="2523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ver Slide w/ Text">
  <p:cSld name="Cover Slide w/ Tex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/>
          <p:nvPr>
            <p:ph idx="1" type="body"/>
          </p:nvPr>
        </p:nvSpPr>
        <p:spPr>
          <a:xfrm>
            <a:off x="610627" y="619125"/>
            <a:ext cx="12736404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13294B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2" type="body"/>
          </p:nvPr>
        </p:nvSpPr>
        <p:spPr>
          <a:xfrm>
            <a:off x="610627" y="1570071"/>
            <a:ext cx="12736404" cy="327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340"/>
              </a:spcBef>
              <a:spcAft>
                <a:spcPts val="0"/>
              </a:spcAft>
              <a:buClr>
                <a:srgbClr val="E84A27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E84A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3" type="body"/>
          </p:nvPr>
        </p:nvSpPr>
        <p:spPr>
          <a:xfrm>
            <a:off x="610627" y="1860825"/>
            <a:ext cx="12736404" cy="301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rgbClr val="E84A27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E84A2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ullets">
  <p:cSld name="Title and Bulle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idx="1" type="body"/>
          </p:nvPr>
        </p:nvSpPr>
        <p:spPr>
          <a:xfrm>
            <a:off x="610626" y="1633220"/>
            <a:ext cx="12701026" cy="5082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57136" lvl="0" marL="457200" marR="0" rtl="0" algn="l">
              <a:spcBef>
                <a:spcPts val="720"/>
              </a:spcBef>
              <a:spcAft>
                <a:spcPts val="0"/>
              </a:spcAft>
              <a:buClr>
                <a:srgbClr val="13294B"/>
              </a:buClr>
              <a:buSzPts val="3599"/>
              <a:buFont typeface="Noto Sans Symbols"/>
              <a:buChar char="▪"/>
              <a:defRPr b="0" i="0" sz="3599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rgbClr val="13294B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rgbClr val="13294B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rgbClr val="13294B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rgbClr val="13294B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2" type="body"/>
          </p:nvPr>
        </p:nvSpPr>
        <p:spPr>
          <a:xfrm>
            <a:off x="610626" y="635276"/>
            <a:ext cx="1263124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13294B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829504" y="7237049"/>
            <a:ext cx="533709" cy="414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ext">
  <p:cSld name="Title and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idx="1" type="body"/>
          </p:nvPr>
        </p:nvSpPr>
        <p:spPr>
          <a:xfrm>
            <a:off x="610626" y="635276"/>
            <a:ext cx="1263124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13294B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610626" y="1628416"/>
            <a:ext cx="12631240" cy="5077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rgbClr val="13294B"/>
              </a:buClr>
              <a:buSzPts val="3599"/>
              <a:buFont typeface="Arial"/>
              <a:buNone/>
              <a:defRPr b="0" i="0" sz="3599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29504" y="7237049"/>
            <a:ext cx="533709" cy="414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Text and Media">
  <p:cSld name="Title with Text and Media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idx="1" type="body"/>
          </p:nvPr>
        </p:nvSpPr>
        <p:spPr>
          <a:xfrm>
            <a:off x="9124501" y="1608096"/>
            <a:ext cx="4069626" cy="5067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ctr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b="0" i="1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610626" y="1628416"/>
            <a:ext cx="8182392" cy="5046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rgbClr val="13294B"/>
              </a:buClr>
              <a:buSzPts val="3599"/>
              <a:buFont typeface="Arial"/>
              <a:buNone/>
              <a:defRPr b="0" i="0" sz="3599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3" type="body"/>
          </p:nvPr>
        </p:nvSpPr>
        <p:spPr>
          <a:xfrm>
            <a:off x="610626" y="635276"/>
            <a:ext cx="1263124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13294B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829504" y="7237049"/>
            <a:ext cx="533709" cy="414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ide-by-side Text">
  <p:cSld name="Side-by-side 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idx="1" type="body"/>
          </p:nvPr>
        </p:nvSpPr>
        <p:spPr>
          <a:xfrm>
            <a:off x="610626" y="1628416"/>
            <a:ext cx="6144645" cy="5087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rgbClr val="13294B"/>
              </a:buClr>
              <a:buSzPts val="3599"/>
              <a:buFont typeface="Arial"/>
              <a:buNone/>
              <a:defRPr b="0" i="0" sz="3599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6964630" y="1628416"/>
            <a:ext cx="6144645" cy="50873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rgbClr val="13294B"/>
              </a:buClr>
              <a:buSzPts val="3599"/>
              <a:buFont typeface="Arial"/>
              <a:buNone/>
              <a:defRPr b="0" i="0" sz="3599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0626" y="635276"/>
            <a:ext cx="1263124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13294B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13294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829504" y="7237049"/>
            <a:ext cx="533709" cy="414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Media">
  <p:cSld name="Title and Media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idx="1" type="body"/>
          </p:nvPr>
        </p:nvSpPr>
        <p:spPr>
          <a:xfrm>
            <a:off x="610626" y="1608096"/>
            <a:ext cx="12583500" cy="5097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b="0" i="1" sz="1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8"/>
          <p:cNvSpPr txBox="1"/>
          <p:nvPr>
            <p:ph idx="2" type="body"/>
          </p:nvPr>
        </p:nvSpPr>
        <p:spPr>
          <a:xfrm>
            <a:off x="610626" y="635276"/>
            <a:ext cx="1263124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142958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14295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29504" y="7237049"/>
            <a:ext cx="533709" cy="414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>
  <p:cSld name="Section Head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/>
        </p:nvSpPr>
        <p:spPr>
          <a:xfrm>
            <a:off x="0" y="2834640"/>
            <a:ext cx="13817599" cy="2038696"/>
          </a:xfrm>
          <a:prstGeom prst="rect">
            <a:avLst/>
          </a:prstGeom>
          <a:solidFill>
            <a:srgbClr val="13294B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9"/>
          <p:cNvSpPr txBox="1"/>
          <p:nvPr>
            <p:ph idx="1" type="body"/>
          </p:nvPr>
        </p:nvSpPr>
        <p:spPr>
          <a:xfrm>
            <a:off x="610626" y="2977958"/>
            <a:ext cx="12631240" cy="6305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610626" y="3833136"/>
            <a:ext cx="12631240" cy="718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3599"/>
              <a:buFont typeface="Arial"/>
              <a:buNone/>
              <a:defRPr b="0" i="1" sz="3599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25386" lvl="1" marL="914400" marR="0" rtl="0" algn="l"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099"/>
              <a:buFont typeface="Arial"/>
              <a:buChar char="–"/>
              <a:defRPr b="0" i="0" sz="30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68300" lvl="3" marL="1828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68300" lvl="4" marL="22860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»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68300" lvl="5" marL="27432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29504" y="7237049"/>
            <a:ext cx="533709" cy="414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29504" y="7237049"/>
            <a:ext cx="533709" cy="414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3.jpg"/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2.jp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1.xml"/><Relationship Id="rId8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8.jp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8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"/>
          <p:cNvGrpSpPr/>
          <p:nvPr/>
        </p:nvGrpSpPr>
        <p:grpSpPr>
          <a:xfrm>
            <a:off x="-2940" y="2695073"/>
            <a:ext cx="13820539" cy="2352030"/>
            <a:chOff x="-1069" y="2880073"/>
            <a:chExt cx="10056262" cy="1676400"/>
          </a:xfrm>
        </p:grpSpPr>
        <p:pic>
          <p:nvPicPr>
            <p:cNvPr id="11" name="Google Shape;11;p1"/>
            <p:cNvPicPr preferRelativeResize="0"/>
            <p:nvPr/>
          </p:nvPicPr>
          <p:blipFill rotWithShape="1">
            <a:blip r:embed="rId1">
              <a:alphaModFix/>
            </a:blip>
            <a:srcRect b="0" l="0" r="0" t="196"/>
            <a:stretch/>
          </p:blipFill>
          <p:spPr>
            <a:xfrm>
              <a:off x="-1069" y="2881477"/>
              <a:ext cx="2514600" cy="16730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12;p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513531" y="2880073"/>
              <a:ext cx="2514600" cy="167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27062" y="2880073"/>
              <a:ext cx="2514600" cy="1676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4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540593" y="2881978"/>
              <a:ext cx="2514600" cy="167449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Google Shape;15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" y="5111273"/>
            <a:ext cx="13817597" cy="267387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"/>
          <p:cNvSpPr/>
          <p:nvPr/>
        </p:nvSpPr>
        <p:spPr>
          <a:xfrm>
            <a:off x="13099" y="5528603"/>
            <a:ext cx="13804502" cy="2256549"/>
          </a:xfrm>
          <a:prstGeom prst="rect">
            <a:avLst/>
          </a:prstGeom>
          <a:solidFill>
            <a:srgbClr val="E84A26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9790" y="6173988"/>
            <a:ext cx="4452724" cy="149569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0" y="7172772"/>
            <a:ext cx="13817599" cy="599627"/>
          </a:xfrm>
          <a:prstGeom prst="rect">
            <a:avLst/>
          </a:prstGeom>
          <a:solidFill>
            <a:srgbClr val="E84A26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1">
            <a:alphaModFix/>
          </a:blip>
          <a:srcRect b="75362" l="0" r="0" t="0"/>
          <a:stretch/>
        </p:blipFill>
        <p:spPr>
          <a:xfrm>
            <a:off x="-2" y="7022370"/>
            <a:ext cx="13817601" cy="253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301509" y="7353309"/>
            <a:ext cx="1940310" cy="196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3"/>
          <p:cNvPicPr preferRelativeResize="0"/>
          <p:nvPr/>
        </p:nvPicPr>
        <p:blipFill rotWithShape="1">
          <a:blip r:embed="rId3">
            <a:alphaModFix/>
          </a:blip>
          <a:srcRect b="63560" l="0" r="92703" t="0"/>
          <a:stretch/>
        </p:blipFill>
        <p:spPr>
          <a:xfrm>
            <a:off x="499630" y="7239543"/>
            <a:ext cx="368073" cy="42451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29504" y="7237049"/>
            <a:ext cx="533709" cy="414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7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idx="1" type="body"/>
          </p:nvPr>
        </p:nvSpPr>
        <p:spPr>
          <a:xfrm>
            <a:off x="610627" y="619125"/>
            <a:ext cx="12736404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800"/>
              <a:buNone/>
            </a:pPr>
            <a:r>
              <a:rPr lang="en-US"/>
              <a:t>MLC: Modular Light Control</a:t>
            </a:r>
            <a:endParaRPr/>
          </a:p>
        </p:txBody>
      </p:sp>
      <p:sp>
        <p:nvSpPr>
          <p:cNvPr id="62" name="Google Shape;62;p11"/>
          <p:cNvSpPr txBox="1"/>
          <p:nvPr>
            <p:ph idx="2" type="body"/>
          </p:nvPr>
        </p:nvSpPr>
        <p:spPr>
          <a:xfrm>
            <a:off x="610627" y="1570071"/>
            <a:ext cx="12736404" cy="3273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84A27"/>
              </a:buClr>
              <a:buSzPts val="1700"/>
              <a:buNone/>
            </a:pPr>
            <a:r>
              <a:rPr lang="en-US" sz="2400"/>
              <a:t>Group 44: Ibrahim Odeh, Rohan Tikmany &amp; Konrad Woo</a:t>
            </a:r>
            <a:endParaRPr sz="2400"/>
          </a:p>
        </p:txBody>
      </p:sp>
      <p:sp>
        <p:nvSpPr>
          <p:cNvPr id="63" name="Google Shape;63;p11"/>
          <p:cNvSpPr txBox="1"/>
          <p:nvPr>
            <p:ph idx="3" type="body"/>
          </p:nvPr>
        </p:nvSpPr>
        <p:spPr>
          <a:xfrm>
            <a:off x="610627" y="2105375"/>
            <a:ext cx="12736500" cy="3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E84A27"/>
              </a:buClr>
              <a:buSzPts val="1200"/>
              <a:buNone/>
            </a:pPr>
            <a:r>
              <a:rPr lang="en-US" sz="1800"/>
              <a:t>ECE 445 Senior Design, April 29, 2019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0" name="Google Shape;13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98137" y="1829525"/>
            <a:ext cx="4621327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0"/>
          <p:cNvSpPr txBox="1"/>
          <p:nvPr>
            <p:ph idx="3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Sensor Subsystem: PIR Filter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>
            <p:ph idx="1" type="body"/>
          </p:nvPr>
        </p:nvSpPr>
        <p:spPr>
          <a:xfrm>
            <a:off x="610626" y="1633220"/>
            <a:ext cx="127011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136" lvl="0" marL="457200" rtl="0" algn="l">
              <a:spcBef>
                <a:spcPts val="72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ICS-40180 mic detects up to 20kHz [1]</a:t>
            </a:r>
            <a:endParaRPr/>
          </a:p>
          <a:p>
            <a:pPr indent="-425386" lvl="1" marL="914400" rtl="0" algn="l">
              <a:spcBef>
                <a:spcPts val="720"/>
              </a:spcBef>
              <a:spcAft>
                <a:spcPts val="0"/>
              </a:spcAft>
              <a:buSzPts val="3099"/>
              <a:buChar char="–"/>
            </a:pPr>
            <a:r>
              <a:rPr lang="en-US"/>
              <a:t>Output RMS of 0.398V needs to be amplified to 3.3V pk-pk</a:t>
            </a:r>
            <a:endParaRPr/>
          </a:p>
          <a:p>
            <a:pPr indent="-425386" lvl="1" marL="914400" rtl="0" algn="l">
              <a:spcBef>
                <a:spcPts val="720"/>
              </a:spcBef>
              <a:spcAft>
                <a:spcPts val="0"/>
              </a:spcAft>
              <a:buSzPts val="3099"/>
              <a:buChar char="–"/>
            </a:pPr>
            <a:r>
              <a:rPr lang="en-US"/>
              <a:t>Needs to be bandpassed to human vocal range</a:t>
            </a:r>
            <a:endParaRPr/>
          </a:p>
          <a:p>
            <a:pPr indent="0" lvl="0" marL="91440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 sz="3099"/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 sz="3099"/>
          </a:p>
          <a:p>
            <a:pPr indent="0" lvl="0" marL="0" rtl="0" algn="ctr">
              <a:spcBef>
                <a:spcPts val="720"/>
              </a:spcBef>
              <a:spcAft>
                <a:spcPts val="90"/>
              </a:spcAft>
              <a:buNone/>
            </a:pPr>
            <a:r>
              <a:rPr lang="en-US" sz="3099"/>
              <a:t>Failed amplification with LM741 op-amp and varied gains!</a:t>
            </a:r>
            <a:endParaRPr/>
          </a:p>
        </p:txBody>
      </p:sp>
      <p:sp>
        <p:nvSpPr>
          <p:cNvPr id="138" name="Google Shape;138;p21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Sensor Subsystem: Mic</a:t>
            </a:r>
            <a:endParaRPr/>
          </a:p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2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Bessel Filter</a:t>
            </a:r>
            <a:endParaRPr/>
          </a:p>
        </p:txBody>
      </p:sp>
      <p:pic>
        <p:nvPicPr>
          <p:cNvPr id="145" name="Google Shape;14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14575"/>
            <a:ext cx="5401626" cy="411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6425" y="1514575"/>
            <a:ext cx="7879076" cy="4043024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2"/>
          <p:cNvSpPr txBox="1"/>
          <p:nvPr/>
        </p:nvSpPr>
        <p:spPr>
          <a:xfrm>
            <a:off x="680075" y="5715950"/>
            <a:ext cx="34977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Filter response</a:t>
            </a:r>
            <a:endParaRPr b="1" sz="2400"/>
          </a:p>
        </p:txBody>
      </p:sp>
      <p:sp>
        <p:nvSpPr>
          <p:cNvPr id="148" name="Google Shape;148;p22"/>
          <p:cNvSpPr txBox="1"/>
          <p:nvPr/>
        </p:nvSpPr>
        <p:spPr>
          <a:xfrm>
            <a:off x="7897113" y="5710000"/>
            <a:ext cx="34977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Filter group delay</a:t>
            </a:r>
            <a:endParaRPr b="1"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Bessel Filter</a:t>
            </a:r>
            <a:endParaRPr/>
          </a:p>
        </p:txBody>
      </p:sp>
      <p:pic>
        <p:nvPicPr>
          <p:cNvPr id="155" name="Google Shape;15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625" y="2247899"/>
            <a:ext cx="4908100" cy="88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7850" y="4017400"/>
            <a:ext cx="3320050" cy="258655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3"/>
          <p:cNvSpPr txBox="1"/>
          <p:nvPr/>
        </p:nvSpPr>
        <p:spPr>
          <a:xfrm>
            <a:off x="5533175" y="2450175"/>
            <a:ext cx="2693400" cy="8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Filter Transfer Function [2]</a:t>
            </a:r>
            <a:endParaRPr b="1" sz="2400"/>
          </a:p>
        </p:txBody>
      </p:sp>
      <p:sp>
        <p:nvSpPr>
          <p:cNvPr id="158" name="Google Shape;158;p23"/>
          <p:cNvSpPr txBox="1"/>
          <p:nvPr/>
        </p:nvSpPr>
        <p:spPr>
          <a:xfrm>
            <a:off x="5579525" y="4905075"/>
            <a:ext cx="2693400" cy="8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Filter Topology [2]</a:t>
            </a:r>
            <a:endParaRPr b="1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Sensor </a:t>
            </a:r>
            <a:r>
              <a:rPr lang="en-US"/>
              <a:t>Subsystem: Control Software</a:t>
            </a:r>
            <a:endParaRPr/>
          </a:p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4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6" name="Google Shape;166;p24"/>
          <p:cNvSpPr txBox="1"/>
          <p:nvPr>
            <p:ph idx="1" type="body"/>
          </p:nvPr>
        </p:nvSpPr>
        <p:spPr>
          <a:xfrm>
            <a:off x="945850" y="2432600"/>
            <a:ext cx="5962800" cy="4408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ATMega328P</a:t>
            </a:r>
            <a:endParaRPr/>
          </a:p>
          <a:p>
            <a:pPr indent="-419100" lvl="0" marL="457200" rtl="0" algn="l">
              <a:spcBef>
                <a:spcPts val="720"/>
              </a:spcBef>
              <a:spcAft>
                <a:spcPts val="0"/>
              </a:spcAft>
              <a:buSzPts val="3000"/>
              <a:buChar char="▪"/>
            </a:pPr>
            <a:r>
              <a:rPr lang="en-US" sz="3000"/>
              <a:t>Receive interrupts from both sensor modules</a:t>
            </a:r>
            <a:r>
              <a:rPr lang="en-US" sz="3000"/>
              <a:t> </a:t>
            </a:r>
            <a:br>
              <a:rPr lang="en-US" sz="3000"/>
            </a:b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en-US" sz="3000"/>
              <a:t>Send commands to ESP8266 to communicate with master switch module</a:t>
            </a:r>
            <a:endParaRPr sz="3000"/>
          </a:p>
        </p:txBody>
      </p:sp>
      <p:sp>
        <p:nvSpPr>
          <p:cNvPr id="167" name="Google Shape;167;p24"/>
          <p:cNvSpPr txBox="1"/>
          <p:nvPr>
            <p:ph idx="1" type="body"/>
          </p:nvPr>
        </p:nvSpPr>
        <p:spPr>
          <a:xfrm>
            <a:off x="6999100" y="2432600"/>
            <a:ext cx="5962800" cy="4482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ESP8266</a:t>
            </a:r>
            <a:endParaRPr/>
          </a:p>
          <a:p>
            <a:pPr indent="-419100" lvl="0" marL="457200" rtl="0" algn="l">
              <a:spcBef>
                <a:spcPts val="720"/>
              </a:spcBef>
              <a:spcAft>
                <a:spcPts val="0"/>
              </a:spcAft>
              <a:buSzPts val="3000"/>
              <a:buChar char="▪"/>
            </a:pPr>
            <a:r>
              <a:rPr lang="en-US" sz="3000"/>
              <a:t>Communicate with other parts of the system</a:t>
            </a:r>
            <a:br>
              <a:rPr lang="en-US" sz="3000"/>
            </a:b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en-US" sz="3000"/>
              <a:t>Receive commands from the ATMega328</a:t>
            </a:r>
            <a:endParaRPr sz="3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/>
          <p:nvPr>
            <p:ph idx="1" type="body"/>
          </p:nvPr>
        </p:nvSpPr>
        <p:spPr>
          <a:xfrm>
            <a:off x="610625" y="2977937"/>
            <a:ext cx="12631200" cy="168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Switch Subsystem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0" name="Google Shape;18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3488" y="134325"/>
            <a:ext cx="7310625" cy="6889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/>
          <p:nvPr>
            <p:ph idx="1" type="body"/>
          </p:nvPr>
        </p:nvSpPr>
        <p:spPr>
          <a:xfrm>
            <a:off x="610626" y="1633220"/>
            <a:ext cx="127011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Char char="▪"/>
            </a:pPr>
            <a:r>
              <a:rPr lang="en-US" sz="3600">
                <a:solidFill>
                  <a:srgbClr val="3F3F3F"/>
                </a:solidFill>
              </a:rPr>
              <a:t>Replace existing wall-mounts</a:t>
            </a:r>
            <a:endParaRPr sz="3600">
              <a:solidFill>
                <a:srgbClr val="3F3F3F"/>
              </a:solidFill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▪"/>
            </a:pPr>
            <a:r>
              <a:rPr lang="en-US" sz="3600"/>
              <a:t>All switch layouts identical!</a:t>
            </a:r>
            <a:endParaRPr sz="3600"/>
          </a:p>
          <a:p>
            <a:pPr indent="-457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–"/>
            </a:pPr>
            <a:r>
              <a:rPr lang="en-US" sz="3600"/>
              <a:t>Difference is in the software</a:t>
            </a:r>
            <a:endParaRPr sz="3600"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▪"/>
            </a:pPr>
            <a:r>
              <a:rPr lang="en-US" sz="3600"/>
              <a:t>Master is main “hub”</a:t>
            </a:r>
            <a:endParaRPr sz="3600"/>
          </a:p>
        </p:txBody>
      </p:sp>
      <p:sp>
        <p:nvSpPr>
          <p:cNvPr id="187" name="Google Shape;187;p27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Switch Subsystem</a:t>
            </a:r>
            <a:endParaRPr/>
          </a:p>
        </p:txBody>
      </p:sp>
      <p:sp>
        <p:nvSpPr>
          <p:cNvPr id="188" name="Google Shape;188;p27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9" name="Google Shape;18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1254" y="1467811"/>
            <a:ext cx="3803973" cy="4836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/>
          <p:nvPr>
            <p:ph idx="1" type="body"/>
          </p:nvPr>
        </p:nvSpPr>
        <p:spPr>
          <a:xfrm>
            <a:off x="610626" y="1633220"/>
            <a:ext cx="127011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Power:</a:t>
            </a:r>
            <a:endParaRPr/>
          </a:p>
          <a:p>
            <a:pPr indent="-457200" lvl="0" marL="457200" rtl="0" algn="l">
              <a:lnSpc>
                <a:spcPct val="150000"/>
              </a:lnSpc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Char char="▪"/>
            </a:pPr>
            <a:r>
              <a:rPr lang="en-US" sz="3600">
                <a:solidFill>
                  <a:srgbClr val="3F3F3F"/>
                </a:solidFill>
              </a:rPr>
              <a:t>ATMega and ESP require 3.3VDC</a:t>
            </a:r>
            <a:endParaRPr sz="3600">
              <a:solidFill>
                <a:srgbClr val="3F3F3F"/>
              </a:solidFill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Char char="▪"/>
            </a:pPr>
            <a:r>
              <a:rPr lang="en-US" sz="3600">
                <a:solidFill>
                  <a:srgbClr val="3F3F3F"/>
                </a:solidFill>
              </a:rPr>
              <a:t>Step-down Transformer (PSK-S5B): 5.02 ± .5% VDC</a:t>
            </a:r>
            <a:endParaRPr sz="3600">
              <a:solidFill>
                <a:srgbClr val="3F3F3F"/>
              </a:solidFill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Char char="▪"/>
            </a:pPr>
            <a:r>
              <a:rPr lang="en-US" sz="3600">
                <a:solidFill>
                  <a:srgbClr val="3F3F3F"/>
                </a:solidFill>
              </a:rPr>
              <a:t>Voltage Regulator (LD1117S33): 3.3 ± .2% VDC</a:t>
            </a:r>
            <a:endParaRPr sz="3600">
              <a:solidFill>
                <a:srgbClr val="3F3F3F"/>
              </a:solidFill>
            </a:endParaRPr>
          </a:p>
        </p:txBody>
      </p:sp>
      <p:sp>
        <p:nvSpPr>
          <p:cNvPr id="196" name="Google Shape;196;p28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Switch Subsystem</a:t>
            </a:r>
            <a:endParaRPr/>
          </a:p>
        </p:txBody>
      </p:sp>
      <p:sp>
        <p:nvSpPr>
          <p:cNvPr id="197" name="Google Shape;197;p28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8" name="Google Shape;19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3513" y="4610275"/>
            <a:ext cx="10810574" cy="227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/>
          <p:nvPr>
            <p:ph idx="1" type="body"/>
          </p:nvPr>
        </p:nvSpPr>
        <p:spPr>
          <a:xfrm>
            <a:off x="610626" y="1633220"/>
            <a:ext cx="127011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Char char="▪"/>
            </a:pPr>
            <a:r>
              <a:rPr lang="en-US" sz="3600">
                <a:solidFill>
                  <a:srgbClr val="3F3F3F"/>
                </a:solidFill>
              </a:rPr>
              <a:t>ATMega outputs 3.3V to voltage-boosting transistor</a:t>
            </a:r>
            <a:endParaRPr sz="3600">
              <a:solidFill>
                <a:srgbClr val="3F3F3F"/>
              </a:solidFill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Char char="▪"/>
            </a:pPr>
            <a:r>
              <a:rPr lang="en-US" sz="3600">
                <a:solidFill>
                  <a:srgbClr val="3F3F3F"/>
                </a:solidFill>
              </a:rPr>
              <a:t>5V boosted control signal to electromechanical relay (EMR)</a:t>
            </a:r>
            <a:endParaRPr sz="3600">
              <a:solidFill>
                <a:srgbClr val="3F3F3F"/>
              </a:solidFill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Char char="▪"/>
            </a:pPr>
            <a:r>
              <a:rPr lang="en-US" sz="3600">
                <a:solidFill>
                  <a:srgbClr val="3F3F3F"/>
                </a:solidFill>
              </a:rPr>
              <a:t>Lights connected to normally open (NO) </a:t>
            </a:r>
            <a:endParaRPr sz="3600">
              <a:solidFill>
                <a:srgbClr val="3F3F3F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3F3F3F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72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3F3F3F"/>
                </a:solidFill>
              </a:rPr>
              <a:t>In practice, voltage booster not needed!</a:t>
            </a:r>
            <a:endParaRPr sz="3600">
              <a:solidFill>
                <a:srgbClr val="3F3F3F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720"/>
              </a:spcBef>
              <a:spcAft>
                <a:spcPts val="9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rgbClr val="3F3F3F"/>
              </a:solidFill>
            </a:endParaRPr>
          </a:p>
        </p:txBody>
      </p:sp>
      <p:sp>
        <p:nvSpPr>
          <p:cNvPr id="205" name="Google Shape;205;p29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Switch Subsystem</a:t>
            </a:r>
            <a:endParaRPr/>
          </a:p>
        </p:txBody>
      </p:sp>
      <p:sp>
        <p:nvSpPr>
          <p:cNvPr id="206" name="Google Shape;206;p29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>
            <p:ph idx="1" type="body"/>
          </p:nvPr>
        </p:nvSpPr>
        <p:spPr>
          <a:xfrm>
            <a:off x="610625" y="2885452"/>
            <a:ext cx="12701100" cy="38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Char char="▪"/>
            </a:pPr>
            <a:r>
              <a:rPr lang="en-US" sz="3600">
                <a:solidFill>
                  <a:srgbClr val="3F3F3F"/>
                </a:solidFill>
              </a:rPr>
              <a:t>Method of light automation using Passive Infrared (PIR) and audio cues</a:t>
            </a:r>
            <a:endParaRPr sz="2000">
              <a:solidFill>
                <a:srgbClr val="3F3F3F"/>
              </a:solidFill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Char char="▪"/>
            </a:pPr>
            <a:r>
              <a:rPr lang="en-US" sz="3600">
                <a:solidFill>
                  <a:srgbClr val="3F3F3F"/>
                </a:solidFill>
              </a:rPr>
              <a:t>Handles zonal lighting in a modular, affordable way</a:t>
            </a:r>
            <a:endParaRPr/>
          </a:p>
        </p:txBody>
      </p:sp>
      <p:sp>
        <p:nvSpPr>
          <p:cNvPr id="69" name="Google Shape;69;p12"/>
          <p:cNvSpPr txBox="1"/>
          <p:nvPr>
            <p:ph idx="2" type="body"/>
          </p:nvPr>
        </p:nvSpPr>
        <p:spPr>
          <a:xfrm>
            <a:off x="610626" y="635276"/>
            <a:ext cx="12631240" cy="726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800"/>
              <a:buNone/>
            </a:pPr>
            <a:r>
              <a:rPr lang="en-US"/>
              <a:t>Introduction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Switch </a:t>
            </a:r>
            <a:r>
              <a:rPr lang="en-US"/>
              <a:t>Subsystem: Control Software for Slave</a:t>
            </a:r>
            <a:endParaRPr/>
          </a:p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30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4" name="Google Shape;214;p30"/>
          <p:cNvSpPr txBox="1"/>
          <p:nvPr>
            <p:ph idx="1" type="body"/>
          </p:nvPr>
        </p:nvSpPr>
        <p:spPr>
          <a:xfrm>
            <a:off x="945850" y="2432600"/>
            <a:ext cx="5962800" cy="4408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ATMega328P</a:t>
            </a:r>
            <a:endParaRPr/>
          </a:p>
          <a:p>
            <a:pPr indent="-419100" lvl="0" marL="457200" rtl="0" algn="l">
              <a:spcBef>
                <a:spcPts val="720"/>
              </a:spcBef>
              <a:spcAft>
                <a:spcPts val="0"/>
              </a:spcAft>
              <a:buSzPts val="3000"/>
              <a:buChar char="▪"/>
            </a:pPr>
            <a:r>
              <a:rPr lang="en-US" sz="3000"/>
              <a:t>Receive interrupts from </a:t>
            </a:r>
            <a:r>
              <a:rPr lang="en-US" sz="3000"/>
              <a:t>the ESP8266 and </a:t>
            </a:r>
            <a:r>
              <a:rPr lang="en-US" sz="3000"/>
              <a:t>override button </a:t>
            </a:r>
            <a:endParaRPr sz="3000"/>
          </a:p>
          <a:p>
            <a:pPr indent="0" lvl="0" marL="91440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457200" rtl="0" algn="l">
              <a:spcBef>
                <a:spcPts val="720"/>
              </a:spcBef>
              <a:spcAft>
                <a:spcPts val="0"/>
              </a:spcAft>
              <a:buSzPts val="3000"/>
              <a:buChar char="▪"/>
            </a:pPr>
            <a:r>
              <a:rPr lang="en-US" sz="3000"/>
              <a:t>Send control signal to Relay to control lights</a:t>
            </a:r>
            <a:endParaRPr sz="3000"/>
          </a:p>
        </p:txBody>
      </p:sp>
      <p:sp>
        <p:nvSpPr>
          <p:cNvPr id="215" name="Google Shape;215;p30"/>
          <p:cNvSpPr txBox="1"/>
          <p:nvPr>
            <p:ph idx="1" type="body"/>
          </p:nvPr>
        </p:nvSpPr>
        <p:spPr>
          <a:xfrm>
            <a:off x="6999100" y="2432600"/>
            <a:ext cx="5962800" cy="4482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ESP8266</a:t>
            </a:r>
            <a:endParaRPr/>
          </a:p>
          <a:p>
            <a:pPr indent="-419100" lvl="0" marL="457200" rtl="0" algn="l">
              <a:spcBef>
                <a:spcPts val="720"/>
              </a:spcBef>
              <a:spcAft>
                <a:spcPts val="0"/>
              </a:spcAft>
              <a:buSzPts val="3000"/>
              <a:buChar char="▪"/>
            </a:pPr>
            <a:r>
              <a:rPr lang="en-US" sz="3000"/>
              <a:t>Receive messages from master switch</a:t>
            </a:r>
            <a:br>
              <a:rPr lang="en-US" sz="3000"/>
            </a:b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en-US" sz="3000"/>
              <a:t>Monitor current state of lights</a:t>
            </a:r>
            <a:br>
              <a:rPr lang="en-US" sz="3000"/>
            </a:b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en-US" sz="3000"/>
              <a:t>Raise interrupts on ATMega</a:t>
            </a:r>
            <a:endParaRPr sz="3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1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Switch </a:t>
            </a:r>
            <a:r>
              <a:rPr lang="en-US"/>
              <a:t>Subsystem: Control Software for Master</a:t>
            </a:r>
            <a:endParaRPr/>
          </a:p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1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3" name="Google Shape;223;p31"/>
          <p:cNvSpPr txBox="1"/>
          <p:nvPr>
            <p:ph idx="1" type="body"/>
          </p:nvPr>
        </p:nvSpPr>
        <p:spPr>
          <a:xfrm>
            <a:off x="945850" y="2432600"/>
            <a:ext cx="5962800" cy="4408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ATMega328P</a:t>
            </a:r>
            <a:endParaRPr/>
          </a:p>
          <a:p>
            <a:pPr indent="-419100" lvl="0" marL="457200" rtl="0" algn="l">
              <a:spcBef>
                <a:spcPts val="720"/>
              </a:spcBef>
              <a:spcAft>
                <a:spcPts val="0"/>
              </a:spcAft>
              <a:buSzPts val="3000"/>
              <a:buChar char="▪"/>
            </a:pPr>
            <a:r>
              <a:rPr lang="en-US" sz="3000"/>
              <a:t>Receive interrupts from both sensor modules </a:t>
            </a:r>
            <a:br>
              <a:rPr lang="en-US" sz="3000"/>
            </a:b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en-US" sz="3000"/>
              <a:t>Send commands to ESP8266 to communicate with master switch module</a:t>
            </a:r>
            <a:endParaRPr sz="3000"/>
          </a:p>
        </p:txBody>
      </p:sp>
      <p:sp>
        <p:nvSpPr>
          <p:cNvPr id="224" name="Google Shape;224;p31"/>
          <p:cNvSpPr txBox="1"/>
          <p:nvPr>
            <p:ph idx="1" type="body"/>
          </p:nvPr>
        </p:nvSpPr>
        <p:spPr>
          <a:xfrm>
            <a:off x="6999100" y="2432600"/>
            <a:ext cx="5962800" cy="4482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/>
              <a:t>ESP8266</a:t>
            </a:r>
            <a:endParaRPr/>
          </a:p>
          <a:p>
            <a:pPr indent="-419100" lvl="0" marL="457200" rtl="0" algn="l">
              <a:spcBef>
                <a:spcPts val="720"/>
              </a:spcBef>
              <a:spcAft>
                <a:spcPts val="0"/>
              </a:spcAft>
              <a:buSzPts val="3000"/>
              <a:buChar char="▪"/>
            </a:pPr>
            <a:r>
              <a:rPr lang="en-US" sz="3000"/>
              <a:t>Send commands to other parts of the system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en-US" sz="3000"/>
              <a:t>Monitor current state of lights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en-US" sz="3000"/>
              <a:t>Raise interrupts on ATMega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▪"/>
            </a:pPr>
            <a:r>
              <a:rPr lang="en-US" sz="3000"/>
              <a:t>Interact with UI to change system mapping and policies</a:t>
            </a:r>
            <a:endParaRPr sz="3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/>
          <p:nvPr>
            <p:ph idx="1" type="body"/>
          </p:nvPr>
        </p:nvSpPr>
        <p:spPr>
          <a:xfrm>
            <a:off x="610625" y="2375425"/>
            <a:ext cx="12701100" cy="434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136" lvl="0" marL="457200" rtl="0" algn="l">
              <a:spcBef>
                <a:spcPts val="72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Communication through simple HTTP requests</a:t>
            </a:r>
            <a:br>
              <a:rPr lang="en-US"/>
            </a:b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Each subsystem has a unique ID to address it with</a:t>
            </a:r>
            <a:br>
              <a:rPr lang="en-US"/>
            </a:b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Interaction can be done through App (future development), a mobile phone or a personal computer/laptop</a:t>
            </a:r>
            <a:endParaRPr/>
          </a:p>
        </p:txBody>
      </p:sp>
      <p:sp>
        <p:nvSpPr>
          <p:cNvPr id="231" name="Google Shape;231;p32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User Interaction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3"/>
          <p:cNvSpPr txBox="1"/>
          <p:nvPr>
            <p:ph idx="1" type="body"/>
          </p:nvPr>
        </p:nvSpPr>
        <p:spPr>
          <a:xfrm>
            <a:off x="610626" y="1633220"/>
            <a:ext cx="127011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136" lvl="0" marL="457200" rtl="0" algn="l">
              <a:spcBef>
                <a:spcPts val="72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Power</a:t>
            </a:r>
            <a:endParaRPr/>
          </a:p>
          <a:p>
            <a:pPr indent="-425386" lvl="1" marL="914400" rtl="0" algn="l">
              <a:spcBef>
                <a:spcPts val="0"/>
              </a:spcBef>
              <a:spcAft>
                <a:spcPts val="0"/>
              </a:spcAft>
              <a:buSzPts val="3099"/>
              <a:buChar char="–"/>
            </a:pPr>
            <a:r>
              <a:rPr lang="en-US"/>
              <a:t>120VAC mains power handled with commercial step-down transformer to reduce risk</a:t>
            </a:r>
            <a:endParaRPr/>
          </a:p>
          <a:p>
            <a:pPr indent="-425386" lvl="1" marL="914400" rtl="0" algn="l">
              <a:spcBef>
                <a:spcPts val="0"/>
              </a:spcBef>
              <a:spcAft>
                <a:spcPts val="0"/>
              </a:spcAft>
              <a:buSzPts val="3099"/>
              <a:buChar char="–"/>
            </a:pPr>
            <a:r>
              <a:rPr lang="en-US"/>
              <a:t>DC voltage regulator to act as secondary failsafe</a:t>
            </a:r>
            <a:endParaRPr/>
          </a:p>
          <a:p>
            <a:pPr indent="-425386" lvl="1" marL="914400" rtl="0" algn="l">
              <a:spcBef>
                <a:spcPts val="0"/>
              </a:spcBef>
              <a:spcAft>
                <a:spcPts val="0"/>
              </a:spcAft>
              <a:buSzPts val="3099"/>
              <a:buChar char="–"/>
            </a:pPr>
            <a:r>
              <a:rPr lang="en-US"/>
              <a:t>Allows ATMega to run with lower power consumption</a:t>
            </a:r>
            <a:endParaRPr/>
          </a:p>
          <a:p>
            <a:pPr indent="0" lvl="0" marL="91440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457136" lvl="0" marL="457200" rtl="0" algn="l">
              <a:spcBef>
                <a:spcPts val="72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Microphone security</a:t>
            </a:r>
            <a:endParaRPr/>
          </a:p>
          <a:p>
            <a:pPr indent="-425386" lvl="1" marL="914400" rtl="0" algn="l">
              <a:spcBef>
                <a:spcPts val="0"/>
              </a:spcBef>
              <a:spcAft>
                <a:spcPts val="0"/>
              </a:spcAft>
              <a:buSzPts val="3099"/>
              <a:buChar char="–"/>
            </a:pPr>
            <a:r>
              <a:rPr lang="en-US"/>
              <a:t>Microphone output used </a:t>
            </a:r>
            <a:r>
              <a:rPr lang="en-US"/>
              <a:t>as</a:t>
            </a:r>
            <a:r>
              <a:rPr lang="en-US"/>
              <a:t> pulse for interrupt</a:t>
            </a:r>
            <a:endParaRPr/>
          </a:p>
          <a:p>
            <a:pPr indent="-425386" lvl="1" marL="914400" rtl="0" algn="l">
              <a:spcBef>
                <a:spcPts val="0"/>
              </a:spcBef>
              <a:spcAft>
                <a:spcPts val="0"/>
              </a:spcAft>
              <a:buSzPts val="3099"/>
              <a:buChar char="–"/>
            </a:pPr>
            <a:r>
              <a:rPr lang="en-US"/>
              <a:t>No audible speech transmitted, just a boolean</a:t>
            </a:r>
            <a:endParaRPr/>
          </a:p>
        </p:txBody>
      </p:sp>
      <p:sp>
        <p:nvSpPr>
          <p:cNvPr id="238" name="Google Shape;238;p33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Ethics and Safety</a:t>
            </a:r>
            <a:endParaRPr/>
          </a:p>
        </p:txBody>
      </p:sp>
      <p:sp>
        <p:nvSpPr>
          <p:cNvPr id="239" name="Google Shape;239;p33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 txBox="1"/>
          <p:nvPr>
            <p:ph idx="1" type="body"/>
          </p:nvPr>
        </p:nvSpPr>
        <p:spPr>
          <a:xfrm>
            <a:off x="610626" y="1633220"/>
            <a:ext cx="127011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136" lvl="0" marL="457200" rtl="0" algn="l">
              <a:lnSpc>
                <a:spcPct val="150000"/>
              </a:lnSpc>
              <a:spcBef>
                <a:spcPts val="72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Functional audio + filter components</a:t>
            </a:r>
            <a:endParaRPr/>
          </a:p>
          <a:p>
            <a:pPr indent="-457136" lvl="0" marL="457200" rtl="0" algn="l">
              <a:lnSpc>
                <a:spcPct val="150000"/>
              </a:lnSpc>
              <a:spcBef>
                <a:spcPts val="72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Audio scrambling aspect for potential voice detection</a:t>
            </a:r>
            <a:endParaRPr/>
          </a:p>
          <a:p>
            <a:pPr indent="-457136" lvl="0" marL="457200" rtl="0" algn="l">
              <a:lnSpc>
                <a:spcPct val="150000"/>
              </a:lnSpc>
              <a:spcBef>
                <a:spcPts val="72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More power reduction</a:t>
            </a:r>
            <a:endParaRPr/>
          </a:p>
          <a:p>
            <a:pPr indent="-457136" lvl="0" marL="457200" rtl="0" algn="l">
              <a:lnSpc>
                <a:spcPct val="150000"/>
              </a:lnSpc>
              <a:spcBef>
                <a:spcPts val="72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Additional sensing mechanisms</a:t>
            </a:r>
            <a:endParaRPr/>
          </a:p>
          <a:p>
            <a:pPr indent="-457136" lvl="0" marL="457200" rtl="0" algn="l">
              <a:lnSpc>
                <a:spcPct val="150000"/>
              </a:lnSpc>
              <a:spcBef>
                <a:spcPts val="720"/>
              </a:spcBef>
              <a:spcAft>
                <a:spcPts val="90"/>
              </a:spcAft>
              <a:buSzPts val="3599"/>
              <a:buChar char="▪"/>
            </a:pPr>
            <a:r>
              <a:rPr lang="en-US"/>
              <a:t>Proper enclosures and mounts for tidy wiring</a:t>
            </a:r>
            <a:endParaRPr/>
          </a:p>
        </p:txBody>
      </p:sp>
      <p:sp>
        <p:nvSpPr>
          <p:cNvPr id="246" name="Google Shape;246;p34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Future Hardware Development</a:t>
            </a:r>
            <a:endParaRPr>
              <a:highlight>
                <a:srgbClr val="FF0000"/>
              </a:highlight>
            </a:endParaRPr>
          </a:p>
        </p:txBody>
      </p:sp>
      <p:sp>
        <p:nvSpPr>
          <p:cNvPr id="247" name="Google Shape;247;p34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5"/>
          <p:cNvSpPr txBox="1"/>
          <p:nvPr>
            <p:ph idx="1" type="body"/>
          </p:nvPr>
        </p:nvSpPr>
        <p:spPr>
          <a:xfrm>
            <a:off x="610625" y="1920388"/>
            <a:ext cx="12701100" cy="4795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136" lvl="0" marL="457200" rtl="0" algn="l">
              <a:spcBef>
                <a:spcPts val="72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Add robust UI for easy control</a:t>
            </a:r>
            <a:br>
              <a:rPr lang="en-US"/>
            </a:b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Change from HTTP to HTTPS for better security</a:t>
            </a:r>
            <a:br>
              <a:rPr lang="en-US"/>
            </a:b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Allow for more customization such as timeouts</a:t>
            </a:r>
            <a:br>
              <a:rPr lang="en-US"/>
            </a:b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Streamline and optimize software to increase efficiency </a:t>
            </a:r>
            <a:endParaRPr/>
          </a:p>
        </p:txBody>
      </p:sp>
      <p:sp>
        <p:nvSpPr>
          <p:cNvPr id="254" name="Google Shape;254;p35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Future Software Development</a:t>
            </a:r>
            <a:endParaRPr/>
          </a:p>
        </p:txBody>
      </p:sp>
      <p:sp>
        <p:nvSpPr>
          <p:cNvPr id="255" name="Google Shape;255;p35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6"/>
          <p:cNvSpPr txBox="1"/>
          <p:nvPr>
            <p:ph idx="1" type="body"/>
          </p:nvPr>
        </p:nvSpPr>
        <p:spPr>
          <a:xfrm>
            <a:off x="610626" y="1633220"/>
            <a:ext cx="127011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136" lvl="0" marL="457200" rtl="0" algn="l">
              <a:spcBef>
                <a:spcPts val="72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Amr Martini</a:t>
            </a:r>
            <a:br>
              <a:rPr lang="en-US"/>
            </a:b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Professor Arne Fliflet</a:t>
            </a:r>
            <a:br>
              <a:rPr lang="en-US"/>
            </a:b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All the Professors for ECE445</a:t>
            </a:r>
            <a:br>
              <a:rPr lang="en-US"/>
            </a:b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All the TA’s for ECE445</a:t>
            </a:r>
            <a:br>
              <a:rPr lang="en-US"/>
            </a:b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ECE Supply Center and Services Shop</a:t>
            </a:r>
            <a:endParaRPr/>
          </a:p>
        </p:txBody>
      </p:sp>
      <p:sp>
        <p:nvSpPr>
          <p:cNvPr id="262" name="Google Shape;262;p36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Credits</a:t>
            </a:r>
            <a:endParaRPr/>
          </a:p>
        </p:txBody>
      </p:sp>
      <p:sp>
        <p:nvSpPr>
          <p:cNvPr id="263" name="Google Shape;263;p36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7"/>
          <p:cNvSpPr txBox="1"/>
          <p:nvPr>
            <p:ph idx="1" type="body"/>
          </p:nvPr>
        </p:nvSpPr>
        <p:spPr>
          <a:xfrm>
            <a:off x="610626" y="1633220"/>
            <a:ext cx="127011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 sz="3000"/>
              <a:t>[1]</a:t>
            </a:r>
            <a:r>
              <a:rPr lang="en-US" sz="3000">
                <a:solidFill>
                  <a:srgbClr val="333333"/>
                </a:solidFill>
              </a:rPr>
              <a:t> Invensense, “ICS-40180 Datasheet”, 2015, [Online]. Available:</a:t>
            </a:r>
            <a:br>
              <a:rPr lang="en-US" sz="3000">
                <a:solidFill>
                  <a:srgbClr val="333333"/>
                </a:solidFill>
              </a:rPr>
            </a:br>
            <a:r>
              <a:rPr lang="en-US" sz="3000">
                <a:solidFill>
                  <a:srgbClr val="333333"/>
                </a:solidFill>
              </a:rPr>
              <a:t>h</a:t>
            </a:r>
            <a:r>
              <a:rPr lang="en-US" sz="3000">
                <a:solidFill>
                  <a:srgbClr val="000000"/>
                </a:solidFill>
              </a:rPr>
              <a:t>ttps://www.invensense.com/wp-content/uploads/2015/02/DS-000021-v1.22.pdf</a:t>
            </a:r>
            <a:endParaRPr sz="3000">
              <a:solidFill>
                <a:srgbClr val="333333"/>
              </a:solidFill>
            </a:endParaRPr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rPr lang="en-US" sz="3000"/>
              <a:t>[2] Maxim Integrated, “Analog Filter Design Demystified”, 2003, [Online]. Available:  https://www.maximintegrated.com/en/app-notes/index.mvp/id/1795</a:t>
            </a:r>
            <a:endParaRPr sz="3000"/>
          </a:p>
        </p:txBody>
      </p:sp>
      <p:sp>
        <p:nvSpPr>
          <p:cNvPr id="270" name="Google Shape;270;p37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271" name="Google Shape;271;p37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8"/>
          <p:cNvSpPr txBox="1"/>
          <p:nvPr>
            <p:ph idx="2" type="body"/>
          </p:nvPr>
        </p:nvSpPr>
        <p:spPr>
          <a:xfrm>
            <a:off x="829500" y="3380550"/>
            <a:ext cx="12631200" cy="101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 sz="7200"/>
              <a:t>THANK YOU</a:t>
            </a:r>
            <a:endParaRPr sz="7200"/>
          </a:p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t/>
            </a:r>
            <a:endParaRPr sz="7200"/>
          </a:p>
        </p:txBody>
      </p:sp>
      <p:sp>
        <p:nvSpPr>
          <p:cNvPr id="278" name="Google Shape;278;p38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" type="body"/>
          </p:nvPr>
        </p:nvSpPr>
        <p:spPr>
          <a:xfrm>
            <a:off x="610625" y="2251649"/>
            <a:ext cx="12701100" cy="446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Char char="▪"/>
            </a:pPr>
            <a:r>
              <a:rPr lang="en-US" sz="3600">
                <a:solidFill>
                  <a:srgbClr val="3F3F3F"/>
                </a:solidFill>
              </a:rPr>
              <a:t>Aimed to eliminate issue of lights turning off when people still in the room</a:t>
            </a:r>
            <a:endParaRPr sz="2000">
              <a:solidFill>
                <a:srgbClr val="3F3F3F"/>
              </a:solidFill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Char char="▪"/>
            </a:pPr>
            <a:r>
              <a:rPr lang="en-US" sz="3600">
                <a:solidFill>
                  <a:srgbClr val="3F3F3F"/>
                </a:solidFill>
              </a:rPr>
              <a:t>Make as modular as possible to eliminate blind spots</a:t>
            </a:r>
            <a:endParaRPr sz="2000">
              <a:solidFill>
                <a:srgbClr val="3F3F3F"/>
              </a:solidFill>
            </a:endParaRPr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Char char="▪"/>
            </a:pPr>
            <a:r>
              <a:rPr lang="en-US" sz="3600">
                <a:solidFill>
                  <a:srgbClr val="3F3F3F"/>
                </a:solidFill>
              </a:rPr>
              <a:t>Allow grouping of sensors to switches using Wi-Fi connection</a:t>
            </a:r>
            <a:endParaRPr sz="2000">
              <a:solidFill>
                <a:srgbClr val="3F3F3F"/>
              </a:solidFill>
            </a:endParaRPr>
          </a:p>
          <a:p>
            <a:pPr indent="0" lvl="0" marL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3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610625" y="2187774"/>
            <a:ext cx="12701100" cy="4527900"/>
          </a:xfrm>
          <a:prstGeom prst="rect">
            <a:avLst/>
          </a:prstGeom>
          <a:noFill/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136" lvl="0" marL="457200" rtl="0" algn="l">
              <a:spcBef>
                <a:spcPts val="72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Master Switch</a:t>
            </a:r>
            <a:br>
              <a:rPr lang="en-US"/>
            </a:br>
            <a:r>
              <a:rPr lang="en-US"/>
              <a:t>	Central hub for management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Slave Switch</a:t>
            </a:r>
            <a:br>
              <a:rPr lang="en-US"/>
            </a:br>
            <a:r>
              <a:rPr lang="en-US"/>
              <a:t>	</a:t>
            </a:r>
            <a:r>
              <a:rPr lang="en-US"/>
              <a:t>Communicates with master to control lights</a:t>
            </a:r>
            <a:endParaRPr/>
          </a:p>
          <a:p>
            <a:pPr indent="-457136" lvl="0" marL="457200" rtl="0" algn="l"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Sensor Module</a:t>
            </a:r>
            <a:br>
              <a:rPr lang="en-US"/>
            </a:br>
            <a:r>
              <a:rPr lang="en-US"/>
              <a:t>	PIR and Mic to communicate with switch</a:t>
            </a:r>
            <a:endParaRPr/>
          </a:p>
        </p:txBody>
      </p:sp>
      <p:sp>
        <p:nvSpPr>
          <p:cNvPr id="84" name="Google Shape;84;p14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System Overview</a:t>
            </a:r>
            <a:endParaRPr/>
          </a:p>
        </p:txBody>
      </p:sp>
      <p:sp>
        <p:nvSpPr>
          <p:cNvPr id="85" name="Google Shape;85;p14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>
            <p:ph idx="2" type="body"/>
          </p:nvPr>
        </p:nvSpPr>
        <p:spPr>
          <a:xfrm>
            <a:off x="3116000" y="-152400"/>
            <a:ext cx="7563000" cy="414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System Overview</a:t>
            </a:r>
            <a:endParaRPr/>
          </a:p>
        </p:txBody>
      </p:sp>
      <p:sp>
        <p:nvSpPr>
          <p:cNvPr id="92" name="Google Shape;92;p15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3" name="Google Shape;9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4250" y="984775"/>
            <a:ext cx="8206500" cy="5947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idx="1" type="body"/>
          </p:nvPr>
        </p:nvSpPr>
        <p:spPr>
          <a:xfrm>
            <a:off x="610626" y="2977958"/>
            <a:ext cx="12631200" cy="63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Sensor Subsystem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4200" y="39475"/>
            <a:ext cx="7479726" cy="690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idx="1" type="body"/>
          </p:nvPr>
        </p:nvSpPr>
        <p:spPr>
          <a:xfrm>
            <a:off x="610626" y="1633220"/>
            <a:ext cx="12701100" cy="508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136" lvl="0" marL="457200" rtl="0" algn="l">
              <a:lnSpc>
                <a:spcPct val="150000"/>
              </a:lnSpc>
              <a:spcBef>
                <a:spcPts val="72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PIR and audio excitation</a:t>
            </a:r>
            <a:endParaRPr/>
          </a:p>
          <a:p>
            <a:pPr indent="-457136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Sensor outputs filtered and amplified</a:t>
            </a:r>
            <a:endParaRPr/>
          </a:p>
          <a:p>
            <a:pPr indent="-457136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Filtered + amplified outputs sent to interrupt generator</a:t>
            </a:r>
            <a:endParaRPr/>
          </a:p>
          <a:p>
            <a:pPr indent="-457136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A thresholded interrupt is sent to ATMega328P</a:t>
            </a:r>
            <a:endParaRPr/>
          </a:p>
        </p:txBody>
      </p:sp>
      <p:sp>
        <p:nvSpPr>
          <p:cNvPr id="113" name="Google Shape;113;p18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Sensor Subsystem </a:t>
            </a:r>
            <a:endParaRPr/>
          </a:p>
        </p:txBody>
      </p:sp>
      <p:sp>
        <p:nvSpPr>
          <p:cNvPr id="114" name="Google Shape;114;p18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idx="2" type="body"/>
          </p:nvPr>
        </p:nvSpPr>
        <p:spPr>
          <a:xfrm>
            <a:off x="610626" y="635276"/>
            <a:ext cx="12631200" cy="7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/>
              <a:t>Sensor Subsystem: PIR</a:t>
            </a:r>
            <a:endParaRPr/>
          </a:p>
        </p:txBody>
      </p:sp>
      <p:sp>
        <p:nvSpPr>
          <p:cNvPr id="121" name="Google Shape;121;p19"/>
          <p:cNvSpPr txBox="1"/>
          <p:nvPr>
            <p:ph idx="12" type="sldNum"/>
          </p:nvPr>
        </p:nvSpPr>
        <p:spPr>
          <a:xfrm>
            <a:off x="829504" y="7237049"/>
            <a:ext cx="533700" cy="414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2" name="Google Shape;12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1900" y="2040825"/>
            <a:ext cx="11656299" cy="386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 txBox="1"/>
          <p:nvPr>
            <p:ph idx="1" type="body"/>
          </p:nvPr>
        </p:nvSpPr>
        <p:spPr>
          <a:xfrm>
            <a:off x="610625" y="1633221"/>
            <a:ext cx="12701100" cy="107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136" lvl="0" marL="457200" rtl="0" algn="l">
              <a:lnSpc>
                <a:spcPct val="150000"/>
              </a:lnSpc>
              <a:spcBef>
                <a:spcPts val="720"/>
              </a:spcBef>
              <a:spcAft>
                <a:spcPts val="0"/>
              </a:spcAft>
              <a:buSzPts val="3599"/>
              <a:buChar char="▪"/>
            </a:pPr>
            <a:r>
              <a:rPr lang="en-US"/>
              <a:t>PIR output filtered, amplified, and compared with Vdd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ntent Slides - Blue Tex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Cover Slid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