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29"/>
  </p:notesMasterIdLst>
  <p:sldIdLst>
    <p:sldId id="256" r:id="rId2"/>
    <p:sldId id="257" r:id="rId3"/>
    <p:sldId id="258" r:id="rId4"/>
    <p:sldId id="269" r:id="rId5"/>
    <p:sldId id="270" r:id="rId6"/>
    <p:sldId id="260" r:id="rId7"/>
    <p:sldId id="271" r:id="rId8"/>
    <p:sldId id="272" r:id="rId9"/>
    <p:sldId id="273" r:id="rId10"/>
    <p:sldId id="274" r:id="rId11"/>
    <p:sldId id="287" r:id="rId12"/>
    <p:sldId id="277" r:id="rId13"/>
    <p:sldId id="262" r:id="rId14"/>
    <p:sldId id="266" r:id="rId15"/>
    <p:sldId id="282" r:id="rId16"/>
    <p:sldId id="283" r:id="rId17"/>
    <p:sldId id="284" r:id="rId18"/>
    <p:sldId id="285" r:id="rId19"/>
    <p:sldId id="286" r:id="rId20"/>
    <p:sldId id="268" r:id="rId21"/>
    <p:sldId id="278" r:id="rId22"/>
    <p:sldId id="281" r:id="rId23"/>
    <p:sldId id="265" r:id="rId24"/>
    <p:sldId id="279" r:id="rId25"/>
    <p:sldId id="280" r:id="rId26"/>
    <p:sldId id="259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17" autoAdjust="0"/>
  </p:normalViewPr>
  <p:slideViewPr>
    <p:cSldViewPr snapToGrid="0" snapToObjects="1">
      <p:cViewPr>
        <p:scale>
          <a:sx n="94" d="100"/>
          <a:sy n="94" d="100"/>
        </p:scale>
        <p:origin x="-103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26493-2617-984E-9AC4-E054D2EA1443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0B6D-D372-3C4E-8886-4DBA1AF80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2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Modhura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41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Andreya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Andreya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80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Modhura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46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Andreya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andreya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6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andreya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09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andreya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5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andreya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6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96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1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Andreya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38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0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76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88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andreya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1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modhura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0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Modhura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6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Andreya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7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Modhura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88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Modhura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6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Modhura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90B6D-D372-3C4E-8886-4DBA1AF805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1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39ECF7D-434D-0F43-936C-5BE7A95140AA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7B9B0BC8-0F27-8343-B714-FED7FE588C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tennisserver.com/set/set_02_1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08" y="4208929"/>
            <a:ext cx="8445160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Portable Sport Boundary Sensors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799"/>
            <a:ext cx="5151718" cy="853141"/>
          </a:xfrm>
        </p:spPr>
        <p:txBody>
          <a:bodyPr>
            <a:normAutofit fontScale="92500"/>
          </a:bodyPr>
          <a:lstStyle/>
          <a:p>
            <a:pPr algn="r"/>
            <a:r>
              <a:rPr lang="en-US" dirty="0" smtClean="0"/>
              <a:t>Group #62: Neil </a:t>
            </a:r>
            <a:r>
              <a:rPr lang="en-US" dirty="0" err="1" smtClean="0"/>
              <a:t>Bhide</a:t>
            </a:r>
            <a:r>
              <a:rPr lang="en-US" dirty="0" smtClean="0"/>
              <a:t>, </a:t>
            </a:r>
            <a:r>
              <a:rPr lang="en-US" dirty="0" err="1" smtClean="0"/>
              <a:t>Andreya</a:t>
            </a:r>
            <a:r>
              <a:rPr lang="en-US" dirty="0" smtClean="0"/>
              <a:t> Dart, Modhura Kar</a:t>
            </a:r>
          </a:p>
          <a:p>
            <a:pPr algn="r"/>
            <a:r>
              <a:rPr lang="en-US" dirty="0" smtClean="0"/>
              <a:t>ECE 445</a:t>
            </a:r>
          </a:p>
          <a:p>
            <a:pPr algn="r"/>
            <a:r>
              <a:rPr lang="en-US" dirty="0" smtClean="0"/>
              <a:t>May </a:t>
            </a:r>
            <a:r>
              <a:rPr lang="en-US" dirty="0" smtClean="0"/>
              <a:t>1,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4197"/>
          <a:stretch/>
        </p:blipFill>
        <p:spPr>
          <a:xfrm>
            <a:off x="3093296" y="176829"/>
            <a:ext cx="5797308" cy="40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6894"/>
            <a:ext cx="6508377" cy="1143000"/>
          </a:xfrm>
        </p:spPr>
        <p:txBody>
          <a:bodyPr/>
          <a:lstStyle/>
          <a:p>
            <a:r>
              <a:rPr lang="en-US" dirty="0" smtClean="0"/>
              <a:t>DC</a:t>
            </a:r>
            <a:r>
              <a:rPr lang="en-US" dirty="0" smtClean="0"/>
              <a:t>/DC </a:t>
            </a:r>
            <a:r>
              <a:rPr lang="en-US" dirty="0" smtClean="0"/>
              <a:t>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8153"/>
            <a:ext cx="6508377" cy="3916363"/>
          </a:xfrm>
        </p:spPr>
        <p:txBody>
          <a:bodyPr/>
          <a:lstStyle/>
          <a:p>
            <a:r>
              <a:rPr lang="en-US" dirty="0"/>
              <a:t>12 </a:t>
            </a:r>
            <a:r>
              <a:rPr lang="en-US" dirty="0" smtClean="0"/>
              <a:t>V to </a:t>
            </a:r>
            <a:r>
              <a:rPr lang="en-US" dirty="0"/>
              <a:t>+/- 5 </a:t>
            </a:r>
            <a:r>
              <a:rPr lang="en-US" dirty="0" smtClean="0"/>
              <a:t>V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teps </a:t>
            </a:r>
            <a:r>
              <a:rPr lang="en-US" dirty="0" smtClean="0"/>
              <a:t>down battery voltage to microcontroller, and op-</a:t>
            </a:r>
            <a:r>
              <a:rPr lang="en-US" dirty="0" smtClean="0"/>
              <a:t>amps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ccepted </a:t>
            </a:r>
            <a:r>
              <a:rPr lang="en-US" dirty="0" smtClean="0"/>
              <a:t>an input of 10 V to 12 V and has a steady output of +/- </a:t>
            </a:r>
            <a:r>
              <a:rPr lang="en-US" dirty="0" smtClean="0"/>
              <a:t>4.78 V</a:t>
            </a:r>
          </a:p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Screen Shot 2017-04-30 at 8.5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56" y="3172535"/>
            <a:ext cx="3761848" cy="307207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172535"/>
            <a:ext cx="453485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 V to 3.3 V</a:t>
            </a:r>
          </a:p>
          <a:p>
            <a:pPr lvl="1"/>
            <a:r>
              <a:rPr lang="en-US" dirty="0" smtClean="0"/>
              <a:t>Steps down battery voltage to power </a:t>
            </a:r>
            <a:r>
              <a:rPr lang="en-US" dirty="0" smtClean="0">
                <a:solidFill>
                  <a:schemeClr val="tx1"/>
                </a:solidFill>
              </a:rPr>
              <a:t>wireless chip </a:t>
            </a:r>
            <a:endParaRPr lang="en-US" dirty="0" smtClean="0"/>
          </a:p>
          <a:p>
            <a:pPr lvl="1"/>
            <a:r>
              <a:rPr lang="en-US" dirty="0" smtClean="0"/>
              <a:t>Accepted an input of 10 V to 12 V and had a steady output of 3.3 V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3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30 at 9.2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" y="1180147"/>
            <a:ext cx="9063632" cy="4625984"/>
          </a:xfrm>
          <a:prstGeom prst="rect">
            <a:avLst/>
          </a:prstGeom>
        </p:spPr>
      </p:pic>
      <p:pic>
        <p:nvPicPr>
          <p:cNvPr id="5" name="Picture 4" descr="Screen Shot 2017-04-30 at 9.21.3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 r="18536"/>
          <a:stretch/>
        </p:blipFill>
        <p:spPr>
          <a:xfrm>
            <a:off x="2245107" y="1742185"/>
            <a:ext cx="975018" cy="867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2288" y="1660343"/>
            <a:ext cx="642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PWM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04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929"/>
            <a:ext cx="6508377" cy="1143000"/>
          </a:xfrm>
        </p:spPr>
        <p:txBody>
          <a:bodyPr/>
          <a:lstStyle/>
          <a:p>
            <a:r>
              <a:rPr lang="en-US" dirty="0" smtClean="0"/>
              <a:t>Detection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2859"/>
            <a:ext cx="6508377" cy="3916363"/>
          </a:xfrm>
        </p:spPr>
        <p:txBody>
          <a:bodyPr/>
          <a:lstStyle/>
          <a:p>
            <a:r>
              <a:rPr lang="en-US" dirty="0" smtClean="0"/>
              <a:t>IR Emitter</a:t>
            </a:r>
          </a:p>
          <a:p>
            <a:r>
              <a:rPr lang="en-US" dirty="0" smtClean="0"/>
              <a:t>IR Receiver</a:t>
            </a:r>
          </a:p>
          <a:p>
            <a:r>
              <a:rPr lang="en-US" dirty="0" smtClean="0"/>
              <a:t>Hit Detection Circuit </a:t>
            </a:r>
          </a:p>
          <a:p>
            <a:r>
              <a:rPr lang="en-US" dirty="0" smtClean="0"/>
              <a:t>Ball/Leg Detection Circuit </a:t>
            </a:r>
            <a:endParaRPr lang="en-US" dirty="0"/>
          </a:p>
        </p:txBody>
      </p:sp>
      <p:pic>
        <p:nvPicPr>
          <p:cNvPr id="4" name="Picture 3" descr="Screen Shot 2017-04-29 at 1.05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16" y="2644588"/>
            <a:ext cx="1957319" cy="35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6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n-US" dirty="0" smtClean="0"/>
              <a:t>Ball Leg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3764"/>
            <a:ext cx="6508377" cy="39163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omponent </a:t>
            </a:r>
            <a:r>
              <a:rPr lang="en-US" dirty="0" smtClean="0"/>
              <a:t>will determine if a ball or leg/foot has broken the IR beam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“ball hit” as a beam break &lt;=12 </a:t>
            </a:r>
            <a:r>
              <a:rPr lang="en-US" dirty="0" err="1" smtClean="0"/>
              <a:t>ms</a:t>
            </a:r>
            <a:r>
              <a:rPr lang="en-US" dirty="0" smtClean="0"/>
              <a:t> +/- 2.5% and a “leg hit” as a beam break </a:t>
            </a:r>
            <a:r>
              <a:rPr lang="en-US" dirty="0" smtClean="0"/>
              <a:t> &gt;17 </a:t>
            </a:r>
            <a:r>
              <a:rPr lang="en-US" dirty="0" err="1" smtClean="0"/>
              <a:t>ms</a:t>
            </a:r>
            <a:r>
              <a:rPr lang="en-US" dirty="0" smtClean="0"/>
              <a:t> +/- 2.5%. </a:t>
            </a:r>
          </a:p>
          <a:p>
            <a:r>
              <a:rPr lang="en-US" dirty="0"/>
              <a:t>R</a:t>
            </a:r>
            <a:r>
              <a:rPr lang="en-US" dirty="0" smtClean="0"/>
              <a:t>esets </a:t>
            </a:r>
            <a:r>
              <a:rPr lang="en-US" dirty="0"/>
              <a:t>(output voltage returns to zero after 12 </a:t>
            </a:r>
            <a:r>
              <a:rPr lang="en-US" dirty="0" err="1"/>
              <a:t>ms</a:t>
            </a:r>
            <a:r>
              <a:rPr lang="en-US" dirty="0"/>
              <a:t> +/- 5%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Screen Shot 2017-05-01 at 2.28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444" y="3170238"/>
            <a:ext cx="3258799" cy="38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pic>
        <p:nvPicPr>
          <p:cNvPr id="3" name="Picture 2" descr="Screen Shot 2017-05-01 at 11.38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64" y="1319574"/>
            <a:ext cx="5451115" cy="4727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267" y="6457890"/>
            <a:ext cx="92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Pallis</a:t>
            </a:r>
            <a:r>
              <a:rPr lang="en-US" sz="1000" dirty="0"/>
              <a:t>, </a:t>
            </a:r>
            <a:r>
              <a:rPr lang="en-US" sz="1000" dirty="0" err="1"/>
              <a:t>Jani</a:t>
            </a:r>
            <a:r>
              <a:rPr lang="en-US" sz="1000" dirty="0"/>
              <a:t> </a:t>
            </a:r>
            <a:r>
              <a:rPr lang="en-US" sz="1000" dirty="0" err="1"/>
              <a:t>Macri</a:t>
            </a:r>
            <a:r>
              <a:rPr lang="en-US" sz="1000" dirty="0"/>
              <a:t>. The Tennis Server. “Follow the Bouncing Ball - Ball/Court Interaction - Part III”, 2016. [Online]. Available: </a:t>
            </a:r>
            <a:r>
              <a:rPr lang="en-US" sz="1000" u="sng" dirty="0">
                <a:hlinkClick r:id="rId4"/>
              </a:rPr>
              <a:t>http://www.tennisserver.com/set/set_02_11.html. [Accessed 19-Feb-2017].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987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01 at 11.50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8" y="3366998"/>
            <a:ext cx="7512470" cy="3079773"/>
          </a:xfrm>
          <a:prstGeom prst="rect">
            <a:avLst/>
          </a:prstGeom>
        </p:spPr>
      </p:pic>
      <p:pic>
        <p:nvPicPr>
          <p:cNvPr id="5" name="Picture 4" descr="Screen Shot 2017-05-01 at 11.51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7" y="0"/>
            <a:ext cx="6282911" cy="3293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610314" y="14402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Designed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402999" y="446804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8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01 at 11.52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14" y="3602096"/>
            <a:ext cx="5107400" cy="3002569"/>
          </a:xfrm>
          <a:prstGeom prst="rect">
            <a:avLst/>
          </a:prstGeom>
        </p:spPr>
      </p:pic>
      <p:pic>
        <p:nvPicPr>
          <p:cNvPr id="5" name="Picture 4" descr="Screen Shot 2017-05-01 at 11.53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14" y="310730"/>
            <a:ext cx="5107400" cy="3009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532736" y="949912"/>
            <a:ext cx="129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Input Voltage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13989" y="4197834"/>
            <a:ext cx="1191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Input Voltage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09163" y="2457555"/>
            <a:ext cx="1342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Output Voltage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32643" y="5678483"/>
            <a:ext cx="1342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Output Voltage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41267" y="6581001"/>
            <a:ext cx="53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35020" y="1551313"/>
            <a:ext cx="227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Ball ‘Hit’ Simulation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22077" y="4894047"/>
            <a:ext cx="230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 ‘Hit’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4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929"/>
            <a:ext cx="6508377" cy="1143000"/>
          </a:xfrm>
        </p:spPr>
        <p:txBody>
          <a:bodyPr/>
          <a:lstStyle/>
          <a:p>
            <a:r>
              <a:rPr lang="en-US" dirty="0" smtClean="0"/>
              <a:t>Hit Detection Circuit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8271"/>
            <a:ext cx="6508377" cy="39163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etermine </a:t>
            </a:r>
            <a:r>
              <a:rPr lang="en-US" dirty="0" smtClean="0"/>
              <a:t>if the beam has been broken and pass data to ball/leg detection </a:t>
            </a:r>
          </a:p>
          <a:p>
            <a:r>
              <a:rPr lang="en-US" dirty="0"/>
              <a:t>A</a:t>
            </a:r>
            <a:r>
              <a:rPr lang="en-US" dirty="0" smtClean="0"/>
              <a:t>ble </a:t>
            </a:r>
            <a:r>
              <a:rPr lang="en-US" dirty="0" smtClean="0"/>
              <a:t>to detect a boundary hit given different current magnitudes flowing from receiver. </a:t>
            </a:r>
          </a:p>
          <a:p>
            <a:pPr lvl="1"/>
            <a:r>
              <a:rPr lang="en-US" dirty="0" smtClean="0"/>
              <a:t>0 mA to 75 mA +/- 5 mA is a boundary hit</a:t>
            </a:r>
          </a:p>
          <a:p>
            <a:pPr lvl="1"/>
            <a:r>
              <a:rPr lang="en-US" dirty="0" smtClean="0"/>
              <a:t>75 </a:t>
            </a:r>
            <a:r>
              <a:rPr lang="en-US" dirty="0"/>
              <a:t>mA to </a:t>
            </a:r>
            <a:r>
              <a:rPr lang="en-US" dirty="0" smtClean="0"/>
              <a:t>130 </a:t>
            </a:r>
            <a:r>
              <a:rPr lang="en-US" dirty="0"/>
              <a:t>mA +/- 5 mA is a </a:t>
            </a:r>
            <a:r>
              <a:rPr lang="en-US" dirty="0" smtClean="0"/>
              <a:t>cleared hit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Screen Shot 2017-05-01 at 12.42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62" y="3744152"/>
            <a:ext cx="6965576" cy="3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1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01 at 12.42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8" y="1257113"/>
            <a:ext cx="8705064" cy="51439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3826" y="6581001"/>
            <a:ext cx="53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439863" y="697773"/>
            <a:ext cx="192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8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n-US" dirty="0"/>
              <a:t>Hit Detection Circuit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1450"/>
            <a:ext cx="6508377" cy="3916363"/>
          </a:xfrm>
        </p:spPr>
        <p:txBody>
          <a:bodyPr/>
          <a:lstStyle/>
          <a:p>
            <a:r>
              <a:rPr lang="en-US" dirty="0" smtClean="0"/>
              <a:t>Depended on the sensor output, which was not ideal</a:t>
            </a:r>
          </a:p>
          <a:p>
            <a:r>
              <a:rPr lang="en-US" dirty="0"/>
              <a:t>I</a:t>
            </a:r>
            <a:r>
              <a:rPr lang="en-US" dirty="0" smtClean="0"/>
              <a:t>mplemented in demo using the microcontroller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9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4650"/>
            <a:ext cx="6508377" cy="2500182"/>
          </a:xfrm>
        </p:spPr>
        <p:txBody>
          <a:bodyPr/>
          <a:lstStyle/>
          <a:p>
            <a:r>
              <a:rPr lang="en-US" dirty="0" smtClean="0"/>
              <a:t>A cheaper and portable system to call balls close to boundary lines on a tennis court</a:t>
            </a:r>
          </a:p>
          <a:p>
            <a:r>
              <a:rPr lang="en-US" dirty="0" smtClean="0"/>
              <a:t>Can be used for recreational and high school events. </a:t>
            </a:r>
          </a:p>
          <a:p>
            <a:r>
              <a:rPr lang="en-US" dirty="0"/>
              <a:t>To take away the tension created by opponents </a:t>
            </a:r>
            <a:r>
              <a:rPr lang="en-US" dirty="0" smtClean="0"/>
              <a:t>miscalling </a:t>
            </a:r>
            <a:r>
              <a:rPr lang="en-US" dirty="0"/>
              <a:t>shots during matches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429" y="4183435"/>
            <a:ext cx="3124092" cy="21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929"/>
            <a:ext cx="6508377" cy="1143000"/>
          </a:xfrm>
        </p:spPr>
        <p:txBody>
          <a:bodyPr/>
          <a:lstStyle/>
          <a:p>
            <a:r>
              <a:rPr lang="en-US" dirty="0" smtClean="0"/>
              <a:t>Display Module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522506"/>
            <a:ext cx="6508377" cy="3916363"/>
          </a:xfrm>
        </p:spPr>
        <p:txBody>
          <a:bodyPr numCol="1"/>
          <a:lstStyle/>
          <a:p>
            <a:r>
              <a:rPr lang="en-US" dirty="0" smtClean="0"/>
              <a:t>Battery Level Indication</a:t>
            </a:r>
          </a:p>
          <a:p>
            <a:r>
              <a:rPr lang="en-US" dirty="0" smtClean="0"/>
              <a:t>Wireless Indication</a:t>
            </a:r>
          </a:p>
          <a:p>
            <a:r>
              <a:rPr lang="en-US" dirty="0" smtClean="0"/>
              <a:t>Detection Indication</a:t>
            </a:r>
          </a:p>
          <a:p>
            <a:r>
              <a:rPr lang="en-US" dirty="0" smtClean="0"/>
              <a:t>Microcontroller</a:t>
            </a:r>
          </a:p>
          <a:p>
            <a:r>
              <a:rPr lang="en-US" dirty="0" smtClean="0"/>
              <a:t>Wireless Chip 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Screen Shot 2017-04-29 at 1.0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99" y="2808941"/>
            <a:ext cx="4165818" cy="31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3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1242"/>
            <a:ext cx="6508377" cy="1143000"/>
          </a:xfrm>
        </p:spPr>
        <p:txBody>
          <a:bodyPr/>
          <a:lstStyle/>
          <a:p>
            <a:r>
              <a:rPr lang="en-US" dirty="0" smtClean="0"/>
              <a:t>Battery Level Indication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88447"/>
              </p:ext>
            </p:extLst>
          </p:nvPr>
        </p:nvGraphicFramePr>
        <p:xfrm>
          <a:off x="457199" y="2116567"/>
          <a:ext cx="8407766" cy="2065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883"/>
                <a:gridCol w="4203883"/>
              </a:tblGrid>
              <a:tr h="511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LED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</a:tr>
              <a:tr h="517841"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 to 11.52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</a:tr>
              <a:tr h="517841"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11.51 V to 11.08 V</a:t>
                      </a:r>
                    </a:p>
                  </a:txBody>
                  <a:tcPr/>
                </a:tc>
              </a:tr>
              <a:tr h="517841"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11.07 V to 10.66 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Screen Shot 2017-05-01 at 2.27.1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2"/>
          <a:stretch/>
        </p:blipFill>
        <p:spPr>
          <a:xfrm>
            <a:off x="3153464" y="4513990"/>
            <a:ext cx="3289300" cy="19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5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5-01 at 11.43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00" y="348861"/>
            <a:ext cx="56134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2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n-US" dirty="0" smtClean="0"/>
              <a:t>Wireless Indication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2506"/>
            <a:ext cx="6508377" cy="3916363"/>
          </a:xfrm>
        </p:spPr>
        <p:txBody>
          <a:bodyPr numCol="1"/>
          <a:lstStyle/>
          <a:p>
            <a:r>
              <a:rPr lang="en-US" dirty="0" smtClean="0"/>
              <a:t>LEDs light </a:t>
            </a:r>
            <a:r>
              <a:rPr lang="en-US" dirty="0"/>
              <a:t>up corresponding to correct wireless </a:t>
            </a:r>
            <a:r>
              <a:rPr lang="en-US" dirty="0" smtClean="0"/>
              <a:t>connection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7-05-01 at 11.45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5" y="2323922"/>
            <a:ext cx="3830539" cy="2048206"/>
          </a:xfrm>
          <a:prstGeom prst="rect">
            <a:avLst/>
          </a:prstGeom>
        </p:spPr>
      </p:pic>
      <p:pic>
        <p:nvPicPr>
          <p:cNvPr id="5" name="Picture 4" descr="Screen Shot 2017-05-01 at 11.46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67" y="4372128"/>
            <a:ext cx="4301509" cy="23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n-US" dirty="0" smtClean="0"/>
              <a:t>Detection Indication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2977"/>
            <a:ext cx="6759389" cy="39163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isplay </a:t>
            </a:r>
            <a:r>
              <a:rPr lang="en-US" dirty="0" smtClean="0"/>
              <a:t>LED light </a:t>
            </a:r>
            <a:r>
              <a:rPr lang="en-US" dirty="0"/>
              <a:t>up within </a:t>
            </a:r>
            <a:r>
              <a:rPr lang="en-US" dirty="0" smtClean="0"/>
              <a:t>5 s</a:t>
            </a:r>
            <a:r>
              <a:rPr lang="en-US" dirty="0"/>
              <a:t> of a detected boundary hit.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isplay </a:t>
            </a:r>
            <a:r>
              <a:rPr lang="en-US" dirty="0"/>
              <a:t>LEDs must remain on for </a:t>
            </a:r>
            <a:r>
              <a:rPr lang="en-US" dirty="0" smtClean="0"/>
              <a:t>5 s +/- 1 s </a:t>
            </a:r>
          </a:p>
          <a:p>
            <a:r>
              <a:rPr lang="en-US" dirty="0"/>
              <a:t>D</a:t>
            </a:r>
            <a:r>
              <a:rPr lang="en-US" dirty="0" smtClean="0"/>
              <a:t>isplay </a:t>
            </a:r>
            <a:r>
              <a:rPr lang="en-US" dirty="0" smtClean="0"/>
              <a:t>LEDs </a:t>
            </a:r>
            <a:r>
              <a:rPr lang="en-US" dirty="0"/>
              <a:t>must emit 5 lumens ± 5% so it can be seen at a distance of 50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5" name="Picture 4" descr="Screen Shot 2017-05-01 at 2.26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655888"/>
            <a:ext cx="3787719" cy="3022523"/>
          </a:xfrm>
          <a:prstGeom prst="rect">
            <a:avLst/>
          </a:prstGeom>
        </p:spPr>
      </p:pic>
      <p:pic>
        <p:nvPicPr>
          <p:cNvPr id="6" name="Picture 5" descr="Screen Shot 2017-05-01 at 2.26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66" y="3655888"/>
            <a:ext cx="3668043" cy="29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871"/>
            <a:ext cx="6508377" cy="1143000"/>
          </a:xfrm>
        </p:spPr>
        <p:txBody>
          <a:bodyPr/>
          <a:lstStyle/>
          <a:p>
            <a:r>
              <a:rPr lang="en-US" dirty="0" smtClean="0"/>
              <a:t>Project Failed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3094"/>
            <a:ext cx="6508377" cy="39163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idn’t </a:t>
            </a:r>
            <a:r>
              <a:rPr lang="en-US" dirty="0" smtClean="0"/>
              <a:t>account for fluctuations from different components</a:t>
            </a:r>
          </a:p>
          <a:p>
            <a:r>
              <a:rPr lang="en-US" dirty="0"/>
              <a:t>B</a:t>
            </a:r>
            <a:r>
              <a:rPr lang="en-US" dirty="0" smtClean="0"/>
              <a:t>all</a:t>
            </a:r>
            <a:r>
              <a:rPr lang="en-US" dirty="0" smtClean="0"/>
              <a:t>/leg detection circuit stopped working </a:t>
            </a:r>
            <a:r>
              <a:rPr lang="en-US" dirty="0" smtClean="0"/>
              <a:t>last minute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ireless </a:t>
            </a:r>
            <a:r>
              <a:rPr lang="en-US" dirty="0" smtClean="0"/>
              <a:t>chip picked up too much outside </a:t>
            </a:r>
            <a:r>
              <a:rPr lang="en-US" dirty="0" smtClean="0"/>
              <a:t>interference</a:t>
            </a:r>
          </a:p>
          <a:p>
            <a:r>
              <a:rPr lang="en-US" dirty="0" smtClean="0"/>
              <a:t>Voltage regulator in converters burned up last 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3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2506"/>
            <a:ext cx="6878920" cy="3916363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 smtClean="0"/>
              <a:t>system compatible for other sports </a:t>
            </a:r>
            <a:endParaRPr lang="en-US" dirty="0" smtClean="0"/>
          </a:p>
          <a:p>
            <a:pPr lvl="1"/>
            <a:r>
              <a:rPr lang="en-US" dirty="0" smtClean="0"/>
              <a:t>Use button or switch for necessary modifications that come with each sport</a:t>
            </a:r>
            <a:endParaRPr lang="en-US" dirty="0"/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Find a better way to line up sensors on court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208" y="3824941"/>
            <a:ext cx="3874987" cy="25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9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29"/>
            <a:ext cx="6508377" cy="1143000"/>
          </a:xfrm>
        </p:spPr>
        <p:txBody>
          <a:bodyPr/>
          <a:lstStyle/>
          <a:p>
            <a:r>
              <a:rPr lang="en-US" dirty="0" smtClean="0"/>
              <a:t>Questions and Comments </a:t>
            </a:r>
            <a:endParaRPr lang="en-US" dirty="0"/>
          </a:p>
        </p:txBody>
      </p:sp>
      <p:pic>
        <p:nvPicPr>
          <p:cNvPr id="4" name="Picture 3" descr="Screen Shot 2017-04-25 at 11.3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08" y="1727526"/>
            <a:ext cx="4040468" cy="46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3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929"/>
            <a:ext cx="6508377" cy="1143000"/>
          </a:xfrm>
        </p:spPr>
        <p:txBody>
          <a:bodyPr/>
          <a:lstStyle/>
          <a:p>
            <a:r>
              <a:rPr lang="en-US" dirty="0" smtClean="0"/>
              <a:t>High-Level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917"/>
            <a:ext cx="6508377" cy="39163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 </a:t>
            </a:r>
            <a:r>
              <a:rPr lang="en-US" dirty="0" smtClean="0"/>
              <a:t>must be able to run for 3 hours when the battery is fully charged</a:t>
            </a:r>
          </a:p>
          <a:p>
            <a:r>
              <a:rPr lang="en-US" dirty="0"/>
              <a:t>S</a:t>
            </a:r>
            <a:r>
              <a:rPr lang="en-US" dirty="0" smtClean="0"/>
              <a:t>ensors </a:t>
            </a:r>
            <a:r>
              <a:rPr lang="en-US" dirty="0" smtClean="0"/>
              <a:t>must way less than 2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ensors </a:t>
            </a:r>
            <a:r>
              <a:rPr lang="en-US" dirty="0" smtClean="0"/>
              <a:t>must be able to accurately detect 90% of the shots correctly</a:t>
            </a:r>
          </a:p>
        </p:txBody>
      </p:sp>
      <p:pic>
        <p:nvPicPr>
          <p:cNvPr id="4" name="Picture 3" descr="Screen Shot 2017-04-25 at 11.39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21" y="3839881"/>
            <a:ext cx="2632382" cy="274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9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11" y="17929"/>
            <a:ext cx="6508377" cy="1143000"/>
          </a:xfrm>
        </p:spPr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9019"/>
            <a:ext cx="6508377" cy="39163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 smtClean="0"/>
              <a:t>block diagrams: emitter, receiver, central receiver</a:t>
            </a:r>
          </a:p>
          <a:p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 smtClean="0"/>
              <a:t>modules: power, detection, display</a:t>
            </a:r>
            <a:endParaRPr lang="en-US" dirty="0"/>
          </a:p>
        </p:txBody>
      </p:sp>
      <p:pic>
        <p:nvPicPr>
          <p:cNvPr id="4" name="Picture 3" descr="Screen Shot 2017-05-01 at 2.4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44" y="2942482"/>
            <a:ext cx="5228847" cy="39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929"/>
            <a:ext cx="6508377" cy="1143000"/>
          </a:xfrm>
        </p:spPr>
        <p:txBody>
          <a:bodyPr/>
          <a:lstStyle/>
          <a:p>
            <a:r>
              <a:rPr lang="en-US" dirty="0" smtClean="0"/>
              <a:t>Design: Emitter Block</a:t>
            </a:r>
            <a:endParaRPr lang="en-US" dirty="0"/>
          </a:p>
        </p:txBody>
      </p:sp>
      <p:pic>
        <p:nvPicPr>
          <p:cNvPr id="3" name="Picture 2" descr="Screen Shot 2017-05-01 at 11.39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23" y="1160929"/>
            <a:ext cx="42291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565"/>
            <a:ext cx="6508377" cy="1143000"/>
          </a:xfrm>
        </p:spPr>
        <p:txBody>
          <a:bodyPr/>
          <a:lstStyle/>
          <a:p>
            <a:r>
              <a:rPr lang="en-US" dirty="0" smtClean="0"/>
              <a:t>Design: Receiver Block</a:t>
            </a:r>
            <a:endParaRPr lang="en-US" dirty="0"/>
          </a:p>
        </p:txBody>
      </p:sp>
      <p:pic>
        <p:nvPicPr>
          <p:cNvPr id="3" name="Picture 2" descr="Screen Shot 2017-05-01 at 11.40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97" y="1160565"/>
            <a:ext cx="61722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9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4117"/>
            <a:ext cx="6508377" cy="1143000"/>
          </a:xfrm>
        </p:spPr>
        <p:txBody>
          <a:bodyPr/>
          <a:lstStyle/>
          <a:p>
            <a:r>
              <a:rPr lang="en-US" dirty="0" smtClean="0"/>
              <a:t>Design: Central Receiver Block</a:t>
            </a:r>
            <a:endParaRPr lang="en-US" dirty="0"/>
          </a:p>
        </p:txBody>
      </p:sp>
      <p:pic>
        <p:nvPicPr>
          <p:cNvPr id="3" name="Picture 2" descr="Screen Shot 2017-05-01 at 11.41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21" y="1083363"/>
            <a:ext cx="4445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2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n-US" dirty="0" smtClean="0"/>
              <a:t>Power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6094"/>
            <a:ext cx="6508377" cy="3916363"/>
          </a:xfrm>
        </p:spPr>
        <p:txBody>
          <a:bodyPr/>
          <a:lstStyle/>
          <a:p>
            <a:r>
              <a:rPr lang="en-US" dirty="0" smtClean="0"/>
              <a:t>Battery Charging Circuit</a:t>
            </a:r>
          </a:p>
          <a:p>
            <a:r>
              <a:rPr lang="en-US" dirty="0" smtClean="0"/>
              <a:t>12 to +/-5 DC/DC Converter Circuit</a:t>
            </a:r>
          </a:p>
          <a:p>
            <a:r>
              <a:rPr lang="en-US" dirty="0" smtClean="0"/>
              <a:t>12 to 3.3 DC/DC Converter Circuit</a:t>
            </a:r>
          </a:p>
        </p:txBody>
      </p:sp>
      <p:pic>
        <p:nvPicPr>
          <p:cNvPr id="4" name="Picture 3" descr="Screen Shot 2017-04-29 at 1.0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82" y="3833159"/>
            <a:ext cx="3810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n-US" dirty="0" smtClean="0"/>
              <a:t>Battery Charging Circuit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3212"/>
            <a:ext cx="6508377" cy="39163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harges </a:t>
            </a:r>
            <a:r>
              <a:rPr lang="en-US" dirty="0" smtClean="0"/>
              <a:t>12 V Ni-Cd battery to full capacity </a:t>
            </a:r>
          </a:p>
        </p:txBody>
      </p:sp>
      <p:pic>
        <p:nvPicPr>
          <p:cNvPr id="4" name="Picture 3" descr="Screen Shot 2017-04-30 at 8.54.0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6" b="55011"/>
          <a:stretch/>
        </p:blipFill>
        <p:spPr>
          <a:xfrm>
            <a:off x="3121314" y="1912438"/>
            <a:ext cx="3220088" cy="2210005"/>
          </a:xfrm>
          <a:prstGeom prst="rect">
            <a:avLst/>
          </a:prstGeom>
        </p:spPr>
      </p:pic>
      <p:pic>
        <p:nvPicPr>
          <p:cNvPr id="5" name="Picture 4" descr="Screen Shot 2017-04-30 at 9.05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54" y="3954148"/>
            <a:ext cx="6424451" cy="29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4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658</Words>
  <Application>Microsoft Macintosh PowerPoint</Application>
  <PresentationFormat>On-screen Show (4:3)</PresentationFormat>
  <Paragraphs>141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Plaza</vt:lpstr>
      <vt:lpstr>Portable Sport Boundary Sensors</vt:lpstr>
      <vt:lpstr>Introduction</vt:lpstr>
      <vt:lpstr>High-Level Requirements </vt:lpstr>
      <vt:lpstr>Design Overview</vt:lpstr>
      <vt:lpstr>Design: Emitter Block</vt:lpstr>
      <vt:lpstr>Design: Receiver Block</vt:lpstr>
      <vt:lpstr>Design: Central Receiver Block</vt:lpstr>
      <vt:lpstr>Power Module</vt:lpstr>
      <vt:lpstr>Battery Charging Circuit </vt:lpstr>
      <vt:lpstr>DC/DC Converters</vt:lpstr>
      <vt:lpstr>PowerPoint Presentation</vt:lpstr>
      <vt:lpstr>Detection Module</vt:lpstr>
      <vt:lpstr>Ball Leg Detection</vt:lpstr>
      <vt:lpstr>Calculations</vt:lpstr>
      <vt:lpstr>PowerPoint Presentation</vt:lpstr>
      <vt:lpstr>PowerPoint Presentation</vt:lpstr>
      <vt:lpstr>Hit Detection Circuit </vt:lpstr>
      <vt:lpstr>PowerPoint Presentation</vt:lpstr>
      <vt:lpstr>Hit Detection Circuit </vt:lpstr>
      <vt:lpstr>Display Module</vt:lpstr>
      <vt:lpstr>Battery Level Indication </vt:lpstr>
      <vt:lpstr>PowerPoint Presentation</vt:lpstr>
      <vt:lpstr>Wireless Indication</vt:lpstr>
      <vt:lpstr>Detection Indication </vt:lpstr>
      <vt:lpstr>Project Failed</vt:lpstr>
      <vt:lpstr>Future Work</vt:lpstr>
      <vt:lpstr>Questions and Comments 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Sport Boundary Sensors</dc:title>
  <dc:creator>Modhura Kar</dc:creator>
  <cp:lastModifiedBy>Modhura Kar</cp:lastModifiedBy>
  <cp:revision>56</cp:revision>
  <cp:lastPrinted>2017-04-26T04:41:55Z</cp:lastPrinted>
  <dcterms:created xsi:type="dcterms:W3CDTF">2017-04-24T02:15:07Z</dcterms:created>
  <dcterms:modified xsi:type="dcterms:W3CDTF">2017-05-01T20:06:48Z</dcterms:modified>
</cp:coreProperties>
</file>