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7" r:id="rId2"/>
    <p:sldId id="258" r:id="rId3"/>
    <p:sldId id="287" r:id="rId4"/>
    <p:sldId id="259" r:id="rId5"/>
    <p:sldId id="260" r:id="rId6"/>
    <p:sldId id="285" r:id="rId7"/>
    <p:sldId id="275" r:id="rId8"/>
    <p:sldId id="274" r:id="rId9"/>
    <p:sldId id="276" r:id="rId10"/>
    <p:sldId id="277" r:id="rId11"/>
    <p:sldId id="278" r:id="rId12"/>
    <p:sldId id="280" r:id="rId13"/>
    <p:sldId id="284" r:id="rId14"/>
    <p:sldId id="288" r:id="rId15"/>
    <p:sldId id="281" r:id="rId16"/>
    <p:sldId id="286" r:id="rId17"/>
    <p:sldId id="282" r:id="rId18"/>
    <p:sldId id="283" r:id="rId19"/>
    <p:sldId id="267" r:id="rId20"/>
    <p:sldId id="268" r:id="rId21"/>
    <p:sldId id="269" r:id="rId22"/>
    <p:sldId id="270" r:id="rId23"/>
    <p:sldId id="271" r:id="rId24"/>
    <p:sldId id="273" r:id="rId25"/>
    <p:sldId id="272" r:id="rId26"/>
    <p:sldId id="2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0BCCFA-0D30-4BDC-A25D-23C36D958CA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CE6FE78-BB7F-4DA5-A7E8-3D7D076C6AA1}">
      <dgm:prSet/>
      <dgm:spPr/>
      <dgm:t>
        <a:bodyPr/>
        <a:lstStyle/>
        <a:p>
          <a:r>
            <a:rPr lang="en-US"/>
            <a:t>Previous implementation required a COM port to be manually selected every time the software was run.</a:t>
          </a:r>
        </a:p>
      </dgm:t>
    </dgm:pt>
    <dgm:pt modelId="{066C3FCD-BE56-4EC6-9F27-07183918D429}" type="parTrans" cxnId="{730F1751-0134-44AB-82E5-47C216DD27B7}">
      <dgm:prSet/>
      <dgm:spPr/>
      <dgm:t>
        <a:bodyPr/>
        <a:lstStyle/>
        <a:p>
          <a:endParaRPr lang="en-US"/>
        </a:p>
      </dgm:t>
    </dgm:pt>
    <dgm:pt modelId="{E476B261-29FC-4EB3-A609-706BB9A3CEB3}" type="sibTrans" cxnId="{730F1751-0134-44AB-82E5-47C216DD27B7}">
      <dgm:prSet/>
      <dgm:spPr/>
      <dgm:t>
        <a:bodyPr/>
        <a:lstStyle/>
        <a:p>
          <a:endParaRPr lang="en-US"/>
        </a:p>
      </dgm:t>
    </dgm:pt>
    <dgm:pt modelId="{9D397EC5-B027-47E6-B64F-C9B3A7ECCD50}">
      <dgm:prSet/>
      <dgm:spPr/>
      <dgm:t>
        <a:bodyPr/>
        <a:lstStyle/>
        <a:p>
          <a:r>
            <a:rPr lang="en-US"/>
            <a:t>We look for our device ID and find it automatically.</a:t>
          </a:r>
        </a:p>
      </dgm:t>
    </dgm:pt>
    <dgm:pt modelId="{E6E6CA0C-A6EA-4FD2-B934-6C60C805FA8B}" type="parTrans" cxnId="{FFC534E6-70EE-47E4-B9B7-05C31182E79B}">
      <dgm:prSet/>
      <dgm:spPr/>
      <dgm:t>
        <a:bodyPr/>
        <a:lstStyle/>
        <a:p>
          <a:endParaRPr lang="en-US"/>
        </a:p>
      </dgm:t>
    </dgm:pt>
    <dgm:pt modelId="{4AFF716B-4775-4492-A5FE-90ACBB4ECAC7}" type="sibTrans" cxnId="{FFC534E6-70EE-47E4-B9B7-05C31182E79B}">
      <dgm:prSet/>
      <dgm:spPr/>
      <dgm:t>
        <a:bodyPr/>
        <a:lstStyle/>
        <a:p>
          <a:endParaRPr lang="en-US"/>
        </a:p>
      </dgm:t>
    </dgm:pt>
    <dgm:pt modelId="{96F3B211-49C5-4F6F-A982-EE659C285098}" type="pres">
      <dgm:prSet presAssocID="{830BCCFA-0D30-4BDC-A25D-23C36D958CAC}" presName="root" presStyleCnt="0">
        <dgm:presLayoutVars>
          <dgm:dir/>
          <dgm:resizeHandles val="exact"/>
        </dgm:presLayoutVars>
      </dgm:prSet>
      <dgm:spPr/>
    </dgm:pt>
    <dgm:pt modelId="{AA5B4129-56B9-47D1-B06E-09BC186E3FCF}" type="pres">
      <dgm:prSet presAssocID="{DCE6FE78-BB7F-4DA5-A7E8-3D7D076C6AA1}" presName="compNode" presStyleCnt="0"/>
      <dgm:spPr/>
    </dgm:pt>
    <dgm:pt modelId="{34C444D1-D3F0-4008-A0C3-EAEC0E0B85E1}" type="pres">
      <dgm:prSet presAssocID="{DCE6FE78-BB7F-4DA5-A7E8-3D7D076C6AA1}" presName="bgRect" presStyleLbl="bgShp" presStyleIdx="0" presStyleCnt="2"/>
      <dgm:spPr/>
    </dgm:pt>
    <dgm:pt modelId="{9107E17B-7189-4F40-B41D-1518C2DD5D05}" type="pres">
      <dgm:prSet presAssocID="{DCE6FE78-BB7F-4DA5-A7E8-3D7D076C6AA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99D9DF43-346D-4174-A7B1-7AAAF6454762}" type="pres">
      <dgm:prSet presAssocID="{DCE6FE78-BB7F-4DA5-A7E8-3D7D076C6AA1}" presName="spaceRect" presStyleCnt="0"/>
      <dgm:spPr/>
    </dgm:pt>
    <dgm:pt modelId="{5BCCDD48-9F19-438C-9411-375BCDF182FD}" type="pres">
      <dgm:prSet presAssocID="{DCE6FE78-BB7F-4DA5-A7E8-3D7D076C6AA1}" presName="parTx" presStyleLbl="revTx" presStyleIdx="0" presStyleCnt="2">
        <dgm:presLayoutVars>
          <dgm:chMax val="0"/>
          <dgm:chPref val="0"/>
        </dgm:presLayoutVars>
      </dgm:prSet>
      <dgm:spPr/>
    </dgm:pt>
    <dgm:pt modelId="{E3E7B703-6918-4F3E-88E0-8B64F85EEE10}" type="pres">
      <dgm:prSet presAssocID="{E476B261-29FC-4EB3-A609-706BB9A3CEB3}" presName="sibTrans" presStyleCnt="0"/>
      <dgm:spPr/>
    </dgm:pt>
    <dgm:pt modelId="{A3B5849D-4BE9-4F95-AF0D-E19F5F792A9F}" type="pres">
      <dgm:prSet presAssocID="{9D397EC5-B027-47E6-B64F-C9B3A7ECCD50}" presName="compNode" presStyleCnt="0"/>
      <dgm:spPr/>
    </dgm:pt>
    <dgm:pt modelId="{B959832A-8977-4BBC-A57F-18B34F8D5724}" type="pres">
      <dgm:prSet presAssocID="{9D397EC5-B027-47E6-B64F-C9B3A7ECCD50}" presName="bgRect" presStyleLbl="bgShp" presStyleIdx="1" presStyleCnt="2"/>
      <dgm:spPr/>
    </dgm:pt>
    <dgm:pt modelId="{E4406452-B59C-448A-8CE0-8939A45BC97C}" type="pres">
      <dgm:prSet presAssocID="{9D397EC5-B027-47E6-B64F-C9B3A7ECCD5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nner"/>
        </a:ext>
      </dgm:extLst>
    </dgm:pt>
    <dgm:pt modelId="{7795B148-F99B-4364-88DF-5F2B4C1B4BC3}" type="pres">
      <dgm:prSet presAssocID="{9D397EC5-B027-47E6-B64F-C9B3A7ECCD50}" presName="spaceRect" presStyleCnt="0"/>
      <dgm:spPr/>
    </dgm:pt>
    <dgm:pt modelId="{652F8693-E4AB-4EE8-AEAE-519213CAD8F4}" type="pres">
      <dgm:prSet presAssocID="{9D397EC5-B027-47E6-B64F-C9B3A7ECCD5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4912D38-9400-4CF2-9A67-FB72AEB865D7}" type="presOf" srcId="{9D397EC5-B027-47E6-B64F-C9B3A7ECCD50}" destId="{652F8693-E4AB-4EE8-AEAE-519213CAD8F4}" srcOrd="0" destOrd="0" presId="urn:microsoft.com/office/officeart/2018/2/layout/IconVerticalSolidList"/>
    <dgm:cxn modelId="{17A9025E-70D4-4B0D-AE3C-32FE8F59A8FE}" type="presOf" srcId="{830BCCFA-0D30-4BDC-A25D-23C36D958CAC}" destId="{96F3B211-49C5-4F6F-A982-EE659C285098}" srcOrd="0" destOrd="0" presId="urn:microsoft.com/office/officeart/2018/2/layout/IconVerticalSolidList"/>
    <dgm:cxn modelId="{730F1751-0134-44AB-82E5-47C216DD27B7}" srcId="{830BCCFA-0D30-4BDC-A25D-23C36D958CAC}" destId="{DCE6FE78-BB7F-4DA5-A7E8-3D7D076C6AA1}" srcOrd="0" destOrd="0" parTransId="{066C3FCD-BE56-4EC6-9F27-07183918D429}" sibTransId="{E476B261-29FC-4EB3-A609-706BB9A3CEB3}"/>
    <dgm:cxn modelId="{2F4D15B2-31B6-4DF2-B88C-FF55A09B575B}" type="presOf" srcId="{DCE6FE78-BB7F-4DA5-A7E8-3D7D076C6AA1}" destId="{5BCCDD48-9F19-438C-9411-375BCDF182FD}" srcOrd="0" destOrd="0" presId="urn:microsoft.com/office/officeart/2018/2/layout/IconVerticalSolidList"/>
    <dgm:cxn modelId="{FFC534E6-70EE-47E4-B9B7-05C31182E79B}" srcId="{830BCCFA-0D30-4BDC-A25D-23C36D958CAC}" destId="{9D397EC5-B027-47E6-B64F-C9B3A7ECCD50}" srcOrd="1" destOrd="0" parTransId="{E6E6CA0C-A6EA-4FD2-B934-6C60C805FA8B}" sibTransId="{4AFF716B-4775-4492-A5FE-90ACBB4ECAC7}"/>
    <dgm:cxn modelId="{0969AF0B-47D5-48FD-BDEE-9EB8C7572990}" type="presParOf" srcId="{96F3B211-49C5-4F6F-A982-EE659C285098}" destId="{AA5B4129-56B9-47D1-B06E-09BC186E3FCF}" srcOrd="0" destOrd="0" presId="urn:microsoft.com/office/officeart/2018/2/layout/IconVerticalSolidList"/>
    <dgm:cxn modelId="{96A6CFC4-BF0F-414A-A7F4-EC789C685B46}" type="presParOf" srcId="{AA5B4129-56B9-47D1-B06E-09BC186E3FCF}" destId="{34C444D1-D3F0-4008-A0C3-EAEC0E0B85E1}" srcOrd="0" destOrd="0" presId="urn:microsoft.com/office/officeart/2018/2/layout/IconVerticalSolidList"/>
    <dgm:cxn modelId="{83E992B0-8ED7-4DCE-A09D-F314FD372256}" type="presParOf" srcId="{AA5B4129-56B9-47D1-B06E-09BC186E3FCF}" destId="{9107E17B-7189-4F40-B41D-1518C2DD5D05}" srcOrd="1" destOrd="0" presId="urn:microsoft.com/office/officeart/2018/2/layout/IconVerticalSolidList"/>
    <dgm:cxn modelId="{5E6D4CC7-D28E-4827-A65B-77EBB6EEB103}" type="presParOf" srcId="{AA5B4129-56B9-47D1-B06E-09BC186E3FCF}" destId="{99D9DF43-346D-4174-A7B1-7AAAF6454762}" srcOrd="2" destOrd="0" presId="urn:microsoft.com/office/officeart/2018/2/layout/IconVerticalSolidList"/>
    <dgm:cxn modelId="{18F76175-0639-43F0-AB29-F96712487C4D}" type="presParOf" srcId="{AA5B4129-56B9-47D1-B06E-09BC186E3FCF}" destId="{5BCCDD48-9F19-438C-9411-375BCDF182FD}" srcOrd="3" destOrd="0" presId="urn:microsoft.com/office/officeart/2018/2/layout/IconVerticalSolidList"/>
    <dgm:cxn modelId="{3B2CE1ED-BC49-4C5D-8D85-3185FD01CA0E}" type="presParOf" srcId="{96F3B211-49C5-4F6F-A982-EE659C285098}" destId="{E3E7B703-6918-4F3E-88E0-8B64F85EEE10}" srcOrd="1" destOrd="0" presId="urn:microsoft.com/office/officeart/2018/2/layout/IconVerticalSolidList"/>
    <dgm:cxn modelId="{540461E7-71DC-4A60-B2A2-1D288DDAA45A}" type="presParOf" srcId="{96F3B211-49C5-4F6F-A982-EE659C285098}" destId="{A3B5849D-4BE9-4F95-AF0D-E19F5F792A9F}" srcOrd="2" destOrd="0" presId="urn:microsoft.com/office/officeart/2018/2/layout/IconVerticalSolidList"/>
    <dgm:cxn modelId="{AF622631-47AF-4509-9375-E087A90F97D6}" type="presParOf" srcId="{A3B5849D-4BE9-4F95-AF0D-E19F5F792A9F}" destId="{B959832A-8977-4BBC-A57F-18B34F8D5724}" srcOrd="0" destOrd="0" presId="urn:microsoft.com/office/officeart/2018/2/layout/IconVerticalSolidList"/>
    <dgm:cxn modelId="{95B2C1F1-34F0-4FC3-9B87-30EDBC744A96}" type="presParOf" srcId="{A3B5849D-4BE9-4F95-AF0D-E19F5F792A9F}" destId="{E4406452-B59C-448A-8CE0-8939A45BC97C}" srcOrd="1" destOrd="0" presId="urn:microsoft.com/office/officeart/2018/2/layout/IconVerticalSolidList"/>
    <dgm:cxn modelId="{677CAA10-8601-4056-A5B4-B84CFC2142C3}" type="presParOf" srcId="{A3B5849D-4BE9-4F95-AF0D-E19F5F792A9F}" destId="{7795B148-F99B-4364-88DF-5F2B4C1B4BC3}" srcOrd="2" destOrd="0" presId="urn:microsoft.com/office/officeart/2018/2/layout/IconVerticalSolidList"/>
    <dgm:cxn modelId="{4B6CDBE9-A503-4C71-B562-70808BB7925D}" type="presParOf" srcId="{A3B5849D-4BE9-4F95-AF0D-E19F5F792A9F}" destId="{652F8693-E4AB-4EE8-AEAE-519213CAD8F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BD19C3-CB86-4105-ABAD-BEB1AFC0B3F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6A0C9F6-0391-45B8-8FD9-6CEE32228C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Python allows us to support multiple operating systems relatively easily.</a:t>
          </a:r>
        </a:p>
      </dgm:t>
    </dgm:pt>
    <dgm:pt modelId="{77AFF6B2-D50E-4917-B2AF-8D153F630D41}" type="parTrans" cxnId="{3B6086E2-38DF-4E3A-948B-DFDD6CB7DF45}">
      <dgm:prSet/>
      <dgm:spPr/>
      <dgm:t>
        <a:bodyPr/>
        <a:lstStyle/>
        <a:p>
          <a:endParaRPr lang="en-US"/>
        </a:p>
      </dgm:t>
    </dgm:pt>
    <dgm:pt modelId="{D7B0CB8E-52C5-4E4A-B49C-512DBAE4C952}" type="sibTrans" cxnId="{3B6086E2-38DF-4E3A-948B-DFDD6CB7DF45}">
      <dgm:prSet/>
      <dgm:spPr/>
      <dgm:t>
        <a:bodyPr/>
        <a:lstStyle/>
        <a:p>
          <a:endParaRPr lang="en-US"/>
        </a:p>
      </dgm:t>
    </dgm:pt>
    <dgm:pt modelId="{866F127A-E8BE-4133-B931-3A4F829270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Using a high-level language makes future software maintenance easier for our sponsor.</a:t>
          </a:r>
        </a:p>
      </dgm:t>
    </dgm:pt>
    <dgm:pt modelId="{D329ACB6-81F5-4498-A3BC-72D796535894}" type="parTrans" cxnId="{6E1F0D3F-3F38-4B38-AFA3-E64C4E65C37B}">
      <dgm:prSet/>
      <dgm:spPr/>
      <dgm:t>
        <a:bodyPr/>
        <a:lstStyle/>
        <a:p>
          <a:endParaRPr lang="en-US"/>
        </a:p>
      </dgm:t>
    </dgm:pt>
    <dgm:pt modelId="{2906B1E7-6761-405B-A9D5-B7D56E0629A4}" type="sibTrans" cxnId="{6E1F0D3F-3F38-4B38-AFA3-E64C4E65C37B}">
      <dgm:prSet/>
      <dgm:spPr/>
      <dgm:t>
        <a:bodyPr/>
        <a:lstStyle/>
        <a:p>
          <a:endParaRPr lang="en-US"/>
        </a:p>
      </dgm:t>
    </dgm:pt>
    <dgm:pt modelId="{FD757B6A-6A60-4DCE-A043-ECAFB2E7DCAE}" type="pres">
      <dgm:prSet presAssocID="{7ABD19C3-CB86-4105-ABAD-BEB1AFC0B3FB}" presName="root" presStyleCnt="0">
        <dgm:presLayoutVars>
          <dgm:dir/>
          <dgm:resizeHandles val="exact"/>
        </dgm:presLayoutVars>
      </dgm:prSet>
      <dgm:spPr/>
    </dgm:pt>
    <dgm:pt modelId="{66B2F3DD-A794-48A6-8115-F92811F17930}" type="pres">
      <dgm:prSet presAssocID="{36A0C9F6-0391-45B8-8FD9-6CEE32228C55}" presName="compNode" presStyleCnt="0"/>
      <dgm:spPr/>
    </dgm:pt>
    <dgm:pt modelId="{BE3B5DF1-E9E9-44FA-B5F2-12C7C7C6FB58}" type="pres">
      <dgm:prSet presAssocID="{36A0C9F6-0391-45B8-8FD9-6CEE32228C55}" presName="bgRect" presStyleLbl="bgShp" presStyleIdx="0" presStyleCnt="2"/>
      <dgm:spPr/>
    </dgm:pt>
    <dgm:pt modelId="{7AD1266C-F59A-4D60-AD55-04175F28F4C3}" type="pres">
      <dgm:prSet presAssocID="{36A0C9F6-0391-45B8-8FD9-6CEE32228C5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4160D8B3-6F46-49D8-8EE5-3CDC47AC49BD}" type="pres">
      <dgm:prSet presAssocID="{36A0C9F6-0391-45B8-8FD9-6CEE32228C55}" presName="spaceRect" presStyleCnt="0"/>
      <dgm:spPr/>
    </dgm:pt>
    <dgm:pt modelId="{10A81152-5991-4DA3-89DA-75F8B935998F}" type="pres">
      <dgm:prSet presAssocID="{36A0C9F6-0391-45B8-8FD9-6CEE32228C55}" presName="parTx" presStyleLbl="revTx" presStyleIdx="0" presStyleCnt="2">
        <dgm:presLayoutVars>
          <dgm:chMax val="0"/>
          <dgm:chPref val="0"/>
        </dgm:presLayoutVars>
      </dgm:prSet>
      <dgm:spPr/>
    </dgm:pt>
    <dgm:pt modelId="{4A6FB832-04A2-4257-8141-A0D41A17A2D0}" type="pres">
      <dgm:prSet presAssocID="{D7B0CB8E-52C5-4E4A-B49C-512DBAE4C952}" presName="sibTrans" presStyleCnt="0"/>
      <dgm:spPr/>
    </dgm:pt>
    <dgm:pt modelId="{A06DDB0D-E3F8-4486-925C-E05D0D1348EC}" type="pres">
      <dgm:prSet presAssocID="{866F127A-E8BE-4133-B931-3A4F82927033}" presName="compNode" presStyleCnt="0"/>
      <dgm:spPr/>
    </dgm:pt>
    <dgm:pt modelId="{A6A5BEAA-C979-492C-8704-BC82D381E2F1}" type="pres">
      <dgm:prSet presAssocID="{866F127A-E8BE-4133-B931-3A4F82927033}" presName="bgRect" presStyleLbl="bgShp" presStyleIdx="1" presStyleCnt="2"/>
      <dgm:spPr/>
    </dgm:pt>
    <dgm:pt modelId="{838D90D9-6EC4-4750-8A17-E2797A31578D}" type="pres">
      <dgm:prSet presAssocID="{866F127A-E8BE-4133-B931-3A4F82927033}" presName="iconRect" presStyleLbl="node1" presStyleIdx="1" presStyleCnt="2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FEFFF169-B711-4209-BE6F-49A2E9729A7E}" type="pres">
      <dgm:prSet presAssocID="{866F127A-E8BE-4133-B931-3A4F82927033}" presName="spaceRect" presStyleCnt="0"/>
      <dgm:spPr/>
    </dgm:pt>
    <dgm:pt modelId="{E81F7C4A-0777-4D46-B000-EE8C9085A505}" type="pres">
      <dgm:prSet presAssocID="{866F127A-E8BE-4133-B931-3A4F8292703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E1F0D3F-3F38-4B38-AFA3-E64C4E65C37B}" srcId="{7ABD19C3-CB86-4105-ABAD-BEB1AFC0B3FB}" destId="{866F127A-E8BE-4133-B931-3A4F82927033}" srcOrd="1" destOrd="0" parTransId="{D329ACB6-81F5-4498-A3BC-72D796535894}" sibTransId="{2906B1E7-6761-405B-A9D5-B7D56E0629A4}"/>
    <dgm:cxn modelId="{CF4AD45F-6041-40DD-9607-41FB96F37284}" type="presOf" srcId="{866F127A-E8BE-4133-B931-3A4F82927033}" destId="{E81F7C4A-0777-4D46-B000-EE8C9085A505}" srcOrd="0" destOrd="0" presId="urn:microsoft.com/office/officeart/2018/2/layout/IconVerticalSolidList"/>
    <dgm:cxn modelId="{84BBAD60-B223-43CC-B0FF-16537BCB0A4B}" type="presOf" srcId="{36A0C9F6-0391-45B8-8FD9-6CEE32228C55}" destId="{10A81152-5991-4DA3-89DA-75F8B935998F}" srcOrd="0" destOrd="0" presId="urn:microsoft.com/office/officeart/2018/2/layout/IconVerticalSolidList"/>
    <dgm:cxn modelId="{3B6086E2-38DF-4E3A-948B-DFDD6CB7DF45}" srcId="{7ABD19C3-CB86-4105-ABAD-BEB1AFC0B3FB}" destId="{36A0C9F6-0391-45B8-8FD9-6CEE32228C55}" srcOrd="0" destOrd="0" parTransId="{77AFF6B2-D50E-4917-B2AF-8D153F630D41}" sibTransId="{D7B0CB8E-52C5-4E4A-B49C-512DBAE4C952}"/>
    <dgm:cxn modelId="{3CD420F9-8DCC-4959-ADE2-13A1AFBAFFDE}" type="presOf" srcId="{7ABD19C3-CB86-4105-ABAD-BEB1AFC0B3FB}" destId="{FD757B6A-6A60-4DCE-A043-ECAFB2E7DCAE}" srcOrd="0" destOrd="0" presId="urn:microsoft.com/office/officeart/2018/2/layout/IconVerticalSolidList"/>
    <dgm:cxn modelId="{AB56EECC-11D2-40F2-8355-CE8E3F98A14F}" type="presParOf" srcId="{FD757B6A-6A60-4DCE-A043-ECAFB2E7DCAE}" destId="{66B2F3DD-A794-48A6-8115-F92811F17930}" srcOrd="0" destOrd="0" presId="urn:microsoft.com/office/officeart/2018/2/layout/IconVerticalSolidList"/>
    <dgm:cxn modelId="{A5284995-C0D9-4B52-9672-9109666C756C}" type="presParOf" srcId="{66B2F3DD-A794-48A6-8115-F92811F17930}" destId="{BE3B5DF1-E9E9-44FA-B5F2-12C7C7C6FB58}" srcOrd="0" destOrd="0" presId="urn:microsoft.com/office/officeart/2018/2/layout/IconVerticalSolidList"/>
    <dgm:cxn modelId="{C0104208-D5CA-4AF9-BEA2-64C7FCC04636}" type="presParOf" srcId="{66B2F3DD-A794-48A6-8115-F92811F17930}" destId="{7AD1266C-F59A-4D60-AD55-04175F28F4C3}" srcOrd="1" destOrd="0" presId="urn:microsoft.com/office/officeart/2018/2/layout/IconVerticalSolidList"/>
    <dgm:cxn modelId="{B634A5F4-8110-4029-B1FC-5CEBE8C8A735}" type="presParOf" srcId="{66B2F3DD-A794-48A6-8115-F92811F17930}" destId="{4160D8B3-6F46-49D8-8EE5-3CDC47AC49BD}" srcOrd="2" destOrd="0" presId="urn:microsoft.com/office/officeart/2018/2/layout/IconVerticalSolidList"/>
    <dgm:cxn modelId="{D6B9D450-E6F8-4F55-AAF1-E2B08A640726}" type="presParOf" srcId="{66B2F3DD-A794-48A6-8115-F92811F17930}" destId="{10A81152-5991-4DA3-89DA-75F8B935998F}" srcOrd="3" destOrd="0" presId="urn:microsoft.com/office/officeart/2018/2/layout/IconVerticalSolidList"/>
    <dgm:cxn modelId="{0B5EEBA6-69B3-4FBA-B717-1043CAE968A1}" type="presParOf" srcId="{FD757B6A-6A60-4DCE-A043-ECAFB2E7DCAE}" destId="{4A6FB832-04A2-4257-8141-A0D41A17A2D0}" srcOrd="1" destOrd="0" presId="urn:microsoft.com/office/officeart/2018/2/layout/IconVerticalSolidList"/>
    <dgm:cxn modelId="{62773AEA-8B2B-4B75-9183-DBBE768B0B2C}" type="presParOf" srcId="{FD757B6A-6A60-4DCE-A043-ECAFB2E7DCAE}" destId="{A06DDB0D-E3F8-4486-925C-E05D0D1348EC}" srcOrd="2" destOrd="0" presId="urn:microsoft.com/office/officeart/2018/2/layout/IconVerticalSolidList"/>
    <dgm:cxn modelId="{442D3D4A-4A3A-4344-8C99-BED095116230}" type="presParOf" srcId="{A06DDB0D-E3F8-4486-925C-E05D0D1348EC}" destId="{A6A5BEAA-C979-492C-8704-BC82D381E2F1}" srcOrd="0" destOrd="0" presId="urn:microsoft.com/office/officeart/2018/2/layout/IconVerticalSolidList"/>
    <dgm:cxn modelId="{8D6A3B68-509E-48D2-B98E-97061D2A3FC7}" type="presParOf" srcId="{A06DDB0D-E3F8-4486-925C-E05D0D1348EC}" destId="{838D90D9-6EC4-4750-8A17-E2797A31578D}" srcOrd="1" destOrd="0" presId="urn:microsoft.com/office/officeart/2018/2/layout/IconVerticalSolidList"/>
    <dgm:cxn modelId="{47C9F6CE-CBA5-4A5D-93AD-3A6A07F0693E}" type="presParOf" srcId="{A06DDB0D-E3F8-4486-925C-E05D0D1348EC}" destId="{FEFFF169-B711-4209-BE6F-49A2E9729A7E}" srcOrd="2" destOrd="0" presId="urn:microsoft.com/office/officeart/2018/2/layout/IconVerticalSolidList"/>
    <dgm:cxn modelId="{584DBB34-481C-4EB3-BC61-A2CBF2D489F9}" type="presParOf" srcId="{A06DDB0D-E3F8-4486-925C-E05D0D1348EC}" destId="{E81F7C4A-0777-4D46-B000-EE8C9085A50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444D1-D3F0-4008-A0C3-EAEC0E0B85E1}">
      <dsp:nvSpPr>
        <dsp:cNvPr id="0" name=""/>
        <dsp:cNvSpPr/>
      </dsp:nvSpPr>
      <dsp:spPr>
        <a:xfrm>
          <a:off x="0" y="860398"/>
          <a:ext cx="5928344" cy="15884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7E17B-7189-4F40-B41D-1518C2DD5D05}">
      <dsp:nvSpPr>
        <dsp:cNvPr id="0" name=""/>
        <dsp:cNvSpPr/>
      </dsp:nvSpPr>
      <dsp:spPr>
        <a:xfrm>
          <a:off x="480499" y="1217794"/>
          <a:ext cx="873634" cy="8736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CDD48-9F19-438C-9411-375BCDF182FD}">
      <dsp:nvSpPr>
        <dsp:cNvPr id="0" name=""/>
        <dsp:cNvSpPr/>
      </dsp:nvSpPr>
      <dsp:spPr>
        <a:xfrm>
          <a:off x="1834633" y="860398"/>
          <a:ext cx="4093710" cy="1588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9" tIns="168109" rIns="168109" bIns="16810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Previous implementation required a COM port to be manually selected every time the software was run.</a:t>
          </a:r>
        </a:p>
      </dsp:txBody>
      <dsp:txXfrm>
        <a:off x="1834633" y="860398"/>
        <a:ext cx="4093710" cy="1588427"/>
      </dsp:txXfrm>
    </dsp:sp>
    <dsp:sp modelId="{B959832A-8977-4BBC-A57F-18B34F8D5724}">
      <dsp:nvSpPr>
        <dsp:cNvPr id="0" name=""/>
        <dsp:cNvSpPr/>
      </dsp:nvSpPr>
      <dsp:spPr>
        <a:xfrm>
          <a:off x="0" y="2845931"/>
          <a:ext cx="5928344" cy="15884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06452-B59C-448A-8CE0-8939A45BC97C}">
      <dsp:nvSpPr>
        <dsp:cNvPr id="0" name=""/>
        <dsp:cNvSpPr/>
      </dsp:nvSpPr>
      <dsp:spPr>
        <a:xfrm>
          <a:off x="480499" y="3203327"/>
          <a:ext cx="873634" cy="8736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F8693-E4AB-4EE8-AEAE-519213CAD8F4}">
      <dsp:nvSpPr>
        <dsp:cNvPr id="0" name=""/>
        <dsp:cNvSpPr/>
      </dsp:nvSpPr>
      <dsp:spPr>
        <a:xfrm>
          <a:off x="1834633" y="2845931"/>
          <a:ext cx="4093710" cy="1588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9" tIns="168109" rIns="168109" bIns="16810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We look for our device ID and find it automatically.</a:t>
          </a:r>
        </a:p>
      </dsp:txBody>
      <dsp:txXfrm>
        <a:off x="1834633" y="2845931"/>
        <a:ext cx="4093710" cy="15884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B5DF1-E9E9-44FA-B5F2-12C7C7C6FB58}">
      <dsp:nvSpPr>
        <dsp:cNvPr id="0" name=""/>
        <dsp:cNvSpPr/>
      </dsp:nvSpPr>
      <dsp:spPr>
        <a:xfrm>
          <a:off x="0" y="860398"/>
          <a:ext cx="5928344" cy="15884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1266C-F59A-4D60-AD55-04175F28F4C3}">
      <dsp:nvSpPr>
        <dsp:cNvPr id="0" name=""/>
        <dsp:cNvSpPr/>
      </dsp:nvSpPr>
      <dsp:spPr>
        <a:xfrm>
          <a:off x="480499" y="1217794"/>
          <a:ext cx="873634" cy="8736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81152-5991-4DA3-89DA-75F8B935998F}">
      <dsp:nvSpPr>
        <dsp:cNvPr id="0" name=""/>
        <dsp:cNvSpPr/>
      </dsp:nvSpPr>
      <dsp:spPr>
        <a:xfrm>
          <a:off x="1834633" y="860398"/>
          <a:ext cx="4093710" cy="1588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9" tIns="168109" rIns="168109" bIns="16810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Python allows us to support multiple operating systems relatively easily.</a:t>
          </a:r>
        </a:p>
      </dsp:txBody>
      <dsp:txXfrm>
        <a:off x="1834633" y="860398"/>
        <a:ext cx="4093710" cy="1588427"/>
      </dsp:txXfrm>
    </dsp:sp>
    <dsp:sp modelId="{A6A5BEAA-C979-492C-8704-BC82D381E2F1}">
      <dsp:nvSpPr>
        <dsp:cNvPr id="0" name=""/>
        <dsp:cNvSpPr/>
      </dsp:nvSpPr>
      <dsp:spPr>
        <a:xfrm>
          <a:off x="0" y="2845931"/>
          <a:ext cx="5928344" cy="15884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D90D9-6EC4-4750-8A17-E2797A31578D}">
      <dsp:nvSpPr>
        <dsp:cNvPr id="0" name=""/>
        <dsp:cNvSpPr/>
      </dsp:nvSpPr>
      <dsp:spPr>
        <a:xfrm>
          <a:off x="480499" y="3203327"/>
          <a:ext cx="873634" cy="873634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F7C4A-0777-4D46-B000-EE8C9085A505}">
      <dsp:nvSpPr>
        <dsp:cNvPr id="0" name=""/>
        <dsp:cNvSpPr/>
      </dsp:nvSpPr>
      <dsp:spPr>
        <a:xfrm>
          <a:off x="1834633" y="2845931"/>
          <a:ext cx="4093710" cy="1588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9" tIns="168109" rIns="168109" bIns="16810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Using a high-level language makes future software maintenance easier for our sponsor.</a:t>
          </a:r>
        </a:p>
      </dsp:txBody>
      <dsp:txXfrm>
        <a:off x="1834633" y="2845931"/>
        <a:ext cx="4093710" cy="1588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/>
              <a:t>RTI Dome 2.0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en-US" dirty="0"/>
              <a:t>Alexander </a:t>
            </a:r>
            <a:r>
              <a:rPr lang="en-US" dirty="0" err="1"/>
              <a:t>Calmas</a:t>
            </a:r>
            <a:endParaRPr lang="en-US" dirty="0"/>
          </a:p>
          <a:p>
            <a:r>
              <a:rPr lang="en-US" dirty="0"/>
              <a:t>Hadrian Doromal</a:t>
            </a:r>
          </a:p>
          <a:p>
            <a:r>
              <a:rPr lang="en-US" dirty="0"/>
              <a:t>John Ducham</a:t>
            </a:r>
          </a:p>
          <a:p>
            <a:endParaRPr lang="en-US" dirty="0"/>
          </a:p>
          <a:p>
            <a:r>
              <a:rPr lang="en-US" dirty="0"/>
              <a:t>Team 11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5393A6D-D246-4822-B7A9-EA34D0ACD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7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C6F66665-AF44-4AAD-B768-307EFAA8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ATMega32U4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7A1C3ED-DE18-4295-900F-9B4A1E47E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Control LED drivers</a:t>
            </a:r>
          </a:p>
          <a:p>
            <a:pPr marL="342900" indent="-342900">
              <a:buAutoNum type="arabicPeriod"/>
            </a:pPr>
            <a:r>
              <a:rPr lang="en-US" dirty="0"/>
              <a:t>Signal external camera</a:t>
            </a:r>
          </a:p>
          <a:p>
            <a:pPr marL="342900" indent="-342900">
              <a:buAutoNum type="arabicPeriod"/>
            </a:pPr>
            <a:r>
              <a:rPr lang="en-US" dirty="0"/>
              <a:t>Receive commands from control software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7906B-2CDC-4EEB-9BA1-3787A7C59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73" y="0"/>
            <a:ext cx="5580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3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C6F66665-AF44-4AAD-B768-307EFAA8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Camera Signal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7A1C3ED-DE18-4295-900F-9B4A1E47E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r>
              <a:rPr lang="en-US" dirty="0"/>
              <a:t>An optocoupler latch triggers the camera shutter when closed.</a:t>
            </a:r>
          </a:p>
          <a:p>
            <a:r>
              <a:rPr lang="en-US" dirty="0"/>
              <a:t>Physically separates the camera from the electric circuit.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9DEEA-C111-43BC-957A-4230F4696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722" y="1679070"/>
            <a:ext cx="6361756" cy="34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0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753FF7-3EB4-4B1F-820C-FF711FCD5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72" b="14234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8EC33977-DC9D-4FFE-9A09-B11D9149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8850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puter script on a screen">
            <a:extLst>
              <a:ext uri="{FF2B5EF4-FFF2-40B4-BE49-F238E27FC236}">
                <a16:creationId xmlns:a16="http://schemas.microsoft.com/office/drawing/2014/main" id="{EFB79B3E-0674-4129-9E6A-38A18D025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87" b="23755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8EC33977-DC9D-4FFE-9A09-B11D9149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Control Software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F2A5473-D14D-4768-A575-74E724C63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44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934C521B-D3F0-4429-88B5-71AF8699D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Control Software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C40C439-5F8B-4BAE-B2EB-B3D47077E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en-US" dirty="0"/>
              <a:t>Requirements: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Platform agnostic</a:t>
            </a:r>
          </a:p>
          <a:p>
            <a:pPr marL="285750" indent="-285750">
              <a:buFontTx/>
              <a:buChar char="-"/>
            </a:pPr>
            <a:r>
              <a:rPr lang="en-US" dirty="0"/>
              <a:t>Easy to use</a:t>
            </a:r>
          </a:p>
          <a:p>
            <a:pPr marL="285750" indent="-285750">
              <a:buFontTx/>
              <a:buChar char="-"/>
            </a:pPr>
            <a:r>
              <a:rPr lang="en-US" dirty="0"/>
              <a:t>Support for automatic and manual photography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CBF2E37-BBD9-4F4B-AF7F-7D847895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13" y="1362738"/>
            <a:ext cx="5927725" cy="4194436"/>
          </a:xfrm>
        </p:spPr>
      </p:pic>
    </p:spTree>
    <p:extLst>
      <p:ext uri="{BB962C8B-B14F-4D97-AF65-F5344CB8AC3E}">
        <p14:creationId xmlns:p14="http://schemas.microsoft.com/office/powerpoint/2010/main" val="3139095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934C521B-D3F0-4429-88B5-71AF8699D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Control Software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2EC206-6060-453C-A185-69EA19C53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84" y="1214817"/>
            <a:ext cx="5928344" cy="4490720"/>
          </a:xfrm>
          <a:noFill/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C40C439-5F8B-4BAE-B2EB-B3D47077E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en-US" dirty="0"/>
              <a:t>Requirements: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Platform agnostic</a:t>
            </a:r>
          </a:p>
          <a:p>
            <a:pPr marL="285750" indent="-285750">
              <a:buFontTx/>
              <a:buChar char="-"/>
            </a:pPr>
            <a:r>
              <a:rPr lang="en-US" dirty="0"/>
              <a:t>Easy to use</a:t>
            </a:r>
          </a:p>
          <a:p>
            <a:pPr marL="285750" indent="-285750">
              <a:buFontTx/>
              <a:buChar char="-"/>
            </a:pPr>
            <a:r>
              <a:rPr lang="en-US" dirty="0"/>
              <a:t>Support for automatic and manual photography</a:t>
            </a:r>
          </a:p>
        </p:txBody>
      </p:sp>
    </p:spTree>
    <p:extLst>
      <p:ext uri="{BB962C8B-B14F-4D97-AF65-F5344CB8AC3E}">
        <p14:creationId xmlns:p14="http://schemas.microsoft.com/office/powerpoint/2010/main" val="3353636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934C521B-D3F0-4429-88B5-71AF8699D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Control Software</a:t>
            </a:r>
          </a:p>
        </p:txBody>
      </p:sp>
      <p:pic>
        <p:nvPicPr>
          <p:cNvPr id="7" name="Picture 6" descr="A picture containing text, electronics, calculator&#10;&#10;Description automatically generated">
            <a:extLst>
              <a:ext uri="{FF2B5EF4-FFF2-40B4-BE49-F238E27FC236}">
                <a16:creationId xmlns:a16="http://schemas.microsoft.com/office/drawing/2014/main" id="{C821BCCC-A8C4-47C8-9DA6-53D8E27EB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84" y="851706"/>
            <a:ext cx="5928344" cy="5216942"/>
          </a:xfrm>
          <a:prstGeom prst="rect">
            <a:avLst/>
          </a:prstGeom>
          <a:noFill/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C40C439-5F8B-4BAE-B2EB-B3D47077E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en-US" dirty="0"/>
              <a:t>Requirements: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Platform agnostic</a:t>
            </a:r>
          </a:p>
          <a:p>
            <a:pPr marL="285750" indent="-285750">
              <a:buFontTx/>
              <a:buChar char="-"/>
            </a:pPr>
            <a:r>
              <a:rPr lang="en-US" dirty="0"/>
              <a:t>Easy to use</a:t>
            </a:r>
          </a:p>
          <a:p>
            <a:pPr marL="285750" indent="-285750">
              <a:buFontTx/>
              <a:buChar char="-"/>
            </a:pPr>
            <a:r>
              <a:rPr lang="en-US" dirty="0"/>
              <a:t>Support for automatic and manual photography</a:t>
            </a:r>
          </a:p>
        </p:txBody>
      </p:sp>
    </p:spTree>
    <p:extLst>
      <p:ext uri="{BB962C8B-B14F-4D97-AF65-F5344CB8AC3E}">
        <p14:creationId xmlns:p14="http://schemas.microsoft.com/office/powerpoint/2010/main" val="229830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F41C-00CB-45A8-9D6B-3E594763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Identifying the dome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D3D37C5-E47C-42CA-A608-E3BC5EF18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53ABB60-6E93-48BC-B56A-E82B7036E2D5}"/>
              </a:ext>
            </a:extLst>
          </p:cNvPr>
          <p:cNvGraphicFramePr/>
          <p:nvPr/>
        </p:nvGraphicFramePr>
        <p:xfrm>
          <a:off x="5458984" y="812799"/>
          <a:ext cx="5928344" cy="5294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4603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F41C-00CB-45A8-9D6B-3E594763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Supporting Windows and Mac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ABD0269-DCBF-4C45-B5AB-D49A5225E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2" name="Text Placeholder 3">
            <a:extLst>
              <a:ext uri="{FF2B5EF4-FFF2-40B4-BE49-F238E27FC236}">
                <a16:creationId xmlns:a16="http://schemas.microsoft.com/office/drawing/2014/main" id="{80667CBD-7233-423E-BB52-EA58A9DB76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683569"/>
              </p:ext>
            </p:extLst>
          </p:nvPr>
        </p:nvGraphicFramePr>
        <p:xfrm>
          <a:off x="5458984" y="812799"/>
          <a:ext cx="5928344" cy="5294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838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alogue clock">
            <a:extLst>
              <a:ext uri="{FF2B5EF4-FFF2-40B4-BE49-F238E27FC236}">
                <a16:creationId xmlns:a16="http://schemas.microsoft.com/office/drawing/2014/main" id="{18A3CDAC-4469-4871-8271-9190EDE38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92" b="9251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86EF41-2520-4D2C-ABDC-9F62E319A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Timing Constraints</a:t>
            </a:r>
          </a:p>
        </p:txBody>
      </p:sp>
    </p:spTree>
    <p:extLst>
      <p:ext uri="{BB962C8B-B14F-4D97-AF65-F5344CB8AC3E}">
        <p14:creationId xmlns:p14="http://schemas.microsoft.com/office/powerpoint/2010/main" val="48196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B7547B-895F-494C-9508-B0B926B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628088" cy="2093975"/>
          </a:xfrm>
        </p:spPr>
        <p:txBody>
          <a:bodyPr/>
          <a:lstStyle/>
          <a:p>
            <a:r>
              <a:rPr lang="en-US" dirty="0"/>
              <a:t>Reflectance Transformation Imaging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- Neil Armstrong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4BA53-076D-49EA-A357-05AB8E608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06" y="1071562"/>
            <a:ext cx="37719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2CDA022-C6EB-476F-B837-20A0B7F0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/>
          <a:lstStyle/>
          <a:p>
            <a:r>
              <a:rPr lang="en-US" dirty="0"/>
              <a:t>Goal 1: Faster than manual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96E325-D817-459E-8F41-132839DB3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r>
              <a:rPr lang="en-US" dirty="0"/>
              <a:t>Without any automation, imaging an artifact manually takes around 15 to 20 minutes.</a:t>
            </a:r>
          </a:p>
          <a:p>
            <a:r>
              <a:rPr lang="en-US" dirty="0"/>
              <a:t>Each face of an artifact is photographed separately.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681443C-C643-4C66-B924-832EBEF6E7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3" r="-1" b="20732"/>
          <a:stretch/>
        </p:blipFill>
        <p:spPr bwMode="auto">
          <a:xfrm>
            <a:off x="5851846" y="1163041"/>
            <a:ext cx="5142858" cy="459383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87593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2CDA022-C6EB-476F-B837-20A0B7F0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/>
          <a:lstStyle/>
          <a:p>
            <a:r>
              <a:rPr lang="en-US" dirty="0"/>
              <a:t>Goal 2: Beat the dome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96E325-D817-459E-8F41-132839DB3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r>
              <a:rPr lang="en-US" dirty="0"/>
              <a:t>Before its control software failed, the old RTI dome took two minutes to complete an imaging cycle.</a:t>
            </a:r>
          </a:p>
        </p:txBody>
      </p:sp>
      <p:pic>
        <p:nvPicPr>
          <p:cNvPr id="5" name="Content Placeholder 4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AFF66234-CA85-4F2A-8538-2A76CE581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13" y="1920137"/>
            <a:ext cx="5927725" cy="3079638"/>
          </a:xfrm>
        </p:spPr>
      </p:pic>
    </p:spTree>
    <p:extLst>
      <p:ext uri="{BB962C8B-B14F-4D97-AF65-F5344CB8AC3E}">
        <p14:creationId xmlns:p14="http://schemas.microsoft.com/office/powerpoint/2010/main" val="1431608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2CDA022-C6EB-476F-B837-20A0B7F0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/>
          <a:lstStyle/>
          <a:p>
            <a:r>
              <a:rPr lang="en-US" dirty="0"/>
              <a:t>Constraint 1:</a:t>
            </a:r>
            <a:br>
              <a:rPr lang="en-US" dirty="0"/>
            </a:br>
            <a:r>
              <a:rPr lang="en-US" dirty="0"/>
              <a:t>Camera Speed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96E325-D817-459E-8F41-132839DB3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r>
              <a:rPr lang="en-US" dirty="0"/>
              <a:t>The Canon EOS Mark III camera has several drive modes. When configured to shoot continuously at high speed, photos can be taken up to six times per second.</a:t>
            </a:r>
          </a:p>
        </p:txBody>
      </p:sp>
      <p:pic>
        <p:nvPicPr>
          <p:cNvPr id="5" name="Content Placeholder 4" descr="A black camera with a red light&#10;&#10;Description automatically generated with medium confidence">
            <a:extLst>
              <a:ext uri="{FF2B5EF4-FFF2-40B4-BE49-F238E27FC236}">
                <a16:creationId xmlns:a16="http://schemas.microsoft.com/office/drawing/2014/main" id="{FB277DA3-8873-414E-BCD7-1236E8C66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09" y="1067142"/>
            <a:ext cx="5927725" cy="39518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F9EF5-ECE6-4A39-BB8E-497D8DE4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809" y="5395912"/>
            <a:ext cx="57340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58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DAEA-BD7B-4C24-B697-0D8686113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 2:</a:t>
            </a:r>
            <a:br>
              <a:rPr lang="en-US" dirty="0"/>
            </a:br>
            <a:r>
              <a:rPr lang="en-US" dirty="0"/>
              <a:t>LED Triggers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A5A7C1-56F4-4BFC-BDAF-04B5E0906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9413" y="2446492"/>
            <a:ext cx="5927725" cy="202692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BF5B8-7FDD-4816-8C6E-11B42C250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Time needed to communicate with LED drivers is negligible compared to camera drive speeds. </a:t>
            </a:r>
          </a:p>
          <a:p>
            <a:r>
              <a:rPr lang="en-US" dirty="0"/>
              <a:t>We send 192 bits of lighting data to a LED driver when we want to toggle a light on or off. </a:t>
            </a:r>
          </a:p>
        </p:txBody>
      </p:sp>
    </p:spTree>
    <p:extLst>
      <p:ext uri="{BB962C8B-B14F-4D97-AF65-F5344CB8AC3E}">
        <p14:creationId xmlns:p14="http://schemas.microsoft.com/office/powerpoint/2010/main" val="3944150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DAEA-BD7B-4C24-B697-0D8686113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 2:</a:t>
            </a:r>
            <a:br>
              <a:rPr lang="en-US" dirty="0"/>
            </a:br>
            <a:r>
              <a:rPr lang="en-US" dirty="0"/>
              <a:t>LED Triggers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BF5B8-7FDD-4816-8C6E-11B42C250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We can shift in a bit of data in 2 microseconds (constrained by a minimum 1 microsecond delay in software). </a:t>
            </a:r>
          </a:p>
          <a:p>
            <a:r>
              <a:rPr lang="en-US" dirty="0"/>
              <a:t>Turning a light off and another one on requires 384 bits to be sent at a rate of 2 microseconds per bit.</a:t>
            </a:r>
          </a:p>
          <a:p>
            <a:r>
              <a:rPr lang="en-US" dirty="0"/>
              <a:t>Total time to toggle a light: 768µs</a:t>
            </a:r>
          </a:p>
        </p:txBody>
      </p:sp>
      <p:pic>
        <p:nvPicPr>
          <p:cNvPr id="8" name="filtered-22DD13B5-B7D0-41AE-9A7D-044D51C46923">
            <a:hlinkClick r:id="" action="ppaction://media"/>
            <a:extLst>
              <a:ext uri="{FF2B5EF4-FFF2-40B4-BE49-F238E27FC236}">
                <a16:creationId xmlns:a16="http://schemas.microsoft.com/office/drawing/2014/main" id="{A0D62C3D-EB3F-4CD0-A42C-7E753FA8CC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9413" y="1792288"/>
            <a:ext cx="5927725" cy="3333750"/>
          </a:xfrm>
        </p:spPr>
      </p:pic>
    </p:spTree>
    <p:extLst>
      <p:ext uri="{BB962C8B-B14F-4D97-AF65-F5344CB8AC3E}">
        <p14:creationId xmlns:p14="http://schemas.microsoft.com/office/powerpoint/2010/main" val="363254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DAEA-BD7B-4C24-B697-0D8686113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BF5B8-7FDD-4816-8C6E-11B42C250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can update subject lighting in less than a millisecond.</a:t>
            </a:r>
          </a:p>
          <a:p>
            <a:r>
              <a:rPr lang="en-US" dirty="0"/>
              <a:t>Even at conservative rates of 1-2 images per second, we can smash the previous two-minute cycle time!</a:t>
            </a:r>
          </a:p>
          <a:p>
            <a:r>
              <a:rPr lang="en-US" dirty="0"/>
              <a:t>Theoretical max at 6 images per second: 32 photos taken in just over 5 seconds.</a:t>
            </a:r>
          </a:p>
        </p:txBody>
      </p:sp>
      <p:pic>
        <p:nvPicPr>
          <p:cNvPr id="7" name="IMG_1814">
            <a:hlinkClick r:id="" action="ppaction://media"/>
            <a:extLst>
              <a:ext uri="{FF2B5EF4-FFF2-40B4-BE49-F238E27FC236}">
                <a16:creationId xmlns:a16="http://schemas.microsoft.com/office/drawing/2014/main" id="{AE3E8F04-6868-41C9-9A61-B48CD6B03F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812800"/>
            <a:ext cx="2978150" cy="5294313"/>
          </a:xfrm>
        </p:spPr>
      </p:pic>
    </p:spTree>
    <p:extLst>
      <p:ext uri="{BB962C8B-B14F-4D97-AF65-F5344CB8AC3E}">
        <p14:creationId xmlns:p14="http://schemas.microsoft.com/office/powerpoint/2010/main" val="245389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/>
              <a:t>RTI Dome 2.0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en-US" dirty="0"/>
              <a:t>Alexander </a:t>
            </a:r>
            <a:r>
              <a:rPr lang="en-US" dirty="0" err="1"/>
              <a:t>Calmas</a:t>
            </a:r>
            <a:endParaRPr lang="en-US" dirty="0"/>
          </a:p>
          <a:p>
            <a:r>
              <a:rPr lang="en-US" dirty="0"/>
              <a:t>Hadrian Doromal</a:t>
            </a:r>
          </a:p>
          <a:p>
            <a:r>
              <a:rPr lang="en-US" dirty="0"/>
              <a:t>John Ducham</a:t>
            </a:r>
          </a:p>
          <a:p>
            <a:endParaRPr lang="en-US" dirty="0"/>
          </a:p>
          <a:p>
            <a:r>
              <a:rPr lang="en-US" dirty="0"/>
              <a:t>Team 11</a:t>
            </a:r>
          </a:p>
        </p:txBody>
      </p:sp>
      <p:pic>
        <p:nvPicPr>
          <p:cNvPr id="10" name="Content Placeholder 9" descr="A picture containing scissors, indoor, equipment, several&#10;&#10;Description automatically generated">
            <a:extLst>
              <a:ext uri="{FF2B5EF4-FFF2-40B4-BE49-F238E27FC236}">
                <a16:creationId xmlns:a16="http://schemas.microsoft.com/office/drawing/2014/main" id="{418B1F2B-52FF-4EE8-A55F-82340A940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913" y="1475383"/>
            <a:ext cx="5294312" cy="3970734"/>
          </a:xfrm>
        </p:spPr>
      </p:pic>
    </p:spTree>
    <p:extLst>
      <p:ext uri="{BB962C8B-B14F-4D97-AF65-F5344CB8AC3E}">
        <p14:creationId xmlns:p14="http://schemas.microsoft.com/office/powerpoint/2010/main" val="4055491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B7547B-895F-494C-9508-B0B926B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628088" cy="2093975"/>
          </a:xfrm>
        </p:spPr>
        <p:txBody>
          <a:bodyPr/>
          <a:lstStyle/>
          <a:p>
            <a:r>
              <a:rPr lang="en-US" dirty="0"/>
              <a:t>Reflectance Transformation Imaging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- Neil Armstrong</a:t>
            </a:r>
          </a:p>
        </p:txBody>
      </p:sp>
      <p:pic>
        <p:nvPicPr>
          <p:cNvPr id="4" name="Picture 3" descr="A picture containing indoor, black, dark&#10;&#10;Description automatically generated">
            <a:extLst>
              <a:ext uri="{FF2B5EF4-FFF2-40B4-BE49-F238E27FC236}">
                <a16:creationId xmlns:a16="http://schemas.microsoft.com/office/drawing/2014/main" id="{9DF51962-74AC-42DD-8966-F3F148979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56" y="1507552"/>
            <a:ext cx="42672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1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A8AD32-996B-404F-BF90-DF0C3E4E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Problems with the dome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0DE8C68-825A-4F29-91AD-13FA2C0C7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r>
              <a:rPr lang="en-US" dirty="0"/>
              <a:t>Fragile- connections fail frequently and LEDs are loose in the frame</a:t>
            </a:r>
          </a:p>
          <a:p>
            <a:r>
              <a:rPr lang="en-US" dirty="0"/>
              <a:t>Slow- automation software no longer works, and thirty-two images (minimum!) must be taken manually for each artifact</a:t>
            </a:r>
          </a:p>
          <a:p>
            <a:r>
              <a:rPr lang="en-US" dirty="0"/>
              <a:t>Heavy- a solid metal dome does not lend itself to easy transportation</a:t>
            </a:r>
          </a:p>
        </p:txBody>
      </p:sp>
      <p:pic>
        <p:nvPicPr>
          <p:cNvPr id="5" name="Picture 4" descr="The RTI Dome, a hollow semisphere with LED lights mounted around its surface.">
            <a:extLst>
              <a:ext uri="{FF2B5EF4-FFF2-40B4-BE49-F238E27FC236}">
                <a16:creationId xmlns:a16="http://schemas.microsoft.com/office/drawing/2014/main" id="{82F4F21D-4B3C-482F-A1B2-EA4284BB104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6" r="1" b="23656"/>
          <a:stretch/>
        </p:blipFill>
        <p:spPr bwMode="auto"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59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A8AD32-996B-404F-BF90-DF0C3E4E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0DE8C68-825A-4F29-91AD-13FA2C0C7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r>
              <a:rPr lang="en-US" dirty="0"/>
              <a:t>Sturdy- mounted connections for each light within the frame</a:t>
            </a:r>
          </a:p>
          <a:p>
            <a:r>
              <a:rPr lang="en-US" dirty="0"/>
              <a:t>Fast- updated software interface that will perform the repetitive steps of RTI at the push of a button</a:t>
            </a:r>
          </a:p>
          <a:p>
            <a:r>
              <a:rPr lang="en-US" dirty="0"/>
              <a:t>Light- a hollow aluminum frame that saves weight while maintaining the stability required by the photography process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4565526-FEB8-4556-8125-DDC2DD29D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94510" y="1300887"/>
            <a:ext cx="4143909" cy="53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1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B709B7-4B88-4543-B1BE-FD8C7188C8F2}"/>
              </a:ext>
            </a:extLst>
          </p:cNvPr>
          <p:cNvSpPr/>
          <p:nvPr/>
        </p:nvSpPr>
        <p:spPr>
          <a:xfrm>
            <a:off x="1748404" y="624979"/>
            <a:ext cx="2332139" cy="353176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Lighting Module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BE1E8F-E684-45B9-9723-A71BC24EA1FF}"/>
              </a:ext>
            </a:extLst>
          </p:cNvPr>
          <p:cNvSpPr/>
          <p:nvPr/>
        </p:nvSpPr>
        <p:spPr>
          <a:xfrm>
            <a:off x="2239158" y="1187042"/>
            <a:ext cx="1350627" cy="889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LED Bulbs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B5933-7F98-4810-8B3A-D0F745B7EBCA}"/>
              </a:ext>
            </a:extLst>
          </p:cNvPr>
          <p:cNvSpPr/>
          <p:nvPr/>
        </p:nvSpPr>
        <p:spPr>
          <a:xfrm>
            <a:off x="2239158" y="2795630"/>
            <a:ext cx="1350627" cy="889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LED Drivers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C6D0FB-5383-4D9D-935A-C83367C11BE6}"/>
              </a:ext>
            </a:extLst>
          </p:cNvPr>
          <p:cNvSpPr/>
          <p:nvPr/>
        </p:nvSpPr>
        <p:spPr>
          <a:xfrm>
            <a:off x="5461234" y="624979"/>
            <a:ext cx="5059264" cy="409382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 Module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A44C5F-77DC-4BE7-B452-211BFA5D3E3E}"/>
              </a:ext>
            </a:extLst>
          </p:cNvPr>
          <p:cNvSpPr/>
          <p:nvPr/>
        </p:nvSpPr>
        <p:spPr>
          <a:xfrm>
            <a:off x="8683306" y="1187042"/>
            <a:ext cx="1350627" cy="889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12V Power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B90A53-0918-4CA1-81F0-4E70893BF903}"/>
              </a:ext>
            </a:extLst>
          </p:cNvPr>
          <p:cNvSpPr/>
          <p:nvPr/>
        </p:nvSpPr>
        <p:spPr>
          <a:xfrm>
            <a:off x="6120814" y="2076275"/>
            <a:ext cx="1350627" cy="889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5V Linear Regulator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F4FD29-C101-4917-AA07-B5E38AE4FCB7}"/>
              </a:ext>
            </a:extLst>
          </p:cNvPr>
          <p:cNvSpPr/>
          <p:nvPr/>
        </p:nvSpPr>
        <p:spPr>
          <a:xfrm>
            <a:off x="5951987" y="3514985"/>
            <a:ext cx="1688283" cy="889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Microcontroller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D916-7384-46E4-BE86-68247E5B9DE6}"/>
              </a:ext>
            </a:extLst>
          </p:cNvPr>
          <p:cNvSpPr/>
          <p:nvPr/>
        </p:nvSpPr>
        <p:spPr>
          <a:xfrm>
            <a:off x="8571451" y="3514984"/>
            <a:ext cx="1462482" cy="889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Optocoupler Latch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9C0B09-5C56-4B30-8BF4-30BC24155C80}"/>
              </a:ext>
            </a:extLst>
          </p:cNvPr>
          <p:cNvCxnSpPr>
            <a:cxnSpLocks/>
            <a:stCxn id="8" idx="1"/>
            <a:endCxn id="3" idx="3"/>
          </p:cNvCxnSpPr>
          <p:nvPr/>
        </p:nvCxnSpPr>
        <p:spPr>
          <a:xfrm flipH="1">
            <a:off x="3589785" y="1631659"/>
            <a:ext cx="5093521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F9FA20-83E9-4D5A-BEDB-AF86D0135126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796128" y="1631659"/>
            <a:ext cx="0" cy="44461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F65775-BE86-4378-B239-FD9A96B1E96A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6796128" y="2965508"/>
            <a:ext cx="1" cy="549477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A51111-DDBC-48E0-B897-3DE1DB97846B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3589785" y="3240246"/>
            <a:ext cx="3206343" cy="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097507A-630A-4A3F-A744-41837DEDD651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2914472" y="2076275"/>
            <a:ext cx="0" cy="71935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1D7CE827-47D8-4104-9F7F-3945F247DBDC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>
            <a:off x="3589785" y="3467100"/>
            <a:ext cx="2362202" cy="492502"/>
          </a:xfrm>
          <a:prstGeom prst="bentConnector3">
            <a:avLst>
              <a:gd name="adj1" fmla="val 50000"/>
            </a:avLst>
          </a:prstGeom>
          <a:ln w="28575">
            <a:prstDash val="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EA0E007-8803-46DC-8505-BE97449089C4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7640270" y="3959601"/>
            <a:ext cx="931181" cy="1"/>
          </a:xfrm>
          <a:prstGeom prst="straightConnector1">
            <a:avLst/>
          </a:prstGeom>
          <a:ln w="28575">
            <a:prstDash val="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3303B8C-4BE6-44BC-A0CE-659CF75F0972}"/>
              </a:ext>
            </a:extLst>
          </p:cNvPr>
          <p:cNvSpPr txBox="1"/>
          <p:nvPr/>
        </p:nvSpPr>
        <p:spPr>
          <a:xfrm>
            <a:off x="6120814" y="5338434"/>
            <a:ext cx="134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Workstation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3D8DCB-417A-4159-9F2B-5B8D5EB422CC}"/>
              </a:ext>
            </a:extLst>
          </p:cNvPr>
          <p:cNvSpPr txBox="1"/>
          <p:nvPr/>
        </p:nvSpPr>
        <p:spPr>
          <a:xfrm>
            <a:off x="8830447" y="533843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8CC4F62-998F-4751-904F-0D1CD9C336F5}"/>
              </a:ext>
            </a:extLst>
          </p:cNvPr>
          <p:cNvCxnSpPr>
            <a:cxnSpLocks/>
            <a:stCxn id="38" idx="0"/>
            <a:endCxn id="10" idx="2"/>
          </p:cNvCxnSpPr>
          <p:nvPr/>
        </p:nvCxnSpPr>
        <p:spPr>
          <a:xfrm flipV="1">
            <a:off x="6794204" y="4404218"/>
            <a:ext cx="1925" cy="934216"/>
          </a:xfrm>
          <a:prstGeom prst="straightConnector1">
            <a:avLst/>
          </a:prstGeom>
          <a:ln w="28575">
            <a:prstDash val="dash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9D9124-591F-4D9E-AE3C-8BE8E9DA5DB9}"/>
              </a:ext>
            </a:extLst>
          </p:cNvPr>
          <p:cNvCxnSpPr>
            <a:stCxn id="11" idx="2"/>
            <a:endCxn id="39" idx="0"/>
          </p:cNvCxnSpPr>
          <p:nvPr/>
        </p:nvCxnSpPr>
        <p:spPr>
          <a:xfrm>
            <a:off x="9302692" y="4404217"/>
            <a:ext cx="0" cy="934217"/>
          </a:xfrm>
          <a:prstGeom prst="straightConnector1">
            <a:avLst/>
          </a:prstGeom>
          <a:ln w="28575">
            <a:prstDash val="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4967D0B-284C-43F4-A8EF-9ABBF8AB7192}"/>
              </a:ext>
            </a:extLst>
          </p:cNvPr>
          <p:cNvSpPr txBox="1"/>
          <p:nvPr/>
        </p:nvSpPr>
        <p:spPr>
          <a:xfrm>
            <a:off x="1427290" y="4999880"/>
            <a:ext cx="5437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12V</a:t>
            </a:r>
          </a:p>
          <a:p>
            <a:r>
              <a:rPr lang="en-US" sz="1400" dirty="0"/>
              <a:t>5V</a:t>
            </a:r>
          </a:p>
          <a:p>
            <a:r>
              <a:rPr lang="en-US" sz="1400" dirty="0"/>
              <a:t>Data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C737B9A-DAE7-44C9-84C5-A25D9EE374B0}"/>
              </a:ext>
            </a:extLst>
          </p:cNvPr>
          <p:cNvCxnSpPr>
            <a:cxnSpLocks/>
          </p:cNvCxnSpPr>
          <p:nvPr/>
        </p:nvCxnSpPr>
        <p:spPr>
          <a:xfrm>
            <a:off x="2069517" y="5162430"/>
            <a:ext cx="681303" cy="0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EEE0BD9-6331-43E7-9294-D127987B0AE1}"/>
              </a:ext>
            </a:extLst>
          </p:cNvPr>
          <p:cNvCxnSpPr>
            <a:cxnSpLocks/>
          </p:cNvCxnSpPr>
          <p:nvPr/>
        </p:nvCxnSpPr>
        <p:spPr>
          <a:xfrm>
            <a:off x="2069517" y="5599069"/>
            <a:ext cx="681303" cy="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21E97A4-0491-4446-B811-15362A196D24}"/>
              </a:ext>
            </a:extLst>
          </p:cNvPr>
          <p:cNvCxnSpPr>
            <a:cxnSpLocks/>
          </p:cNvCxnSpPr>
          <p:nvPr/>
        </p:nvCxnSpPr>
        <p:spPr>
          <a:xfrm>
            <a:off x="2069517" y="5368611"/>
            <a:ext cx="681303" cy="0"/>
          </a:xfrm>
          <a:prstGeom prst="line">
            <a:avLst/>
          </a:prstGeom>
          <a:ln w="28575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43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rcuit board background">
            <a:extLst>
              <a:ext uri="{FF2B5EF4-FFF2-40B4-BE49-F238E27FC236}">
                <a16:creationId xmlns:a16="http://schemas.microsoft.com/office/drawing/2014/main" id="{4DE2EAEC-9F45-4F99-BDD3-58F914647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83" b="33048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31FBB8-BCBD-478F-80A4-5121B216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PCB Design</a:t>
            </a:r>
          </a:p>
        </p:txBody>
      </p:sp>
    </p:spTree>
    <p:extLst>
      <p:ext uri="{BB962C8B-B14F-4D97-AF65-F5344CB8AC3E}">
        <p14:creationId xmlns:p14="http://schemas.microsoft.com/office/powerpoint/2010/main" val="3699322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7A2AB2C-EC66-46D4-98B5-5B1177D00D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420" b="5420"/>
          <a:stretch/>
        </p:blipFill>
        <p:spPr/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6F66665-AF44-4AAD-B768-307EFAA8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/>
          <a:lstStyle/>
          <a:p>
            <a:r>
              <a:rPr lang="en-US" dirty="0"/>
              <a:t>LED Drivers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E4BF83-E6DF-4DD9-92FC-D0319859D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r>
              <a:rPr lang="en-US" dirty="0"/>
              <a:t>Powering and controlling 32 LED studio lights.</a:t>
            </a:r>
          </a:p>
        </p:txBody>
      </p:sp>
    </p:spTree>
    <p:extLst>
      <p:ext uri="{BB962C8B-B14F-4D97-AF65-F5344CB8AC3E}">
        <p14:creationId xmlns:p14="http://schemas.microsoft.com/office/powerpoint/2010/main" val="384004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C6F66665-AF44-4AAD-B768-307EFAA8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Power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BE4C6-E1AB-4622-AC5A-234ED4A47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503" y="812799"/>
            <a:ext cx="4487306" cy="5294757"/>
          </a:xfrm>
          <a:prstGeom prst="rect">
            <a:avLst/>
          </a:prstGeom>
          <a:noFill/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7A1C3ED-DE18-4295-900F-9B4A1E47E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r>
              <a:rPr lang="en-US" dirty="0"/>
              <a:t>We want to power our lights and the microcontroller from a wall outlet.</a:t>
            </a:r>
          </a:p>
          <a:p>
            <a:r>
              <a:rPr lang="en-US" dirty="0"/>
              <a:t>Current drawn by the LEDs is high enough to damage other components.</a:t>
            </a:r>
          </a:p>
        </p:txBody>
      </p:sp>
    </p:spTree>
    <p:extLst>
      <p:ext uri="{BB962C8B-B14F-4D97-AF65-F5344CB8AC3E}">
        <p14:creationId xmlns:p14="http://schemas.microsoft.com/office/powerpoint/2010/main" val="636766653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{FBEF7BED-3393-440E-9CD2-C7613A8AFF21}tf56160789_win32</Template>
  <TotalTime>639</TotalTime>
  <Words>572</Words>
  <Application>Microsoft Office PowerPoint</Application>
  <PresentationFormat>Widescreen</PresentationFormat>
  <Paragraphs>92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Bookman Old Style</vt:lpstr>
      <vt:lpstr>Calibri</vt:lpstr>
      <vt:lpstr>Franklin Gothic Book</vt:lpstr>
      <vt:lpstr>1_RetrospectVTI</vt:lpstr>
      <vt:lpstr>RTI Dome 2.0</vt:lpstr>
      <vt:lpstr>Reflectance Transformation Imaging</vt:lpstr>
      <vt:lpstr>Reflectance Transformation Imaging</vt:lpstr>
      <vt:lpstr>Problems with the dome</vt:lpstr>
      <vt:lpstr>Our solution</vt:lpstr>
      <vt:lpstr>PowerPoint Presentation</vt:lpstr>
      <vt:lpstr>PCB Design</vt:lpstr>
      <vt:lpstr>LED Drivers</vt:lpstr>
      <vt:lpstr>Power</vt:lpstr>
      <vt:lpstr>ATMega32U4</vt:lpstr>
      <vt:lpstr>Camera Signal</vt:lpstr>
      <vt:lpstr>Summary</vt:lpstr>
      <vt:lpstr>Control Software</vt:lpstr>
      <vt:lpstr>Control Software</vt:lpstr>
      <vt:lpstr>Control Software</vt:lpstr>
      <vt:lpstr>Control Software</vt:lpstr>
      <vt:lpstr>Identifying the dome</vt:lpstr>
      <vt:lpstr>Supporting Windows and Mac</vt:lpstr>
      <vt:lpstr>Timing Constraints</vt:lpstr>
      <vt:lpstr>Goal 1: Faster than manual</vt:lpstr>
      <vt:lpstr>Goal 2: Beat the dome</vt:lpstr>
      <vt:lpstr>Constraint 1: Camera Speed</vt:lpstr>
      <vt:lpstr>Constraint 2: LED Triggers</vt:lpstr>
      <vt:lpstr>Constraint 2: LED Triggers</vt:lpstr>
      <vt:lpstr>Summary</vt:lpstr>
      <vt:lpstr>RTI Dome 2.0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RTI Dome 2.0</dc:title>
  <dc:creator>Jack Ducham</dc:creator>
  <cp:lastModifiedBy>Jack Ducham</cp:lastModifiedBy>
  <cp:revision>11</cp:revision>
  <dcterms:created xsi:type="dcterms:W3CDTF">2021-09-28T14:07:15Z</dcterms:created>
  <dcterms:modified xsi:type="dcterms:W3CDTF">2021-12-06T21:00:15Z</dcterms:modified>
</cp:coreProperties>
</file>