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aleway"/>
      <p:regular r:id="rId40"/>
      <p:bold r:id="rId41"/>
      <p:italic r:id="rId42"/>
      <p:boldItalic r:id="rId43"/>
    </p:embeddedFont>
    <p:embeddedFont>
      <p:font typeface="La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Hershel Dave Reg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20" Type="http://schemas.openxmlformats.org/officeDocument/2006/relationships/slide" Target="slides/slide15.xml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22" Type="http://schemas.openxmlformats.org/officeDocument/2006/relationships/slide" Target="slides/slide17.xml"/><Relationship Id="rId44" Type="http://schemas.openxmlformats.org/officeDocument/2006/relationships/font" Target="fonts/Lato-regular.fntdata"/><Relationship Id="rId21" Type="http://schemas.openxmlformats.org/officeDocument/2006/relationships/slide" Target="slides/slide16.xml"/><Relationship Id="rId43" Type="http://schemas.openxmlformats.org/officeDocument/2006/relationships/font" Target="fonts/Raleway-boldItalic.fntdata"/><Relationship Id="rId24" Type="http://schemas.openxmlformats.org/officeDocument/2006/relationships/slide" Target="slides/slide19.xml"/><Relationship Id="rId46" Type="http://schemas.openxmlformats.org/officeDocument/2006/relationships/font" Target="fonts/Lato-italic.fntdata"/><Relationship Id="rId23" Type="http://schemas.openxmlformats.org/officeDocument/2006/relationships/slide" Target="slides/slide18.xml"/><Relationship Id="rId45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Lat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4-30T06:03:40.750">
    <p:pos x="6000" y="0"/>
    <p:text>Make sure you address why you placed the belt/sensors in the locations you chose - don't need to put on slide, just make sure you talk about it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rive.google.com/file/d/1Hr2tsAZmcsnCPTJvbZFpKE2si0ud-VY2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450" y="1322450"/>
            <a:ext cx="7859700" cy="10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Real-Time Free Throw Feedback Device</a:t>
            </a:r>
            <a:endParaRPr sz="3200"/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727952" y="24090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Number: 22</a:t>
            </a:r>
            <a:endParaRPr/>
          </a:p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727950" y="3065950"/>
            <a:ext cx="7688100" cy="15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Joseph Vande Vusse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Sanjay Kalidindi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Mathew Kizhakkadathu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TA: Hershel Rege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727650" y="637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Locations on User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525" y="1172775"/>
            <a:ext cx="150495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4359900" y="3515950"/>
            <a:ext cx="264600" cy="231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811950" y="2012100"/>
            <a:ext cx="7688700" cy="11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Power Module </a:t>
            </a:r>
            <a:endParaRPr sz="4800"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575" y="1325175"/>
            <a:ext cx="6885873" cy="36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1166425" y="1625500"/>
            <a:ext cx="2796600" cy="1026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6125050" y="1721675"/>
            <a:ext cx="1309200" cy="747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727650" y="615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</a:t>
            </a:r>
            <a:endParaRPr/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729450" y="1513075"/>
            <a:ext cx="4599000" cy="28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9V Alkaline Battery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5V Voltage Regulator for VCC on ATmega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Voltage Divider from AVCC to step down voltage to 3.3 V</a:t>
            </a:r>
            <a:endParaRPr sz="2400"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825" y="1569000"/>
            <a:ext cx="2826900" cy="28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727650" y="57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that Arose</a:t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727650" y="17056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Trouble feeding 5V into VCC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Trouble feeding 3.3V into AVCC</a:t>
            </a:r>
            <a:endParaRPr sz="2400"/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VCC and AVCC are connected internally</a:t>
            </a:r>
            <a:endParaRPr sz="2400"/>
          </a:p>
          <a:p>
            <a:pPr indent="0" lvl="0" marL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850" y="575175"/>
            <a:ext cx="4401100" cy="44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040450" y="1908825"/>
            <a:ext cx="353100" cy="2019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4040450" y="2328925"/>
            <a:ext cx="353100" cy="2019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729450" y="6000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and Verification</a:t>
            </a: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729450" y="1562025"/>
            <a:ext cx="7688700" cy="30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" sz="2400"/>
              <a:t>Power</a:t>
            </a:r>
            <a:r>
              <a:rPr lang="en" sz="2400"/>
              <a:t> Module</a:t>
            </a:r>
            <a:endParaRPr sz="2400"/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/>
              <a:t>Capable of powering microcontroller </a:t>
            </a:r>
            <a:endParaRPr sz="2400"/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/>
              <a:t>Capable of powering two accelerometers</a:t>
            </a:r>
            <a:endParaRPr sz="2400"/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/>
              <a:t>Capable of powering bluetooth module</a:t>
            </a:r>
            <a:endParaRPr sz="2400"/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/>
              <a:t>Successful voltage step down from ~3 V to 1.8 V</a:t>
            </a:r>
            <a:endParaRPr sz="24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838850" y="2276075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38850" y="3951475"/>
            <a:ext cx="238800" cy="252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38850" y="3437063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838850" y="2856575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727650" y="1721850"/>
            <a:ext cx="7688700" cy="16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Sensing </a:t>
            </a:r>
            <a:r>
              <a:rPr lang="en" sz="4800"/>
              <a:t>Module and Printed Circuit Board</a:t>
            </a:r>
            <a:endParaRPr sz="4800"/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575" y="1325175"/>
            <a:ext cx="6885873" cy="36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5508875" y="2645150"/>
            <a:ext cx="2740200" cy="905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727650" y="6020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Sensing Module</a:t>
            </a:r>
            <a:endParaRPr/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727650" y="1641475"/>
            <a:ext cx="7688700" cy="28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Triple axis output - Raw data for each axis 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Check ADXL335 functionality - Verified voltage </a:t>
            </a:r>
            <a:r>
              <a:rPr lang="en" sz="2400"/>
              <a:t>fluctuation</a:t>
            </a:r>
            <a:r>
              <a:rPr lang="en" sz="2400"/>
              <a:t> with movement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chose our </a:t>
            </a:r>
            <a:r>
              <a:rPr lang="en" sz="2400"/>
              <a:t>accelerometer</a:t>
            </a:r>
            <a:r>
              <a:rPr lang="en" sz="2400"/>
              <a:t> based on a range close to the actual movement of a user </a:t>
            </a:r>
            <a:endParaRPr sz="2400"/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727650" y="587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50550" y="1574200"/>
            <a:ext cx="7842900" cy="33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B</a:t>
            </a:r>
            <a:r>
              <a:rPr b="1" lang="en" sz="2400"/>
              <a:t>ackground </a:t>
            </a:r>
            <a:r>
              <a:rPr lang="en" sz="2400"/>
              <a:t>- </a:t>
            </a:r>
            <a:r>
              <a:rPr lang="en" sz="2400"/>
              <a:t>We love sports (particularly basketball)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Problem </a:t>
            </a:r>
            <a:r>
              <a:rPr lang="en" sz="2400"/>
              <a:t>- Practicing basketball properly can be difficult without a coach, other players, or a camera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Goal </a:t>
            </a:r>
            <a:r>
              <a:rPr lang="en" sz="2400"/>
              <a:t>- Help with individual practice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Solution </a:t>
            </a:r>
            <a:r>
              <a:rPr lang="en" sz="2400"/>
              <a:t>- Our device, starting with a simple free throw</a:t>
            </a:r>
            <a:endParaRPr sz="2400"/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727650" y="535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Layout </a:t>
            </a:r>
            <a:endParaRPr/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725" y="1434975"/>
            <a:ext cx="5742551" cy="3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729450" y="6046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Issues</a:t>
            </a:r>
            <a:endParaRPr/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727650" y="16690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Traces were output correct voltages, but leads of components were attached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Traces were verified through functionality of prototype on breadboard </a:t>
            </a:r>
            <a:endParaRPr sz="2400"/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727650" y="1714800"/>
            <a:ext cx="7688700" cy="17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Control Unit and Software</a:t>
            </a:r>
            <a:endParaRPr sz="4800"/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575" y="1325175"/>
            <a:ext cx="6885873" cy="36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3941425" y="1216700"/>
            <a:ext cx="1699200" cy="3610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727650" y="616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and Verification</a:t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688600" y="1513075"/>
            <a:ext cx="76887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Microcontroller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Receive 1,500 readings in 1 second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Transmit data to Bluetooth module in 1 second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Store 24 KB of data in flash memory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Analog-to-Digital Converter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Data stream discretized and available in 1 second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801025" y="2046800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801025" y="2445300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801025" y="2843800"/>
            <a:ext cx="238800" cy="252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01025" y="3867475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727650" y="559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and Verification</a:t>
            </a: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727650" y="1360000"/>
            <a:ext cx="7688700" cy="3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Bluetooth Module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Compatibility with version 2.0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Receive/transmit to receiver in 1 second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Sustain 5 ft connection range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Computer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Compatibility with version 2.0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Receive/store HC-06 values in text file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Construct SVM from training data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Receiving data →</a:t>
            </a: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feedback takes 2 seconds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801025" y="1948775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801025" y="2304763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801025" y="2660775"/>
            <a:ext cx="238800" cy="252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801025" y="3372825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801025" y="3755900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801025" y="4110875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801025" y="4465850"/>
            <a:ext cx="238800" cy="25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727650" y="590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925" y="1419975"/>
            <a:ext cx="4311300" cy="35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750" y="1419975"/>
            <a:ext cx="4074725" cy="35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050"/>
            <a:ext cx="8813600" cy="38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>
            <p:ph type="title"/>
          </p:nvPr>
        </p:nvSpPr>
        <p:spPr>
          <a:xfrm>
            <a:off x="645150" y="615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Results/Discussion</a:t>
            </a:r>
            <a:endParaRPr/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5756100" y="1221350"/>
            <a:ext cx="32097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Clustering Accuracy = 81.7%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727650" y="658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 SVM Works</a:t>
            </a:r>
            <a:endParaRPr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125" y="1288225"/>
            <a:ext cx="6427750" cy="36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729450" y="63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303" name="Shape 303" title="VID_20180422_214232.mp4">
            <a:hlinkClick r:id="rId3"/>
          </p:cNvPr>
          <p:cNvSpPr/>
          <p:nvPr/>
        </p:nvSpPr>
        <p:spPr>
          <a:xfrm>
            <a:off x="2404150" y="1353200"/>
            <a:ext cx="4572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729450" y="601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29450" y="1490875"/>
            <a:ext cx="7688700" cy="28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Wearable</a:t>
            </a:r>
            <a:endParaRPr sz="3000"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Inexpensive</a:t>
            </a:r>
            <a:endParaRPr sz="3000"/>
          </a:p>
          <a:p>
            <a:pPr indent="-4191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Fast (“real-time”)</a:t>
            </a:r>
            <a:endParaRPr sz="3000"/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727650" y="615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Worked</a:t>
            </a:r>
            <a:endParaRPr/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729450" y="1470900"/>
            <a:ext cx="7985700" cy="32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Overall, product worked as intended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Sensor data and labels properly passed along</a:t>
            </a:r>
            <a:endParaRPr sz="2400"/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Sensors →  MCU →  Bluetooth →  PuTTy →  Python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SVM constructed</a:t>
            </a:r>
            <a:endParaRPr sz="2400"/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Data clustered fairly well</a:t>
            </a:r>
            <a:endParaRPr sz="2400"/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727650" y="6019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Didn’t</a:t>
            </a:r>
            <a:endParaRPr/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729450" y="1428750"/>
            <a:ext cx="7927800" cy="34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Code crashed on occasion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Sensor data was not sensitive enough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X/Y/Z values did not change enough with changes in shooting form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Data would shift after a power reset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Baselines differed cycle to cycle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Perhaps implement more features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More information, but harder to visualize</a:t>
            </a:r>
            <a:endParaRPr sz="2400"/>
          </a:p>
        </p:txBody>
      </p:sp>
      <p:sp>
        <p:nvSpPr>
          <p:cNvPr id="318" name="Shape 3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727650" y="2110050"/>
            <a:ext cx="76887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Conclusion</a:t>
            </a:r>
            <a:endParaRPr sz="4800"/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729450" y="573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Improvements</a:t>
            </a:r>
            <a:endParaRPr/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729450" y="1456850"/>
            <a:ext cx="7688700" cy="33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Wireless Accelerometers - convenience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Sturdier and more </a:t>
            </a:r>
            <a:r>
              <a:rPr lang="en" sz="2400"/>
              <a:t>comfortable</a:t>
            </a:r>
            <a:r>
              <a:rPr lang="en" sz="2400"/>
              <a:t> enclosing for MCU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Expand to shots of varying distances</a:t>
            </a:r>
            <a:endParaRPr sz="2400"/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Wearable display - eliminate computer</a:t>
            </a:r>
            <a:endParaRPr sz="2400"/>
          </a:p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699550" y="2081700"/>
            <a:ext cx="4078500" cy="9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Questions?</a:t>
            </a:r>
            <a:endParaRPr sz="4800"/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450" y="66675"/>
            <a:ext cx="3352800" cy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727650" y="6020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Requirements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58825" y="1414625"/>
            <a:ext cx="77574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Sensor circuits and microcontroller must be fastened to the user to be considered a wearable device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System must be affordable for any amateur (≤ $100)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Entire data transfer from analog sensors to computer script performing high-level functions and displaying results must occur in ≤ 5 seconds to live up to “real-time” name</a:t>
            </a:r>
            <a:endParaRPr sz="2400"/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729450" y="563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Schematic</a:t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279450"/>
            <a:ext cx="7688700" cy="37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826675" y="1148350"/>
            <a:ext cx="3012300" cy="8973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7018225" y="1749400"/>
            <a:ext cx="1399800" cy="3116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729450" y="2189850"/>
            <a:ext cx="5455500" cy="28290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727650" y="637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 </a:t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575" y="1325175"/>
            <a:ext cx="6885873" cy="36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727650" y="601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729450" y="1400650"/>
            <a:ext cx="3289800" cy="3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Hardware:</a:t>
            </a:r>
            <a:endParaRPr sz="1800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2 Accelerometers (Leg and Wrist)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Bluetooth Module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Power Module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Voltage Divider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Voltage Regulator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9V Alkaline Battery</a:t>
            </a:r>
            <a:endParaRPr sz="1800"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244075" y="1400650"/>
            <a:ext cx="4101600" cy="3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Software:</a:t>
            </a:r>
            <a:endParaRPr b="1" sz="1800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Arduino IDE programming of microcontroller (ATmega328P-PU)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Support Vector Machine - Python machine learning model to analyze shot results</a:t>
            </a:r>
            <a:endParaRPr sz="1800"/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868175" y="1955850"/>
            <a:ext cx="7688700" cy="12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Physical Design</a:t>
            </a:r>
            <a:endParaRPr sz="4800"/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