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3"/>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Arial Narrow"/>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rialNarrow-bold.fntdata"/><Relationship Id="rId27" Type="http://schemas.openxmlformats.org/officeDocument/2006/relationships/font" Target="fonts/ArialNarrow-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ArialNarrow-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ArialNarrow-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56a52ac9fa_8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56a52ac9fa_8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127e40e6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127e40e6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400">
                <a:solidFill>
                  <a:srgbClr val="13294B"/>
                </a:solidFill>
              </a:rPr>
              <a:t>Jacky &amp; Chris</a:t>
            </a:r>
            <a:endParaRPr sz="1400">
              <a:solidFill>
                <a:srgbClr val="13294B"/>
              </a:solidFill>
            </a:endParaRPr>
          </a:p>
          <a:p>
            <a:pPr indent="0" lvl="0" marL="0" rtl="0" algn="l">
              <a:spcBef>
                <a:spcPts val="600"/>
              </a:spcBef>
              <a:spcAft>
                <a:spcPts val="0"/>
              </a:spcAft>
              <a:buNone/>
            </a:pPr>
            <a:r>
              <a:rPr b="1" lang="en" sz="1400">
                <a:solidFill>
                  <a:srgbClr val="13294B"/>
                </a:solidFill>
              </a:rPr>
              <a:t>LED</a:t>
            </a:r>
            <a:endParaRPr b="1" sz="1400">
              <a:solidFill>
                <a:srgbClr val="13294B"/>
              </a:solidFill>
            </a:endParaRPr>
          </a:p>
          <a:p>
            <a:pPr indent="0" lvl="0" marL="0" rtl="0" algn="l">
              <a:spcBef>
                <a:spcPts val="600"/>
              </a:spcBef>
              <a:spcAft>
                <a:spcPts val="0"/>
              </a:spcAft>
              <a:buClr>
                <a:schemeClr val="dk1"/>
              </a:buClr>
              <a:buSzPts val="1100"/>
              <a:buFont typeface="Arial"/>
              <a:buNone/>
            </a:pPr>
            <a:r>
              <a:rPr lang="en" sz="1400">
                <a:solidFill>
                  <a:srgbClr val="13294B"/>
                </a:solidFill>
              </a:rPr>
              <a:t>Requirement:</a:t>
            </a:r>
            <a:endParaRPr sz="1400">
              <a:solidFill>
                <a:srgbClr val="13294B"/>
              </a:solidFill>
            </a:endParaRPr>
          </a:p>
          <a:p>
            <a:pPr indent="-317500" lvl="0" marL="457200" rtl="0" algn="l">
              <a:spcBef>
                <a:spcPts val="600"/>
              </a:spcBef>
              <a:spcAft>
                <a:spcPts val="0"/>
              </a:spcAft>
              <a:buClr>
                <a:srgbClr val="13294B"/>
              </a:buClr>
              <a:buSzPts val="1400"/>
              <a:buAutoNum type="arabicPeriod"/>
            </a:pPr>
            <a:r>
              <a:rPr lang="en" sz="1400">
                <a:solidFill>
                  <a:srgbClr val="13294B"/>
                </a:solidFill>
              </a:rPr>
              <a:t>The UVC LEDs work at </a:t>
            </a:r>
            <a:r>
              <a:rPr lang="en" sz="1400">
                <a:solidFill>
                  <a:schemeClr val="dk1"/>
                </a:solidFill>
                <a:highlight>
                  <a:schemeClr val="lt1"/>
                </a:highlight>
              </a:rPr>
              <a:t>7 ±1 V with less than 200mA current.</a:t>
            </a:r>
            <a:endParaRPr sz="1400">
              <a:solidFill>
                <a:schemeClr val="dk1"/>
              </a:solidFill>
              <a:highlight>
                <a:schemeClr val="lt1"/>
              </a:highlight>
            </a:endParaRPr>
          </a:p>
          <a:p>
            <a:pPr indent="0" lvl="0" marL="0" rtl="0" algn="l">
              <a:spcBef>
                <a:spcPts val="600"/>
              </a:spcBef>
              <a:spcAft>
                <a:spcPts val="0"/>
              </a:spcAft>
              <a:buClr>
                <a:schemeClr val="dk1"/>
              </a:buClr>
              <a:buSzPts val="1100"/>
              <a:buFont typeface="Arial"/>
              <a:buNone/>
            </a:pPr>
            <a:r>
              <a:rPr lang="en" sz="1400">
                <a:solidFill>
                  <a:schemeClr val="dk1"/>
                </a:solidFill>
                <a:highlight>
                  <a:schemeClr val="lt1"/>
                </a:highlight>
              </a:rPr>
              <a:t>Verification:</a:t>
            </a:r>
            <a:endParaRPr sz="1400">
              <a:solidFill>
                <a:schemeClr val="dk1"/>
              </a:solidFill>
              <a:highlight>
                <a:schemeClr val="lt1"/>
              </a:highlight>
            </a:endParaRPr>
          </a:p>
          <a:p>
            <a:pPr indent="-317500" lvl="0" marL="457200" rtl="0" algn="l">
              <a:spcBef>
                <a:spcPts val="600"/>
              </a:spcBef>
              <a:spcAft>
                <a:spcPts val="0"/>
              </a:spcAft>
              <a:buClr>
                <a:schemeClr val="dk1"/>
              </a:buClr>
              <a:buSzPts val="1400"/>
              <a:buAutoNum type="arabicPeriod"/>
            </a:pPr>
            <a:r>
              <a:rPr lang="en" sz="1400">
                <a:solidFill>
                  <a:schemeClr val="dk1"/>
                </a:solidFill>
                <a:highlight>
                  <a:schemeClr val="lt1"/>
                </a:highlight>
              </a:rPr>
              <a:t>Power the LEDs with an input voltage from 6VDC to 7.5VDC. When LEDs are powered by 7VDC, the light intensity is maximized and also the current is around 160mA  </a:t>
            </a:r>
            <a:endParaRPr sz="1400">
              <a:solidFill>
                <a:schemeClr val="dk1"/>
              </a:solidFill>
              <a:highlight>
                <a:schemeClr val="lt1"/>
              </a:highlight>
            </a:endParaRPr>
          </a:p>
          <a:p>
            <a:pPr indent="0" lvl="0" marL="0" rtl="0" algn="l">
              <a:spcBef>
                <a:spcPts val="600"/>
              </a:spcBef>
              <a:spcAft>
                <a:spcPts val="0"/>
              </a:spcAft>
              <a:buNone/>
            </a:pPr>
            <a:r>
              <a:t/>
            </a:r>
            <a:endParaRPr sz="1400">
              <a:solidFill>
                <a:schemeClr val="dk1"/>
              </a:solidFill>
              <a:highlight>
                <a:schemeClr val="lt1"/>
              </a:highlight>
            </a:endParaRPr>
          </a:p>
          <a:p>
            <a:pPr indent="0" lvl="0" marL="0" rtl="0" algn="l">
              <a:spcBef>
                <a:spcPts val="600"/>
              </a:spcBef>
              <a:spcAft>
                <a:spcPts val="0"/>
              </a:spcAft>
              <a:buNone/>
            </a:pPr>
            <a:r>
              <a:rPr b="1" lang="en" sz="1400">
                <a:solidFill>
                  <a:schemeClr val="dk1"/>
                </a:solidFill>
                <a:highlight>
                  <a:schemeClr val="lt1"/>
                </a:highlight>
              </a:rPr>
              <a:t>Heating elements</a:t>
            </a:r>
            <a:endParaRPr b="1" sz="1400">
              <a:solidFill>
                <a:schemeClr val="dk1"/>
              </a:solidFill>
              <a:highlight>
                <a:schemeClr val="lt1"/>
              </a:highlight>
            </a:endParaRPr>
          </a:p>
          <a:p>
            <a:pPr indent="0" lvl="0" marL="0" rtl="0" algn="l">
              <a:spcBef>
                <a:spcPts val="1000"/>
              </a:spcBef>
              <a:spcAft>
                <a:spcPts val="0"/>
              </a:spcAft>
              <a:buNone/>
            </a:pPr>
            <a:r>
              <a:rPr lang="en" sz="1400">
                <a:solidFill>
                  <a:srgbClr val="13294B"/>
                </a:solidFill>
              </a:rPr>
              <a:t>Requirements:</a:t>
            </a:r>
            <a:endParaRPr sz="1400">
              <a:solidFill>
                <a:srgbClr val="13294B"/>
              </a:solidFill>
            </a:endParaRPr>
          </a:p>
          <a:p>
            <a:pPr indent="-317500" lvl="0" marL="457200" rtl="0" algn="l">
              <a:spcBef>
                <a:spcPts val="1000"/>
              </a:spcBef>
              <a:spcAft>
                <a:spcPts val="0"/>
              </a:spcAft>
              <a:buClr>
                <a:srgbClr val="13294B"/>
              </a:buClr>
              <a:buSzPts val="1400"/>
              <a:buAutoNum type="arabicPeriod"/>
            </a:pPr>
            <a:r>
              <a:rPr lang="en" sz="1400">
                <a:solidFill>
                  <a:srgbClr val="13294B"/>
                </a:solidFill>
              </a:rPr>
              <a:t>Each heating element should work at 120VAC, drawing at most 1A.</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Each Fan should work at 5VDC, drawing at most 500mA.</a:t>
            </a:r>
            <a:endParaRPr sz="1400">
              <a:solidFill>
                <a:srgbClr val="13294B"/>
              </a:solidFill>
            </a:endParaRPr>
          </a:p>
          <a:p>
            <a:pPr indent="0" lvl="0" marL="0" rtl="0" algn="l">
              <a:spcBef>
                <a:spcPts val="0"/>
              </a:spcBef>
              <a:spcAft>
                <a:spcPts val="0"/>
              </a:spcAft>
              <a:buClr>
                <a:schemeClr val="dk1"/>
              </a:buClr>
              <a:buSzPts val="1100"/>
              <a:buFont typeface="Arial"/>
              <a:buNone/>
            </a:pPr>
            <a:r>
              <a:t/>
            </a:r>
            <a:endParaRPr sz="1400">
              <a:solidFill>
                <a:srgbClr val="13294B"/>
              </a:solidFill>
            </a:endParaRPr>
          </a:p>
          <a:p>
            <a:pPr indent="0" lvl="0" marL="0" rtl="0" algn="l">
              <a:spcBef>
                <a:spcPts val="0"/>
              </a:spcBef>
              <a:spcAft>
                <a:spcPts val="0"/>
              </a:spcAft>
              <a:buClr>
                <a:schemeClr val="dk1"/>
              </a:buClr>
              <a:buSzPts val="1100"/>
              <a:buFont typeface="Arial"/>
              <a:buNone/>
            </a:pPr>
            <a:r>
              <a:rPr lang="en" sz="1400">
                <a:solidFill>
                  <a:srgbClr val="13294B"/>
                </a:solidFill>
              </a:rPr>
              <a:t>Verifications:</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Power the heating elements with 120VAC and measure the current with a multimeter.</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Power the fan with a 5V power supply and check if the fan turns on.</a:t>
            </a:r>
            <a:endParaRPr sz="1400">
              <a:solidFill>
                <a:srgbClr val="13294B"/>
              </a:solidFill>
            </a:endParaRPr>
          </a:p>
          <a:p>
            <a:pPr indent="0" lvl="0" marL="0" rtl="0" algn="l">
              <a:spcBef>
                <a:spcPts val="600"/>
              </a:spcBef>
              <a:spcAft>
                <a:spcPts val="0"/>
              </a:spcAft>
              <a:buNone/>
            </a:pPr>
            <a:r>
              <a:t/>
            </a:r>
            <a:endParaRPr b="1" sz="1400">
              <a:solidFill>
                <a:schemeClr val="dk1"/>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8d6e0e6e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8d6e0e6e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8d6e0e6e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8d6e0e6e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8eb28c7f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8eb28c7f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Harsh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8eb28c7f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8eb28c7f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Harsh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8da1fd9f7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8da1fd9f7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127e40e6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127e40e6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400">
                <a:solidFill>
                  <a:schemeClr val="dk1"/>
                </a:solidFill>
              </a:rPr>
              <a:t>Harsh</a:t>
            </a:r>
            <a:endParaRPr sz="1400">
              <a:solidFill>
                <a:schemeClr val="dk1"/>
              </a:solidFill>
            </a:endParaRPr>
          </a:p>
          <a:p>
            <a:pPr indent="457200" lvl="0" marL="0" rtl="0" algn="l">
              <a:lnSpc>
                <a:spcPct val="150000"/>
              </a:lnSpc>
              <a:spcBef>
                <a:spcPts val="0"/>
              </a:spcBef>
              <a:spcAft>
                <a:spcPts val="0"/>
              </a:spcAft>
              <a:buClr>
                <a:schemeClr val="dk1"/>
              </a:buClr>
              <a:buSzPts val="1100"/>
              <a:buFont typeface="Arial"/>
              <a:buNone/>
            </a:pPr>
            <a:r>
              <a:rPr lang="en" sz="1400">
                <a:solidFill>
                  <a:schemeClr val="dk1"/>
                </a:solidFill>
              </a:rPr>
              <a:t>Initially, we set out to dry the towel in 7 hours. But we manage to dry a pretty wet towel right around 4 hours. To confirm the result, we run the test again. The result of the second test agrees with the result of the first one. </a:t>
            </a:r>
            <a:endParaRPr sz="1400">
              <a:solidFill>
                <a:schemeClr val="dk1"/>
              </a:solidFill>
            </a:endParaRPr>
          </a:p>
          <a:p>
            <a:pPr indent="457200" lvl="0" marL="0" rtl="0" algn="l">
              <a:lnSpc>
                <a:spcPct val="150000"/>
              </a:lnSpc>
              <a:spcBef>
                <a:spcPts val="0"/>
              </a:spcBef>
              <a:spcAft>
                <a:spcPts val="0"/>
              </a:spcAft>
              <a:buClr>
                <a:schemeClr val="dk1"/>
              </a:buClr>
              <a:buSzPts val="1100"/>
              <a:buFont typeface="Arial"/>
              <a:buNone/>
            </a:pPr>
            <a:r>
              <a:rPr lang="en" sz="1400">
                <a:solidFill>
                  <a:schemeClr val="dk1"/>
                </a:solidFill>
              </a:rPr>
              <a:t>Water added: 10 ounces </a:t>
            </a:r>
            <a:endParaRPr sz="14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8da1fd9f7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8da1fd9f7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a:p>
            <a:pPr indent="0" lvl="0" marL="0" rtl="0" algn="l">
              <a:spcBef>
                <a:spcPts val="0"/>
              </a:spcBef>
              <a:spcAft>
                <a:spcPts val="0"/>
              </a:spcAft>
              <a:buNone/>
            </a:pPr>
            <a:r>
              <a:rPr lang="en"/>
              <a:t>We cut out circles to the anticipated worse case scenario coverages. We place a UVC LED 3” away from cutout. We see that the cutout is completely covered in UVC light and even part of the neighboring one as well. We place all of the cutouts in the chassis where the towel will hang. We place them on the back panel and outline the towel. We see this will be more than enough coverage for our 85% high level goal.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127e40e6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127e40e6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Chris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Saving power consumption is always a part of our design process.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We test all the components and find out the optimal operating voltage for each component.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Then we pick the converter with sufficient wattage rating to power the project.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6b5492e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6b5492e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None/>
            </a:pPr>
            <a:r>
              <a:rPr lang="en" sz="1400">
                <a:solidFill>
                  <a:srgbClr val="13294B"/>
                </a:solidFill>
              </a:rPr>
              <a:t>All</a:t>
            </a:r>
            <a:endParaRPr sz="1400">
              <a:solidFill>
                <a:srgbClr val="13294B"/>
              </a:solidFill>
            </a:endParaRPr>
          </a:p>
          <a:p>
            <a:pPr indent="457200" lvl="0" marL="0" rtl="0" algn="l">
              <a:lnSpc>
                <a:spcPct val="150000"/>
              </a:lnSpc>
              <a:spcBef>
                <a:spcPts val="600"/>
              </a:spcBef>
              <a:spcAft>
                <a:spcPts val="0"/>
              </a:spcAft>
              <a:buNone/>
            </a:pPr>
            <a:r>
              <a:rPr lang="en" sz="1400">
                <a:solidFill>
                  <a:srgbClr val="13294B"/>
                </a:solidFill>
              </a:rPr>
              <a:t>Overall, the project is very successful. We accomplish what we set out to achieve. For further improvement on the project, we can work on the following aspects of the project.</a:t>
            </a:r>
            <a:endParaRPr sz="1400">
              <a:solidFill>
                <a:srgbClr val="13294B"/>
              </a:solidFill>
            </a:endParaRPr>
          </a:p>
          <a:p>
            <a:pPr indent="-317500" lvl="0" marL="457200" rtl="0" algn="l">
              <a:lnSpc>
                <a:spcPct val="150000"/>
              </a:lnSpc>
              <a:spcBef>
                <a:spcPts val="600"/>
              </a:spcBef>
              <a:spcAft>
                <a:spcPts val="0"/>
              </a:spcAft>
              <a:buClr>
                <a:srgbClr val="13294B"/>
              </a:buClr>
              <a:buSzPts val="1400"/>
              <a:buFont typeface="Noto Sans Symbols"/>
              <a:buChar char="▪"/>
            </a:pPr>
            <a:r>
              <a:rPr lang="en" sz="1400">
                <a:solidFill>
                  <a:srgbClr val="13294B"/>
                </a:solidFill>
              </a:rPr>
              <a:t>Cost of the project (E.g., Cheaper cabinet materials, cheaper UVC light source, etc)</a:t>
            </a:r>
            <a:endParaRPr sz="1400">
              <a:solidFill>
                <a:srgbClr val="13294B"/>
              </a:solidFill>
            </a:endParaRPr>
          </a:p>
          <a:p>
            <a:pPr indent="-317500" lvl="0" marL="457200" rtl="0" algn="l">
              <a:lnSpc>
                <a:spcPct val="150000"/>
              </a:lnSpc>
              <a:spcBef>
                <a:spcPts val="0"/>
              </a:spcBef>
              <a:spcAft>
                <a:spcPts val="0"/>
              </a:spcAft>
              <a:buClr>
                <a:srgbClr val="13294B"/>
              </a:buClr>
              <a:buSzPts val="1400"/>
              <a:buFont typeface="Noto Sans Symbols"/>
              <a:buChar char="▪"/>
            </a:pPr>
            <a:r>
              <a:rPr lang="en" sz="1400">
                <a:solidFill>
                  <a:srgbClr val="13294B"/>
                </a:solidFill>
              </a:rPr>
              <a:t>Better mechanical design (E.g., Users do not need to manually hang the towel)</a:t>
            </a:r>
            <a:endParaRPr sz="1400">
              <a:solidFill>
                <a:srgbClr val="13294B"/>
              </a:solidFill>
            </a:endParaRPr>
          </a:p>
          <a:p>
            <a:pPr indent="-317500" lvl="0" marL="457200" rtl="0" algn="l">
              <a:lnSpc>
                <a:spcPct val="150000"/>
              </a:lnSpc>
              <a:spcBef>
                <a:spcPts val="0"/>
              </a:spcBef>
              <a:spcAft>
                <a:spcPts val="0"/>
              </a:spcAft>
              <a:buClr>
                <a:srgbClr val="13294B"/>
              </a:buClr>
              <a:buSzPts val="1400"/>
              <a:buFont typeface="Noto Sans Symbols"/>
              <a:buChar char="▪"/>
            </a:pPr>
            <a:r>
              <a:rPr lang="en" sz="1400">
                <a:solidFill>
                  <a:srgbClr val="13294B"/>
                </a:solidFill>
              </a:rPr>
              <a:t>Heat efficiency (E.g., design better airflow to utilize the heat accumulated in the cabinet more efficiently)</a:t>
            </a:r>
            <a:endParaRPr sz="1400">
              <a:solidFill>
                <a:srgbClr val="13294B"/>
              </a:solidFill>
            </a:endParaRPr>
          </a:p>
          <a:p>
            <a:pPr indent="-317500" lvl="0" marL="457200" rtl="0" algn="l">
              <a:lnSpc>
                <a:spcPct val="150000"/>
              </a:lnSpc>
              <a:spcBef>
                <a:spcPts val="0"/>
              </a:spcBef>
              <a:spcAft>
                <a:spcPts val="0"/>
              </a:spcAft>
              <a:buClr>
                <a:srgbClr val="13294B"/>
              </a:buClr>
              <a:buSzPts val="1400"/>
              <a:buFont typeface="Noto Sans Symbols"/>
              <a:buChar char="▪"/>
            </a:pPr>
            <a:r>
              <a:rPr lang="en" sz="1400">
                <a:solidFill>
                  <a:srgbClr val="13294B"/>
                </a:solidFill>
              </a:rPr>
              <a:t>Aesthetic improvement (E.g., cover all the wires up to have a cleaner look within the cabinet)</a:t>
            </a:r>
            <a:endParaRPr sz="1400">
              <a:solidFill>
                <a:srgbClr val="13294B"/>
              </a:solidFill>
            </a:endParaRPr>
          </a:p>
          <a:p>
            <a:pPr indent="-317500" lvl="0" marL="457200" rtl="0" algn="l">
              <a:lnSpc>
                <a:spcPct val="150000"/>
              </a:lnSpc>
              <a:spcBef>
                <a:spcPts val="0"/>
              </a:spcBef>
              <a:spcAft>
                <a:spcPts val="0"/>
              </a:spcAft>
              <a:buClr>
                <a:srgbClr val="13294B"/>
              </a:buClr>
              <a:buSzPts val="1400"/>
              <a:buFont typeface="Noto Sans Symbols"/>
              <a:buChar char="▪"/>
            </a:pPr>
            <a:r>
              <a:rPr lang="en" sz="1400">
                <a:solidFill>
                  <a:srgbClr val="13294B"/>
                </a:solidFill>
              </a:rPr>
              <a:t>Offer different sizes (E.g., bath towel, hand towel, stand alone, receded into wall)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6a52ac9fa_8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200">
                <a:solidFill>
                  <a:srgbClr val="13294B"/>
                </a:solidFill>
              </a:rPr>
              <a:t>Harsh</a:t>
            </a:r>
            <a:endParaRPr sz="1200">
              <a:solidFill>
                <a:srgbClr val="13294B"/>
              </a:solidFill>
            </a:endParaRPr>
          </a:p>
          <a:p>
            <a:pPr indent="0" lvl="0" marL="457200" rtl="0" algn="l">
              <a:spcBef>
                <a:spcPts val="0"/>
              </a:spcBef>
              <a:spcAft>
                <a:spcPts val="0"/>
              </a:spcAft>
              <a:buNone/>
            </a:pPr>
            <a:r>
              <a:rPr lang="en" sz="1200">
                <a:solidFill>
                  <a:srgbClr val="13294B"/>
                </a:solidFill>
              </a:rPr>
              <a:t>Background:</a:t>
            </a:r>
            <a:endParaRPr sz="1200">
              <a:solidFill>
                <a:srgbClr val="13294B"/>
              </a:solidFill>
            </a:endParaRPr>
          </a:p>
          <a:p>
            <a:pPr indent="0" lvl="0" marL="457200" rtl="0" algn="l">
              <a:spcBef>
                <a:spcPts val="0"/>
              </a:spcBef>
              <a:spcAft>
                <a:spcPts val="0"/>
              </a:spcAft>
              <a:buNone/>
            </a:pPr>
            <a:r>
              <a:rPr lang="en" sz="1200">
                <a:solidFill>
                  <a:srgbClr val="13294B"/>
                </a:solidFill>
              </a:rPr>
              <a:t>Due to the fast-pace lifestyle, many people wash/clean their towel around every 10-15 days. However, the recommended frequency that people should clean their towel to avoid bacteria growing into colonies is every two to three days. Currently in the market, there are no products that can both dry a towel and disinfect a towel within a short period of time.</a:t>
            </a:r>
            <a:endParaRPr sz="1200">
              <a:solidFill>
                <a:srgbClr val="13294B"/>
              </a:solidFill>
            </a:endParaRPr>
          </a:p>
          <a:p>
            <a:pPr indent="0" lvl="0" marL="0" rtl="0" algn="l">
              <a:spcBef>
                <a:spcPts val="0"/>
              </a:spcBef>
              <a:spcAft>
                <a:spcPts val="0"/>
              </a:spcAft>
              <a:buNone/>
            </a:pPr>
            <a:r>
              <a:t/>
            </a:r>
            <a:endParaRPr sz="1200">
              <a:solidFill>
                <a:srgbClr val="13294B"/>
              </a:solidFill>
            </a:endParaRPr>
          </a:p>
          <a:p>
            <a:pPr indent="0" lvl="0" marL="457200" rtl="0" algn="l">
              <a:spcBef>
                <a:spcPts val="0"/>
              </a:spcBef>
              <a:spcAft>
                <a:spcPts val="0"/>
              </a:spcAft>
              <a:buClr>
                <a:schemeClr val="dk1"/>
              </a:buClr>
              <a:buSzPts val="1100"/>
              <a:buFont typeface="Arial"/>
              <a:buNone/>
            </a:pPr>
            <a:r>
              <a:t/>
            </a:r>
            <a:endParaRPr sz="1200">
              <a:solidFill>
                <a:srgbClr val="13294B"/>
              </a:solidFill>
            </a:endParaRPr>
          </a:p>
        </p:txBody>
      </p:sp>
      <p:sp>
        <p:nvSpPr>
          <p:cNvPr id="105" name="Google Shape;105;g56a52ac9fa_8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8d2ed3a9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8d2ed3a9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127e40e6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127e40e6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rPr lang="en" sz="1800">
                <a:solidFill>
                  <a:srgbClr val="13294B"/>
                </a:solidFill>
              </a:rPr>
              <a:t>Chris</a:t>
            </a:r>
            <a:endParaRPr sz="1800">
              <a:solidFill>
                <a:srgbClr val="13294B"/>
              </a:solidFill>
            </a:endParaRPr>
          </a:p>
          <a:p>
            <a:pPr indent="-342900" lvl="0" marL="457200" rtl="0" algn="l">
              <a:spcBef>
                <a:spcPts val="600"/>
              </a:spcBef>
              <a:spcAft>
                <a:spcPts val="0"/>
              </a:spcAft>
              <a:buClr>
                <a:srgbClr val="13294B"/>
              </a:buClr>
              <a:buSzPts val="1800"/>
              <a:buFont typeface="Noto Sans Symbols"/>
              <a:buAutoNum type="arabicPeriod"/>
            </a:pPr>
            <a:r>
              <a:rPr lang="en" sz="1800">
                <a:solidFill>
                  <a:srgbClr val="13294B"/>
                </a:solidFill>
              </a:rPr>
              <a:t>The cabinet is designed such that the UVC light, in a worst case scenario, covers 85% or more of the towel surface.</a:t>
            </a:r>
            <a:endParaRPr sz="1800">
              <a:solidFill>
                <a:srgbClr val="13294B"/>
              </a:solidFill>
            </a:endParaRPr>
          </a:p>
          <a:p>
            <a:pPr indent="0" lvl="0" marL="457200" rtl="0" algn="l">
              <a:spcBef>
                <a:spcPts val="600"/>
              </a:spcBef>
              <a:spcAft>
                <a:spcPts val="0"/>
              </a:spcAft>
              <a:buClr>
                <a:schemeClr val="dk1"/>
              </a:buClr>
              <a:buSzPts val="1100"/>
              <a:buFont typeface="Arial"/>
              <a:buNone/>
            </a:pPr>
            <a:r>
              <a:t/>
            </a:r>
            <a:endParaRPr sz="1800">
              <a:solidFill>
                <a:srgbClr val="13294B"/>
              </a:solidFill>
            </a:endParaRPr>
          </a:p>
          <a:p>
            <a:pPr indent="-342900" lvl="0" marL="457200" rtl="0" algn="l">
              <a:spcBef>
                <a:spcPts val="600"/>
              </a:spcBef>
              <a:spcAft>
                <a:spcPts val="0"/>
              </a:spcAft>
              <a:buClr>
                <a:srgbClr val="13294B"/>
              </a:buClr>
              <a:buSzPts val="1800"/>
              <a:buFont typeface="Noto Sans Symbols"/>
              <a:buAutoNum type="arabicPeriod"/>
            </a:pPr>
            <a:r>
              <a:rPr lang="en" sz="1800">
                <a:solidFill>
                  <a:srgbClr val="13294B"/>
                </a:solidFill>
              </a:rPr>
              <a:t>The humidity in the cabinet is kept under 50% upon completion, and the completion time should be less than 7 hours.</a:t>
            </a:r>
            <a:endParaRPr sz="1800">
              <a:solidFill>
                <a:srgbClr val="13294B"/>
              </a:solidFill>
            </a:endParaRPr>
          </a:p>
          <a:p>
            <a:pPr indent="0" lvl="0" marL="457200" rtl="0" algn="l">
              <a:spcBef>
                <a:spcPts val="600"/>
              </a:spcBef>
              <a:spcAft>
                <a:spcPts val="0"/>
              </a:spcAft>
              <a:buClr>
                <a:schemeClr val="dk1"/>
              </a:buClr>
              <a:buSzPts val="1100"/>
              <a:buFont typeface="Arial"/>
              <a:buNone/>
            </a:pPr>
            <a:r>
              <a:t/>
            </a:r>
            <a:endParaRPr sz="1800">
              <a:solidFill>
                <a:srgbClr val="13294B"/>
              </a:solidFill>
            </a:endParaRPr>
          </a:p>
          <a:p>
            <a:pPr indent="-342900" lvl="0" marL="457200" rtl="0" algn="l">
              <a:spcBef>
                <a:spcPts val="600"/>
              </a:spcBef>
              <a:spcAft>
                <a:spcPts val="0"/>
              </a:spcAft>
              <a:buClr>
                <a:srgbClr val="13294B"/>
              </a:buClr>
              <a:buSzPts val="1800"/>
              <a:buFont typeface="Noto Sans Symbols"/>
              <a:buAutoNum type="arabicPeriod"/>
            </a:pPr>
            <a:r>
              <a:rPr lang="en" sz="1800">
                <a:solidFill>
                  <a:srgbClr val="13294B"/>
                </a:solidFill>
              </a:rPr>
              <a:t>The cabinet should be closed whenever UVC lights are 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6a3331fd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6a3331fd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8d2ed3a9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8d2ed3a9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200">
                <a:solidFill>
                  <a:srgbClr val="13294B"/>
                </a:solidFill>
              </a:rPr>
              <a:t>Jacky</a:t>
            </a:r>
            <a:endParaRPr sz="1200">
              <a:solidFill>
                <a:srgbClr val="13294B"/>
              </a:solidFill>
            </a:endParaRPr>
          </a:p>
          <a:p>
            <a:pPr indent="0" lvl="0" marL="457200" rtl="0" algn="l">
              <a:spcBef>
                <a:spcPts val="0"/>
              </a:spcBef>
              <a:spcAft>
                <a:spcPts val="0"/>
              </a:spcAft>
              <a:buClr>
                <a:schemeClr val="dk1"/>
              </a:buClr>
              <a:buSzPts val="1100"/>
              <a:buFont typeface="Arial"/>
              <a:buNone/>
            </a:pPr>
            <a:r>
              <a:rPr lang="en" sz="1200">
                <a:solidFill>
                  <a:srgbClr val="13294B"/>
                </a:solidFill>
              </a:rPr>
              <a:t>Objective</a:t>
            </a:r>
            <a:endParaRPr sz="1200">
              <a:solidFill>
                <a:srgbClr val="13294B"/>
              </a:solidFill>
            </a:endParaRPr>
          </a:p>
          <a:p>
            <a:pPr indent="0" lvl="0" marL="457200" rtl="0" algn="l">
              <a:spcBef>
                <a:spcPts val="0"/>
              </a:spcBef>
              <a:spcAft>
                <a:spcPts val="0"/>
              </a:spcAft>
              <a:buClr>
                <a:schemeClr val="dk1"/>
              </a:buClr>
              <a:buSzPts val="1100"/>
              <a:buFont typeface="Arial"/>
              <a:buNone/>
            </a:pPr>
            <a:r>
              <a:rPr lang="en" sz="1200">
                <a:solidFill>
                  <a:srgbClr val="13294B"/>
                </a:solidFill>
              </a:rPr>
              <a:t>Our goal is to design a physical cabinet that provides an enclosed environment for disinfecting and drying a towel. To most efficiently neutralize the bacteria, we decide to use the UVC LED. After the disinfecting cycle, the cabinet is able to dry the towel and keep the humidity within the cabinet at a very low level. So it is hard for bacteria to grow back on the towel or in the cabinet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127e40e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127e40e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Harsh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6a3331fd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6a3331fd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400">
                <a:solidFill>
                  <a:srgbClr val="13294B"/>
                </a:solidFill>
              </a:rPr>
              <a:t>Chris</a:t>
            </a:r>
            <a:endParaRPr sz="1400">
              <a:solidFill>
                <a:srgbClr val="13294B"/>
              </a:solidFill>
            </a:endParaRPr>
          </a:p>
          <a:p>
            <a:pPr indent="0" lvl="0" marL="0" rtl="0" algn="l">
              <a:spcBef>
                <a:spcPts val="600"/>
              </a:spcBef>
              <a:spcAft>
                <a:spcPts val="0"/>
              </a:spcAft>
              <a:buClr>
                <a:schemeClr val="dk1"/>
              </a:buClr>
              <a:buSzPts val="1100"/>
              <a:buFont typeface="Arial"/>
              <a:buNone/>
            </a:pPr>
            <a:r>
              <a:rPr lang="en" sz="1400">
                <a:solidFill>
                  <a:srgbClr val="13294B"/>
                </a:solidFill>
              </a:rPr>
              <a:t>Requirements:</a:t>
            </a:r>
            <a:endParaRPr sz="1400">
              <a:solidFill>
                <a:srgbClr val="13294B"/>
              </a:solidFill>
            </a:endParaRPr>
          </a:p>
          <a:p>
            <a:pPr indent="-317500" lvl="0" marL="457200" rtl="0" algn="l">
              <a:spcBef>
                <a:spcPts val="600"/>
              </a:spcBef>
              <a:spcAft>
                <a:spcPts val="0"/>
              </a:spcAft>
              <a:buClr>
                <a:srgbClr val="13294B"/>
              </a:buClr>
              <a:buSzPts val="1400"/>
              <a:buAutoNum type="arabicPeriod"/>
            </a:pPr>
            <a:r>
              <a:rPr lang="en" sz="1400">
                <a:solidFill>
                  <a:srgbClr val="13294B"/>
                </a:solidFill>
              </a:rPr>
              <a:t>The AC-DC converter should take the 120VAC and step it down into 5VDC</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The boost converter should take 5VDC as an input and output 7VDC. </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The linear voltage regulator should take 5VDC and output 3.3VDC</a:t>
            </a:r>
            <a:endParaRPr sz="1400">
              <a:solidFill>
                <a:srgbClr val="13294B"/>
              </a:solidFill>
            </a:endParaRPr>
          </a:p>
          <a:p>
            <a:pPr indent="0" lvl="0" marL="0" rtl="0" algn="l">
              <a:spcBef>
                <a:spcPts val="600"/>
              </a:spcBef>
              <a:spcAft>
                <a:spcPts val="0"/>
              </a:spcAft>
              <a:buNone/>
            </a:pPr>
            <a:r>
              <a:rPr lang="en" sz="1400">
                <a:solidFill>
                  <a:srgbClr val="13294B"/>
                </a:solidFill>
              </a:rPr>
              <a:t>Verifications or testing:</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chemeClr val="dk1"/>
                </a:solidFill>
                <a:highlight>
                  <a:schemeClr val="lt1"/>
                </a:highlight>
              </a:rPr>
              <a:t>From the datasheet, the output voltage of the converter will be in a range of 5VDC </a:t>
            </a:r>
            <a:r>
              <a:rPr i="1" lang="en" sz="1400">
                <a:solidFill>
                  <a:schemeClr val="dk1"/>
                </a:solidFill>
                <a:highlight>
                  <a:schemeClr val="lt1"/>
                </a:highlight>
              </a:rPr>
              <a:t>±</a:t>
            </a:r>
            <a:r>
              <a:rPr lang="en" sz="1400">
                <a:solidFill>
                  <a:schemeClr val="dk1"/>
                </a:solidFill>
                <a:highlight>
                  <a:schemeClr val="lt1"/>
                </a:highlight>
              </a:rPr>
              <a:t>2%</a:t>
            </a:r>
            <a:endParaRPr sz="1400">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 sz="1400">
                <a:solidFill>
                  <a:schemeClr val="dk1"/>
                </a:solidFill>
                <a:highlight>
                  <a:schemeClr val="lt1"/>
                </a:highlight>
              </a:rPr>
              <a:t>We apply 5VDC to the converter and measure the output voltage across a load. We will then compare the output with our design requirement.</a:t>
            </a:r>
            <a:endParaRPr sz="1400">
              <a:solidFill>
                <a:schemeClr val="dk1"/>
              </a:solidFill>
              <a:highlight>
                <a:schemeClr val="lt1"/>
              </a:highlight>
            </a:endParaRPr>
          </a:p>
          <a:p>
            <a:pPr indent="-317500" lvl="0" marL="457200" rtl="0" algn="l">
              <a:spcBef>
                <a:spcPts val="0"/>
              </a:spcBef>
              <a:spcAft>
                <a:spcPts val="0"/>
              </a:spcAft>
              <a:buClr>
                <a:schemeClr val="dk1"/>
              </a:buClr>
              <a:buSzPts val="1400"/>
              <a:buAutoNum type="arabicPeriod"/>
            </a:pPr>
            <a:r>
              <a:rPr lang="en" sz="1400">
                <a:solidFill>
                  <a:schemeClr val="dk1"/>
                </a:solidFill>
                <a:highlight>
                  <a:schemeClr val="lt1"/>
                </a:highlight>
              </a:rPr>
              <a:t>From the datasheet, the linear regulator will output 3.3VDC with a tolerance of </a:t>
            </a:r>
            <a:r>
              <a:rPr i="1" lang="en" sz="1400">
                <a:solidFill>
                  <a:schemeClr val="dk1"/>
                </a:solidFill>
                <a:highlight>
                  <a:schemeClr val="lt1"/>
                </a:highlight>
              </a:rPr>
              <a:t>±</a:t>
            </a:r>
            <a:r>
              <a:rPr lang="en" sz="1400">
                <a:solidFill>
                  <a:schemeClr val="dk1"/>
                </a:solidFill>
                <a:highlight>
                  <a:schemeClr val="lt1"/>
                </a:highlight>
              </a:rPr>
              <a:t>1%</a:t>
            </a:r>
            <a:endParaRPr sz="1400">
              <a:solidFill>
                <a:srgbClr val="13294B"/>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8d6e0e6e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8d6e0e6e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Harsh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127e40e6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127e40e6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13294B"/>
                </a:solidFill>
              </a:rPr>
              <a:t>Requirements:</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RGB LED works at 5V, drawing at most 100mA current.</a:t>
            </a:r>
            <a:endParaRPr sz="1400">
              <a:solidFill>
                <a:srgbClr val="13294B"/>
              </a:solidFill>
            </a:endParaRPr>
          </a:p>
          <a:p>
            <a:pPr indent="-317500" lvl="0" marL="457200" rtl="0" algn="l">
              <a:spcBef>
                <a:spcPts val="0"/>
              </a:spcBef>
              <a:spcAft>
                <a:spcPts val="0"/>
              </a:spcAft>
              <a:buClr>
                <a:srgbClr val="13294B"/>
              </a:buClr>
              <a:buSzPts val="1400"/>
              <a:buAutoNum type="arabicPeriod"/>
            </a:pPr>
            <a:r>
              <a:rPr lang="en" sz="1400">
                <a:solidFill>
                  <a:srgbClr val="13294B"/>
                </a:solidFill>
              </a:rPr>
              <a:t>The solenoid lock operates with 3.3VDC, drawing at most 1.2A current.</a:t>
            </a:r>
            <a:endParaRPr sz="1400">
              <a:solidFill>
                <a:srgbClr val="13294B"/>
              </a:solidFill>
            </a:endParaRPr>
          </a:p>
          <a:p>
            <a:pPr indent="0" lvl="0" marL="0" rtl="0" algn="l">
              <a:spcBef>
                <a:spcPts val="0"/>
              </a:spcBef>
              <a:spcAft>
                <a:spcPts val="0"/>
              </a:spcAft>
              <a:buNone/>
            </a:pPr>
            <a:r>
              <a:t/>
            </a:r>
            <a:endParaRPr sz="1400">
              <a:solidFill>
                <a:srgbClr val="13294B"/>
              </a:solidFill>
            </a:endParaRPr>
          </a:p>
          <a:p>
            <a:pPr indent="0" lvl="0" marL="0" rtl="0" algn="l">
              <a:spcBef>
                <a:spcPts val="0"/>
              </a:spcBef>
              <a:spcAft>
                <a:spcPts val="0"/>
              </a:spcAft>
              <a:buClr>
                <a:schemeClr val="dk1"/>
              </a:buClr>
              <a:buSzPts val="1100"/>
              <a:buFont typeface="Arial"/>
              <a:buNone/>
            </a:pPr>
            <a:r>
              <a:rPr lang="en" sz="1400">
                <a:solidFill>
                  <a:srgbClr val="13294B"/>
                </a:solidFill>
              </a:rPr>
              <a:t>Verifications:</a:t>
            </a:r>
            <a:endParaRPr sz="1400">
              <a:solidFill>
                <a:srgbClr val="13294B"/>
              </a:solidFill>
            </a:endParaRPr>
          </a:p>
          <a:p>
            <a:pPr indent="-317500" lvl="0" marL="457200" rtl="0" algn="l">
              <a:spcBef>
                <a:spcPts val="600"/>
              </a:spcBef>
              <a:spcAft>
                <a:spcPts val="0"/>
              </a:spcAft>
              <a:buClr>
                <a:srgbClr val="13294B"/>
              </a:buClr>
              <a:buSzPts val="1400"/>
              <a:buAutoNum type="arabicPeriod"/>
            </a:pPr>
            <a:r>
              <a:rPr lang="en" sz="1400">
                <a:solidFill>
                  <a:srgbClr val="13294B"/>
                </a:solidFill>
              </a:rPr>
              <a:t>Connect common anode pin to 5V, </a:t>
            </a:r>
            <a:r>
              <a:rPr lang="en" sz="1400">
                <a:solidFill>
                  <a:schemeClr val="dk1"/>
                </a:solidFill>
                <a:highlight>
                  <a:schemeClr val="lt1"/>
                </a:highlight>
              </a:rPr>
              <a:t>red pin to GND via a 330Ω resistor, green and blue pins to GND via 330Ω resistors. Check if the LED lights up with red color. Repeat the process to ensure the LED can show green and blue colors as well. </a:t>
            </a:r>
            <a:endParaRPr sz="1400">
              <a:solidFill>
                <a:schemeClr val="dk1"/>
              </a:solidFill>
              <a:highlight>
                <a:schemeClr val="lt1"/>
              </a:highlight>
            </a:endParaRPr>
          </a:p>
          <a:p>
            <a:pPr indent="-317500" lvl="0" marL="457200" rtl="0" algn="l">
              <a:spcBef>
                <a:spcPts val="0"/>
              </a:spcBef>
              <a:spcAft>
                <a:spcPts val="0"/>
              </a:spcAft>
              <a:buClr>
                <a:srgbClr val="13294B"/>
              </a:buClr>
              <a:buSzPts val="1400"/>
              <a:buAutoNum type="arabicPeriod"/>
            </a:pPr>
            <a:r>
              <a:rPr lang="en" sz="1400">
                <a:solidFill>
                  <a:schemeClr val="dk1"/>
                </a:solidFill>
                <a:highlight>
                  <a:schemeClr val="lt1"/>
                </a:highlight>
              </a:rPr>
              <a:t>Power the solenoid with 3.3VDC and check if the solenoid unlocks. The datasheet lists the resistance of the solenoid at 4.5 ohms. Thus, the datasheet would suggest the current be 0.733A.</a:t>
            </a:r>
            <a:endParaRPr sz="1400">
              <a:solidFill>
                <a:srgbClr val="13294B"/>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w/ Text">
  <p:cSld name="Cover Slide w/ Text">
    <p:spTree>
      <p:nvGrpSpPr>
        <p:cNvPr id="58" name="Shape 58"/>
        <p:cNvGrpSpPr/>
        <p:nvPr/>
      </p:nvGrpSpPr>
      <p:grpSpPr>
        <a:xfrm>
          <a:off x="0" y="0"/>
          <a:ext cx="0" cy="0"/>
          <a:chOff x="0" y="0"/>
          <a:chExt cx="0" cy="0"/>
        </a:xfrm>
      </p:grpSpPr>
      <p:sp>
        <p:nvSpPr>
          <p:cNvPr id="59" name="Google Shape;59;p14"/>
          <p:cNvSpPr txBox="1"/>
          <p:nvPr>
            <p:ph idx="1" type="body"/>
          </p:nvPr>
        </p:nvSpPr>
        <p:spPr>
          <a:xfrm>
            <a:off x="404092" y="409715"/>
            <a:ext cx="8428504" cy="491658"/>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3294B"/>
              </a:buClr>
              <a:buSzPts val="3900"/>
              <a:buFont typeface="Arial"/>
              <a:buNone/>
              <a:defRPr b="1" i="0" sz="3900" u="none" cap="none" strike="noStrike">
                <a:solidFill>
                  <a:srgbClr val="13294B"/>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2" type="body"/>
          </p:nvPr>
        </p:nvSpPr>
        <p:spPr>
          <a:xfrm>
            <a:off x="404092" y="1039018"/>
            <a:ext cx="8428504" cy="216602"/>
          </a:xfrm>
          <a:prstGeom prst="rect">
            <a:avLst/>
          </a:prstGeom>
          <a:noFill/>
          <a:ln>
            <a:noFill/>
          </a:ln>
        </p:spPr>
        <p:txBody>
          <a:bodyPr anchorCtr="0" anchor="t" bIns="36975" lIns="73950" spcFirstLastPara="1" rIns="73950" wrap="square" tIns="36975"/>
          <a:lstStyle>
            <a:lvl1pPr indent="-228600" lvl="0" marL="457200" marR="0" rtl="0" algn="l">
              <a:spcBef>
                <a:spcPts val="300"/>
              </a:spcBef>
              <a:spcAft>
                <a:spcPts val="0"/>
              </a:spcAft>
              <a:buClr>
                <a:srgbClr val="E84A27"/>
              </a:buClr>
              <a:buSzPts val="1400"/>
              <a:buFont typeface="Arial"/>
              <a:buNone/>
              <a:defRPr b="0" i="0" sz="1400" u="none" cap="none" strike="noStrike">
                <a:solidFill>
                  <a:srgbClr val="E84A27"/>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3" type="body"/>
          </p:nvPr>
        </p:nvSpPr>
        <p:spPr>
          <a:xfrm>
            <a:off x="404092" y="1231428"/>
            <a:ext cx="8428504" cy="199655"/>
          </a:xfrm>
          <a:prstGeom prst="rect">
            <a:avLst/>
          </a:prstGeom>
          <a:noFill/>
          <a:ln>
            <a:noFill/>
          </a:ln>
        </p:spPr>
        <p:txBody>
          <a:bodyPr anchorCtr="0" anchor="t" bIns="36975" lIns="73950" spcFirstLastPara="1" rIns="73950" wrap="square" tIns="36975"/>
          <a:lstStyle>
            <a:lvl1pPr indent="-228600" lvl="0" marL="457200" marR="0" rtl="0" algn="l">
              <a:spcBef>
                <a:spcPts val="200"/>
              </a:spcBef>
              <a:spcAft>
                <a:spcPts val="0"/>
              </a:spcAft>
              <a:buClr>
                <a:srgbClr val="E84A27"/>
              </a:buClr>
              <a:buSzPts val="1000"/>
              <a:buFont typeface="Arial"/>
              <a:buNone/>
              <a:defRPr b="0" i="0" sz="1000" u="none" cap="none" strike="noStrike">
                <a:solidFill>
                  <a:srgbClr val="E84A27"/>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ullets">
  <p:cSld name="Title and Bullets">
    <p:spTree>
      <p:nvGrpSpPr>
        <p:cNvPr id="68" name="Shape 68"/>
        <p:cNvGrpSpPr/>
        <p:nvPr/>
      </p:nvGrpSpPr>
      <p:grpSpPr>
        <a:xfrm>
          <a:off x="0" y="0"/>
          <a:ext cx="0" cy="0"/>
          <a:chOff x="0" y="0"/>
          <a:chExt cx="0" cy="0"/>
        </a:xfrm>
      </p:grpSpPr>
      <p:sp>
        <p:nvSpPr>
          <p:cNvPr id="69" name="Google Shape;69;p16"/>
          <p:cNvSpPr txBox="1"/>
          <p:nvPr>
            <p:ph idx="1" type="body"/>
          </p:nvPr>
        </p:nvSpPr>
        <p:spPr>
          <a:xfrm>
            <a:off x="404090" y="1080807"/>
            <a:ext cx="8405091" cy="3363446"/>
          </a:xfrm>
          <a:prstGeom prst="rect">
            <a:avLst/>
          </a:prstGeom>
          <a:noFill/>
          <a:ln>
            <a:noFill/>
          </a:ln>
        </p:spPr>
        <p:txBody>
          <a:bodyPr anchorCtr="0" anchor="t" bIns="36975" lIns="73950" spcFirstLastPara="1" rIns="73950" wrap="square" tIns="36975"/>
          <a:lstStyle>
            <a:lvl1pPr indent="-412750" lvl="0" marL="457200" marR="0" rtl="0" algn="l">
              <a:spcBef>
                <a:spcPts val="600"/>
              </a:spcBef>
              <a:spcAft>
                <a:spcPts val="0"/>
              </a:spcAft>
              <a:buClr>
                <a:srgbClr val="13294B"/>
              </a:buClr>
              <a:buSzPts val="2900"/>
              <a:buFont typeface="Noto Sans Symbols"/>
              <a:buChar char="▪"/>
              <a:defRPr b="0" i="0" sz="2900" u="none" cap="none" strike="noStrike">
                <a:solidFill>
                  <a:srgbClr val="13294B"/>
                </a:solidFill>
                <a:latin typeface="Arial"/>
                <a:ea typeface="Arial"/>
                <a:cs typeface="Arial"/>
                <a:sym typeface="Arial"/>
              </a:defRPr>
            </a:lvl1pPr>
            <a:lvl2pPr indent="-387350" lvl="1" marL="914400" marR="0" rtl="0" algn="l">
              <a:spcBef>
                <a:spcPts val="500"/>
              </a:spcBef>
              <a:spcAft>
                <a:spcPts val="0"/>
              </a:spcAft>
              <a:buClr>
                <a:srgbClr val="13294B"/>
              </a:buClr>
              <a:buSzPts val="2500"/>
              <a:buFont typeface="Arial"/>
              <a:buChar char="–"/>
              <a:defRPr b="0" i="0" sz="2500" u="none" cap="none" strike="noStrike">
                <a:solidFill>
                  <a:srgbClr val="13294B"/>
                </a:solidFill>
                <a:latin typeface="Arial"/>
                <a:ea typeface="Arial"/>
                <a:cs typeface="Arial"/>
                <a:sym typeface="Arial"/>
              </a:defRPr>
            </a:lvl2pPr>
            <a:lvl3pPr indent="-368300" lvl="2" marL="1371600" marR="0" rtl="0" algn="l">
              <a:spcBef>
                <a:spcPts val="400"/>
              </a:spcBef>
              <a:spcAft>
                <a:spcPts val="0"/>
              </a:spcAft>
              <a:buClr>
                <a:srgbClr val="13294B"/>
              </a:buClr>
              <a:buSzPts val="2200"/>
              <a:buFont typeface="Arial"/>
              <a:buChar char="•"/>
              <a:defRPr b="0" i="0" sz="2200" u="none" cap="none" strike="noStrike">
                <a:solidFill>
                  <a:srgbClr val="13294B"/>
                </a:solidFill>
                <a:latin typeface="Arial"/>
                <a:ea typeface="Arial"/>
                <a:cs typeface="Arial"/>
                <a:sym typeface="Arial"/>
              </a:defRPr>
            </a:lvl3pPr>
            <a:lvl4pPr indent="-342900" lvl="3" marL="1828800" marR="0" rtl="0" algn="l">
              <a:spcBef>
                <a:spcPts val="400"/>
              </a:spcBef>
              <a:spcAft>
                <a:spcPts val="0"/>
              </a:spcAft>
              <a:buClr>
                <a:srgbClr val="13294B"/>
              </a:buClr>
              <a:buSzPts val="1800"/>
              <a:buFont typeface="Arial"/>
              <a:buChar char="–"/>
              <a:defRPr b="0" i="0" sz="1800" u="none" cap="none" strike="noStrike">
                <a:solidFill>
                  <a:srgbClr val="13294B"/>
                </a:solidFill>
                <a:latin typeface="Arial"/>
                <a:ea typeface="Arial"/>
                <a:cs typeface="Arial"/>
                <a:sym typeface="Arial"/>
              </a:defRPr>
            </a:lvl4pPr>
            <a:lvl5pPr indent="-342900" lvl="4" marL="2286000" marR="0" rtl="0" algn="l">
              <a:spcBef>
                <a:spcPts val="400"/>
              </a:spcBef>
              <a:spcAft>
                <a:spcPts val="0"/>
              </a:spcAft>
              <a:buClr>
                <a:srgbClr val="13294B"/>
              </a:buClr>
              <a:buSzPts val="1800"/>
              <a:buFont typeface="Arial"/>
              <a:buChar char="»"/>
              <a:defRPr b="0" i="0" sz="1800" u="none" cap="none" strike="noStrike">
                <a:solidFill>
                  <a:srgbClr val="13294B"/>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2" type="body"/>
          </p:nvPr>
        </p:nvSpPr>
        <p:spPr>
          <a:xfrm>
            <a:off x="404090" y="420407"/>
            <a:ext cx="8358909" cy="480971"/>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3294B"/>
              </a:buClr>
              <a:buSzPts val="3900"/>
              <a:buFont typeface="Arial"/>
              <a:buNone/>
              <a:defRPr b="1" i="0" sz="3900" u="none" cap="none" strike="noStrike">
                <a:solidFill>
                  <a:srgbClr val="13294B"/>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Title and Text">
    <p:spTree>
      <p:nvGrpSpPr>
        <p:cNvPr id="72" name="Shape 72"/>
        <p:cNvGrpSpPr/>
        <p:nvPr/>
      </p:nvGrpSpPr>
      <p:grpSpPr>
        <a:xfrm>
          <a:off x="0" y="0"/>
          <a:ext cx="0" cy="0"/>
          <a:chOff x="0" y="0"/>
          <a:chExt cx="0" cy="0"/>
        </a:xfrm>
      </p:grpSpPr>
      <p:sp>
        <p:nvSpPr>
          <p:cNvPr id="73" name="Google Shape;73;p17"/>
          <p:cNvSpPr txBox="1"/>
          <p:nvPr>
            <p:ph idx="1" type="body"/>
          </p:nvPr>
        </p:nvSpPr>
        <p:spPr>
          <a:xfrm>
            <a:off x="404090" y="420407"/>
            <a:ext cx="8358909" cy="480971"/>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3294B"/>
              </a:buClr>
              <a:buSzPts val="3900"/>
              <a:buFont typeface="Arial"/>
              <a:buNone/>
              <a:defRPr b="1" i="0" sz="3900" u="none" cap="none" strike="noStrike">
                <a:solidFill>
                  <a:srgbClr val="13294B"/>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7"/>
          <p:cNvSpPr txBox="1"/>
          <p:nvPr>
            <p:ph idx="2" type="body"/>
          </p:nvPr>
        </p:nvSpPr>
        <p:spPr>
          <a:xfrm>
            <a:off x="404090" y="1077628"/>
            <a:ext cx="8358909" cy="3359901"/>
          </a:xfrm>
          <a:prstGeom prst="rect">
            <a:avLst/>
          </a:prstGeom>
          <a:noFill/>
          <a:ln>
            <a:noFill/>
          </a:ln>
        </p:spPr>
        <p:txBody>
          <a:bodyPr anchorCtr="0" anchor="t" bIns="36975" lIns="73950" spcFirstLastPara="1" rIns="73950" wrap="square" tIns="36975"/>
          <a:lstStyle>
            <a:lvl1pPr indent="-228600" lvl="0" marL="457200" marR="0" rtl="0" algn="l">
              <a:spcBef>
                <a:spcPts val="600"/>
              </a:spcBef>
              <a:spcAft>
                <a:spcPts val="0"/>
              </a:spcAft>
              <a:buClr>
                <a:srgbClr val="13294B"/>
              </a:buClr>
              <a:buSzPts val="2900"/>
              <a:buFont typeface="Arial"/>
              <a:buNone/>
              <a:defRPr b="0" i="0" sz="2900" u="none" cap="none" strike="noStrike">
                <a:solidFill>
                  <a:srgbClr val="13294B"/>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7"/>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with Text and Media">
  <p:cSld name="Title with Text and Media">
    <p:spTree>
      <p:nvGrpSpPr>
        <p:cNvPr id="76" name="Shape 76"/>
        <p:cNvGrpSpPr/>
        <p:nvPr/>
      </p:nvGrpSpPr>
      <p:grpSpPr>
        <a:xfrm>
          <a:off x="0" y="0"/>
          <a:ext cx="0" cy="0"/>
          <a:chOff x="0" y="0"/>
          <a:chExt cx="0" cy="0"/>
        </a:xfrm>
      </p:grpSpPr>
      <p:sp>
        <p:nvSpPr>
          <p:cNvPr id="77" name="Google Shape;77;p18"/>
          <p:cNvSpPr txBox="1"/>
          <p:nvPr>
            <p:ph idx="1" type="body"/>
          </p:nvPr>
        </p:nvSpPr>
        <p:spPr>
          <a:xfrm>
            <a:off x="6038273" y="1064181"/>
            <a:ext cx="2693135" cy="3353178"/>
          </a:xfrm>
          <a:prstGeom prst="rect">
            <a:avLst/>
          </a:prstGeom>
          <a:noFill/>
          <a:ln>
            <a:noFill/>
          </a:ln>
        </p:spPr>
        <p:txBody>
          <a:bodyPr anchorCtr="0" anchor="t" bIns="36975" lIns="73950" spcFirstLastPara="1" rIns="73950" wrap="square" tIns="36975"/>
          <a:lstStyle>
            <a:lvl1pPr indent="-228600" lvl="0" marL="457200" marR="0" rtl="0" algn="ctr">
              <a:spcBef>
                <a:spcPts val="300"/>
              </a:spcBef>
              <a:spcAft>
                <a:spcPts val="0"/>
              </a:spcAft>
              <a:buClr>
                <a:srgbClr val="7F7F7F"/>
              </a:buClr>
              <a:buSzPts val="1300"/>
              <a:buFont typeface="Arial"/>
              <a:buNone/>
              <a:defRPr b="0" i="1" sz="1300" u="none" cap="none" strike="noStrike">
                <a:solidFill>
                  <a:srgbClr val="7F7F7F"/>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18"/>
          <p:cNvSpPr txBox="1"/>
          <p:nvPr>
            <p:ph idx="2" type="body"/>
          </p:nvPr>
        </p:nvSpPr>
        <p:spPr>
          <a:xfrm>
            <a:off x="404091" y="1077628"/>
            <a:ext cx="5414818" cy="3339731"/>
          </a:xfrm>
          <a:prstGeom prst="rect">
            <a:avLst/>
          </a:prstGeom>
          <a:noFill/>
          <a:ln>
            <a:noFill/>
          </a:ln>
        </p:spPr>
        <p:txBody>
          <a:bodyPr anchorCtr="0" anchor="t" bIns="36975" lIns="73950" spcFirstLastPara="1" rIns="73950" wrap="square" tIns="36975"/>
          <a:lstStyle>
            <a:lvl1pPr indent="-228600" lvl="0" marL="457200" marR="0" rtl="0" algn="l">
              <a:spcBef>
                <a:spcPts val="600"/>
              </a:spcBef>
              <a:spcAft>
                <a:spcPts val="0"/>
              </a:spcAft>
              <a:buClr>
                <a:srgbClr val="13294B"/>
              </a:buClr>
              <a:buSzPts val="2900"/>
              <a:buFont typeface="Arial"/>
              <a:buNone/>
              <a:defRPr b="0" i="0" sz="2900" u="none" cap="none" strike="noStrike">
                <a:solidFill>
                  <a:srgbClr val="13294B"/>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8"/>
          <p:cNvSpPr txBox="1"/>
          <p:nvPr>
            <p:ph idx="3" type="body"/>
          </p:nvPr>
        </p:nvSpPr>
        <p:spPr>
          <a:xfrm>
            <a:off x="404090" y="420407"/>
            <a:ext cx="8358909" cy="480971"/>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3294B"/>
              </a:buClr>
              <a:buSzPts val="3900"/>
              <a:buFont typeface="Arial"/>
              <a:buNone/>
              <a:defRPr b="1" i="0" sz="3900" u="none" cap="none" strike="noStrike">
                <a:solidFill>
                  <a:srgbClr val="13294B"/>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18"/>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by-side Text">
  <p:cSld name="Side-by-side Text">
    <p:spTree>
      <p:nvGrpSpPr>
        <p:cNvPr id="81" name="Shape 81"/>
        <p:cNvGrpSpPr/>
        <p:nvPr/>
      </p:nvGrpSpPr>
      <p:grpSpPr>
        <a:xfrm>
          <a:off x="0" y="0"/>
          <a:ext cx="0" cy="0"/>
          <a:chOff x="0" y="0"/>
          <a:chExt cx="0" cy="0"/>
        </a:xfrm>
      </p:grpSpPr>
      <p:sp>
        <p:nvSpPr>
          <p:cNvPr id="82" name="Google Shape;82;p19"/>
          <p:cNvSpPr txBox="1"/>
          <p:nvPr>
            <p:ph idx="1" type="body"/>
          </p:nvPr>
        </p:nvSpPr>
        <p:spPr>
          <a:xfrm>
            <a:off x="404092" y="1077628"/>
            <a:ext cx="4066309" cy="3366625"/>
          </a:xfrm>
          <a:prstGeom prst="rect">
            <a:avLst/>
          </a:prstGeom>
          <a:noFill/>
          <a:ln>
            <a:noFill/>
          </a:ln>
        </p:spPr>
        <p:txBody>
          <a:bodyPr anchorCtr="0" anchor="t" bIns="36975" lIns="73950" spcFirstLastPara="1" rIns="73950" wrap="square" tIns="36975"/>
          <a:lstStyle>
            <a:lvl1pPr indent="-228600" lvl="0" marL="457200" marR="0" rtl="0" algn="l">
              <a:spcBef>
                <a:spcPts val="600"/>
              </a:spcBef>
              <a:spcAft>
                <a:spcPts val="0"/>
              </a:spcAft>
              <a:buClr>
                <a:srgbClr val="13294B"/>
              </a:buClr>
              <a:buSzPts val="2900"/>
              <a:buFont typeface="Arial"/>
              <a:buNone/>
              <a:defRPr b="0" i="0" sz="2900" u="none" cap="none" strike="noStrike">
                <a:solidFill>
                  <a:srgbClr val="13294B"/>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9"/>
          <p:cNvSpPr txBox="1"/>
          <p:nvPr>
            <p:ph idx="2" type="body"/>
          </p:nvPr>
        </p:nvSpPr>
        <p:spPr>
          <a:xfrm>
            <a:off x="4608947" y="1077628"/>
            <a:ext cx="4066309" cy="3366625"/>
          </a:xfrm>
          <a:prstGeom prst="rect">
            <a:avLst/>
          </a:prstGeom>
          <a:noFill/>
          <a:ln>
            <a:noFill/>
          </a:ln>
        </p:spPr>
        <p:txBody>
          <a:bodyPr anchorCtr="0" anchor="t" bIns="36975" lIns="73950" spcFirstLastPara="1" rIns="73950" wrap="square" tIns="36975"/>
          <a:lstStyle>
            <a:lvl1pPr indent="-228600" lvl="0" marL="457200" marR="0" rtl="0" algn="l">
              <a:spcBef>
                <a:spcPts val="600"/>
              </a:spcBef>
              <a:spcAft>
                <a:spcPts val="0"/>
              </a:spcAft>
              <a:buClr>
                <a:srgbClr val="13294B"/>
              </a:buClr>
              <a:buSzPts val="2900"/>
              <a:buFont typeface="Arial"/>
              <a:buNone/>
              <a:defRPr b="0" i="0" sz="2900" u="none" cap="none" strike="noStrike">
                <a:solidFill>
                  <a:srgbClr val="13294B"/>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19"/>
          <p:cNvSpPr txBox="1"/>
          <p:nvPr>
            <p:ph idx="3" type="body"/>
          </p:nvPr>
        </p:nvSpPr>
        <p:spPr>
          <a:xfrm>
            <a:off x="404090" y="420407"/>
            <a:ext cx="8358909" cy="480971"/>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3294B"/>
              </a:buClr>
              <a:buSzPts val="3900"/>
              <a:buFont typeface="Arial"/>
              <a:buNone/>
              <a:defRPr b="1" i="0" sz="3900" u="none" cap="none" strike="noStrike">
                <a:solidFill>
                  <a:srgbClr val="13294B"/>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9"/>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Media">
  <p:cSld name="Title and Media">
    <p:spTree>
      <p:nvGrpSpPr>
        <p:cNvPr id="86" name="Shape 86"/>
        <p:cNvGrpSpPr/>
        <p:nvPr/>
      </p:nvGrpSpPr>
      <p:grpSpPr>
        <a:xfrm>
          <a:off x="0" y="0"/>
          <a:ext cx="0" cy="0"/>
          <a:chOff x="0" y="0"/>
          <a:chExt cx="0" cy="0"/>
        </a:xfrm>
      </p:grpSpPr>
      <p:sp>
        <p:nvSpPr>
          <p:cNvPr id="87" name="Google Shape;87;p20"/>
          <p:cNvSpPr txBox="1"/>
          <p:nvPr>
            <p:ph idx="1" type="body"/>
          </p:nvPr>
        </p:nvSpPr>
        <p:spPr>
          <a:xfrm>
            <a:off x="404091" y="1064181"/>
            <a:ext cx="8327316" cy="3373348"/>
          </a:xfrm>
          <a:prstGeom prst="rect">
            <a:avLst/>
          </a:prstGeom>
          <a:noFill/>
          <a:ln>
            <a:noFill/>
          </a:ln>
        </p:spPr>
        <p:txBody>
          <a:bodyPr anchorCtr="0" anchor="t" bIns="36975" lIns="73950" spcFirstLastPara="1" rIns="73950" wrap="square" tIns="36975"/>
          <a:lstStyle>
            <a:lvl1pPr indent="-228600" lvl="0" marL="457200" marR="0" rtl="0" algn="l">
              <a:spcBef>
                <a:spcPts val="300"/>
              </a:spcBef>
              <a:spcAft>
                <a:spcPts val="0"/>
              </a:spcAft>
              <a:buClr>
                <a:srgbClr val="7F7F7F"/>
              </a:buClr>
              <a:buSzPts val="1300"/>
              <a:buFont typeface="Arial"/>
              <a:buNone/>
              <a:defRPr b="0" i="1" sz="1300" u="none" cap="none" strike="noStrike">
                <a:solidFill>
                  <a:srgbClr val="7F7F7F"/>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20"/>
          <p:cNvSpPr txBox="1"/>
          <p:nvPr>
            <p:ph idx="2" type="body"/>
          </p:nvPr>
        </p:nvSpPr>
        <p:spPr>
          <a:xfrm>
            <a:off x="404090" y="420407"/>
            <a:ext cx="8358909" cy="480971"/>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rgbClr val="142958"/>
              </a:buClr>
              <a:buSzPts val="3900"/>
              <a:buFont typeface="Arial"/>
              <a:buNone/>
              <a:defRPr b="1" i="0" sz="3900" u="none" cap="none" strike="noStrike">
                <a:solidFill>
                  <a:srgbClr val="142958"/>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20"/>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90" name="Shape 90"/>
        <p:cNvGrpSpPr/>
        <p:nvPr/>
      </p:nvGrpSpPr>
      <p:grpSpPr>
        <a:xfrm>
          <a:off x="0" y="0"/>
          <a:ext cx="0" cy="0"/>
          <a:chOff x="0" y="0"/>
          <a:chExt cx="0" cy="0"/>
        </a:xfrm>
      </p:grpSpPr>
      <p:sp>
        <p:nvSpPr>
          <p:cNvPr id="91" name="Google Shape;91;p21"/>
          <p:cNvSpPr/>
          <p:nvPr/>
        </p:nvSpPr>
        <p:spPr>
          <a:xfrm>
            <a:off x="0" y="1875865"/>
            <a:ext cx="9144000" cy="1349137"/>
          </a:xfrm>
          <a:prstGeom prst="rect">
            <a:avLst/>
          </a:prstGeom>
          <a:solidFill>
            <a:srgbClr val="13294B"/>
          </a:solidFill>
          <a:ln>
            <a:noFill/>
          </a:ln>
          <a:effectLst>
            <a:outerShdw blurRad="40000" rotWithShape="0" dir="5400000" dist="23000">
              <a:srgbClr val="000000">
                <a:alpha val="34901"/>
              </a:srgbClr>
            </a:outerShdw>
          </a:effectLst>
        </p:spPr>
        <p:txBody>
          <a:bodyPr anchorCtr="0" anchor="ctr" bIns="36975" lIns="73950" spcFirstLastPara="1" rIns="73950" wrap="square" tIns="36975">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92" name="Google Shape;92;p21"/>
          <p:cNvSpPr txBox="1"/>
          <p:nvPr>
            <p:ph idx="1" type="body"/>
          </p:nvPr>
        </p:nvSpPr>
        <p:spPr>
          <a:xfrm>
            <a:off x="404090" y="1970712"/>
            <a:ext cx="8358909" cy="417279"/>
          </a:xfrm>
          <a:prstGeom prst="rect">
            <a:avLst/>
          </a:prstGeom>
          <a:noFill/>
          <a:ln>
            <a:noFill/>
          </a:ln>
        </p:spPr>
        <p:txBody>
          <a:bodyPr anchorCtr="0" anchor="t" bIns="36975" lIns="73950" spcFirstLastPara="1" rIns="73950" wrap="square" tIns="36975"/>
          <a:lstStyle>
            <a:lvl1pPr indent="-228600" lvl="0" marL="457200" marR="0" rtl="0" algn="l">
              <a:spcBef>
                <a:spcPts val="800"/>
              </a:spcBef>
              <a:spcAft>
                <a:spcPts val="0"/>
              </a:spcAft>
              <a:buClr>
                <a:schemeClr val="lt1"/>
              </a:buClr>
              <a:buSzPts val="3900"/>
              <a:buFont typeface="Arial"/>
              <a:buNone/>
              <a:defRPr b="1" i="0" sz="3900" u="none" cap="none" strike="noStrike">
                <a:solidFill>
                  <a:schemeClr val="lt1"/>
                </a:solidFill>
                <a:latin typeface="Arial Narrow"/>
                <a:ea typeface="Arial Narrow"/>
                <a:cs typeface="Arial Narrow"/>
                <a:sym typeface="Arial Narrow"/>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21"/>
          <p:cNvSpPr txBox="1"/>
          <p:nvPr>
            <p:ph idx="2" type="body"/>
          </p:nvPr>
        </p:nvSpPr>
        <p:spPr>
          <a:xfrm>
            <a:off x="404090" y="2536634"/>
            <a:ext cx="8358909" cy="475507"/>
          </a:xfrm>
          <a:prstGeom prst="rect">
            <a:avLst/>
          </a:prstGeom>
          <a:noFill/>
          <a:ln>
            <a:noFill/>
          </a:ln>
        </p:spPr>
        <p:txBody>
          <a:bodyPr anchorCtr="0" anchor="t" bIns="36975" lIns="73950" spcFirstLastPara="1" rIns="73950" wrap="square" tIns="36975"/>
          <a:lstStyle>
            <a:lvl1pPr indent="-228600" lvl="0" marL="457200" marR="0" rtl="0" algn="l">
              <a:spcBef>
                <a:spcPts val="600"/>
              </a:spcBef>
              <a:spcAft>
                <a:spcPts val="0"/>
              </a:spcAft>
              <a:buClr>
                <a:schemeClr val="lt1"/>
              </a:buClr>
              <a:buSzPts val="2900"/>
              <a:buFont typeface="Arial"/>
              <a:buNone/>
              <a:defRPr b="0" i="1" sz="2900" u="none" cap="none" strike="noStrike">
                <a:solidFill>
                  <a:schemeClr val="lt1"/>
                </a:solidFill>
                <a:latin typeface="Arial"/>
                <a:ea typeface="Arial"/>
                <a:cs typeface="Arial"/>
                <a:sym typeface="Arial"/>
              </a:defRPr>
            </a:lvl1pPr>
            <a:lvl2pPr indent="-387350" lvl="1" marL="9144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21"/>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95" name="Shape 95"/>
        <p:cNvGrpSpPr/>
        <p:nvPr/>
      </p:nvGrpSpPr>
      <p:grpSpPr>
        <a:xfrm>
          <a:off x="0" y="0"/>
          <a:ext cx="0" cy="0"/>
          <a:chOff x="0" y="0"/>
          <a:chExt cx="0" cy="0"/>
        </a:xfrm>
      </p:grpSpPr>
      <p:sp>
        <p:nvSpPr>
          <p:cNvPr id="96" name="Google Shape;96;p22"/>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algn="l">
              <a:spcBef>
                <a:spcPts val="0"/>
              </a:spcBef>
              <a:buNone/>
              <a:defRPr b="0" i="0" sz="800" u="none" cap="none" strike="noStrike">
                <a:solidFill>
                  <a:schemeClr val="lt1"/>
                </a:solidFill>
                <a:latin typeface="Arial"/>
                <a:ea typeface="Arial"/>
                <a:cs typeface="Arial"/>
                <a:sym typeface="Arial"/>
              </a:defRPr>
            </a:lvl1pPr>
            <a:lvl2pPr indent="0" lvl="1" marL="0" algn="l">
              <a:spcBef>
                <a:spcPts val="0"/>
              </a:spcBef>
              <a:buNone/>
              <a:defRPr b="0" i="0" sz="800" u="none" cap="none" strike="noStrike">
                <a:solidFill>
                  <a:schemeClr val="lt1"/>
                </a:solidFill>
                <a:latin typeface="Arial"/>
                <a:ea typeface="Arial"/>
                <a:cs typeface="Arial"/>
                <a:sym typeface="Arial"/>
              </a:defRPr>
            </a:lvl2pPr>
            <a:lvl3pPr indent="0" lvl="2" marL="0" algn="l">
              <a:spcBef>
                <a:spcPts val="0"/>
              </a:spcBef>
              <a:buNone/>
              <a:defRPr b="0" i="0" sz="800" u="none" cap="none" strike="noStrike">
                <a:solidFill>
                  <a:schemeClr val="lt1"/>
                </a:solidFill>
                <a:latin typeface="Arial"/>
                <a:ea typeface="Arial"/>
                <a:cs typeface="Arial"/>
                <a:sym typeface="Arial"/>
              </a:defRPr>
            </a:lvl3pPr>
            <a:lvl4pPr indent="0" lvl="3" marL="0" algn="l">
              <a:spcBef>
                <a:spcPts val="0"/>
              </a:spcBef>
              <a:buNone/>
              <a:defRPr b="0" i="0" sz="800" u="none" cap="none" strike="noStrike">
                <a:solidFill>
                  <a:schemeClr val="lt1"/>
                </a:solidFill>
                <a:latin typeface="Arial"/>
                <a:ea typeface="Arial"/>
                <a:cs typeface="Arial"/>
                <a:sym typeface="Arial"/>
              </a:defRPr>
            </a:lvl4pPr>
            <a:lvl5pPr indent="0" lvl="4" marL="0" algn="l">
              <a:spcBef>
                <a:spcPts val="0"/>
              </a:spcBef>
              <a:buNone/>
              <a:defRPr b="0" i="0" sz="800" u="none" cap="none" strike="noStrike">
                <a:solidFill>
                  <a:schemeClr val="lt1"/>
                </a:solidFill>
                <a:latin typeface="Arial"/>
                <a:ea typeface="Arial"/>
                <a:cs typeface="Arial"/>
                <a:sym typeface="Arial"/>
              </a:defRPr>
            </a:lvl5pPr>
            <a:lvl6pPr indent="0" lvl="5" marL="0" algn="l">
              <a:spcBef>
                <a:spcPts val="0"/>
              </a:spcBef>
              <a:buNone/>
              <a:defRPr b="0" i="0" sz="800" u="none" cap="none" strike="noStrike">
                <a:solidFill>
                  <a:schemeClr val="lt1"/>
                </a:solidFill>
                <a:latin typeface="Arial"/>
                <a:ea typeface="Arial"/>
                <a:cs typeface="Arial"/>
                <a:sym typeface="Arial"/>
              </a:defRPr>
            </a:lvl6pPr>
            <a:lvl7pPr indent="0" lvl="6" marL="0" algn="l">
              <a:spcBef>
                <a:spcPts val="0"/>
              </a:spcBef>
              <a:buNone/>
              <a:defRPr b="0" i="0" sz="800" u="none" cap="none" strike="noStrike">
                <a:solidFill>
                  <a:schemeClr val="lt1"/>
                </a:solidFill>
                <a:latin typeface="Arial"/>
                <a:ea typeface="Arial"/>
                <a:cs typeface="Arial"/>
                <a:sym typeface="Arial"/>
              </a:defRPr>
            </a:lvl7pPr>
            <a:lvl8pPr indent="0" lvl="7" marL="0" algn="l">
              <a:spcBef>
                <a:spcPts val="0"/>
              </a:spcBef>
              <a:buNone/>
              <a:defRPr b="0" i="0" sz="800" u="none" cap="none" strike="noStrike">
                <a:solidFill>
                  <a:schemeClr val="lt1"/>
                </a:solidFill>
                <a:latin typeface="Arial"/>
                <a:ea typeface="Arial"/>
                <a:cs typeface="Arial"/>
                <a:sym typeface="Arial"/>
              </a:defRPr>
            </a:lvl8pPr>
            <a:lvl9pPr indent="0" lvl="8" mar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2.jpg"/><Relationship Id="rId6" Type="http://schemas.openxmlformats.org/officeDocument/2006/relationships/image" Target="../media/image5.png"/><Relationship Id="rId7" Type="http://schemas.openxmlformats.org/officeDocument/2006/relationships/slideLayout" Target="../slideLayouts/slideLayout12.xml"/><Relationship Id="rId8"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4.jpg"/><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19.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3" y="3382465"/>
            <a:ext cx="6857999" cy="1769479"/>
          </a:xfrm>
          <a:prstGeom prst="rect">
            <a:avLst/>
          </a:prstGeom>
          <a:noFill/>
          <a:ln>
            <a:noFill/>
          </a:ln>
        </p:spPr>
      </p:pic>
      <p:sp>
        <p:nvSpPr>
          <p:cNvPr id="52" name="Google Shape;52;p13"/>
          <p:cNvSpPr/>
          <p:nvPr/>
        </p:nvSpPr>
        <p:spPr>
          <a:xfrm>
            <a:off x="8669" y="3658639"/>
            <a:ext cx="9135332" cy="1493305"/>
          </a:xfrm>
          <a:prstGeom prst="rect">
            <a:avLst/>
          </a:prstGeom>
          <a:solidFill>
            <a:srgbClr val="E84A26"/>
          </a:solidFill>
          <a:ln>
            <a:noFill/>
          </a:ln>
          <a:effectLst>
            <a:outerShdw blurRad="40000" rotWithShape="0" dir="5400000" dist="23000">
              <a:srgbClr val="000000">
                <a:alpha val="34901"/>
              </a:srgbClr>
            </a:outerShdw>
          </a:effectLst>
        </p:spPr>
        <p:txBody>
          <a:bodyPr anchorCtr="0" anchor="ctr" bIns="36975" lIns="73950" spcFirstLastPara="1" rIns="73950" wrap="square" tIns="36975">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id="53" name="Google Shape;53;p13"/>
          <p:cNvPicPr preferRelativeResize="0"/>
          <p:nvPr/>
        </p:nvPicPr>
        <p:blipFill rotWithShape="1">
          <a:blip r:embed="rId2">
            <a:alphaModFix/>
          </a:blip>
          <a:srcRect b="0" l="0" r="0" t="196"/>
          <a:stretch/>
        </p:blipFill>
        <p:spPr>
          <a:xfrm>
            <a:off x="-2594" y="2177600"/>
            <a:ext cx="1726460" cy="1172697"/>
          </a:xfrm>
          <a:prstGeom prst="rect">
            <a:avLst/>
          </a:prstGeom>
          <a:noFill/>
          <a:ln>
            <a:noFill/>
          </a:ln>
        </p:spPr>
      </p:pic>
      <p:pic>
        <p:nvPicPr>
          <p:cNvPr id="54" name="Google Shape;54;p13"/>
          <p:cNvPicPr preferRelativeResize="0"/>
          <p:nvPr/>
        </p:nvPicPr>
        <p:blipFill rotWithShape="1">
          <a:blip r:embed="rId3">
            <a:alphaModFix/>
          </a:blip>
          <a:srcRect b="0" l="0" r="0" t="0"/>
          <a:stretch/>
        </p:blipFill>
        <p:spPr>
          <a:xfrm>
            <a:off x="2299353" y="2176616"/>
            <a:ext cx="2301947" cy="1175012"/>
          </a:xfrm>
          <a:prstGeom prst="rect">
            <a:avLst/>
          </a:prstGeom>
          <a:noFill/>
          <a:ln>
            <a:noFill/>
          </a:ln>
        </p:spPr>
      </p:pic>
      <p:pic>
        <p:nvPicPr>
          <p:cNvPr id="55" name="Google Shape;55;p13"/>
          <p:cNvPicPr preferRelativeResize="0"/>
          <p:nvPr/>
        </p:nvPicPr>
        <p:blipFill rotWithShape="1">
          <a:blip r:embed="rId4">
            <a:alphaModFix/>
          </a:blip>
          <a:srcRect b="0" l="0" r="0" t="0"/>
          <a:stretch/>
        </p:blipFill>
        <p:spPr>
          <a:xfrm>
            <a:off x="4600322" y="2176616"/>
            <a:ext cx="2301947" cy="1175012"/>
          </a:xfrm>
          <a:prstGeom prst="rect">
            <a:avLst/>
          </a:prstGeom>
          <a:noFill/>
          <a:ln>
            <a:noFill/>
          </a:ln>
        </p:spPr>
      </p:pic>
      <p:pic>
        <p:nvPicPr>
          <p:cNvPr id="56" name="Google Shape;56;p13"/>
          <p:cNvPicPr preferRelativeResize="0"/>
          <p:nvPr/>
        </p:nvPicPr>
        <p:blipFill rotWithShape="1">
          <a:blip r:embed="rId5">
            <a:alphaModFix/>
          </a:blip>
          <a:srcRect b="0" l="0" r="0" t="0"/>
          <a:stretch/>
        </p:blipFill>
        <p:spPr>
          <a:xfrm>
            <a:off x="6842054" y="2177952"/>
            <a:ext cx="2301947" cy="1173676"/>
          </a:xfrm>
          <a:prstGeom prst="rect">
            <a:avLst/>
          </a:prstGeom>
          <a:noFill/>
          <a:ln>
            <a:noFill/>
          </a:ln>
        </p:spPr>
      </p:pic>
      <p:pic>
        <p:nvPicPr>
          <p:cNvPr id="57" name="Google Shape;57;p13"/>
          <p:cNvPicPr preferRelativeResize="0"/>
          <p:nvPr/>
        </p:nvPicPr>
        <p:blipFill rotWithShape="1">
          <a:blip r:embed="rId6">
            <a:alphaModFix/>
          </a:blip>
          <a:srcRect b="0" l="0" r="0" t="0"/>
          <a:stretch/>
        </p:blipFill>
        <p:spPr>
          <a:xfrm>
            <a:off x="470441" y="4227953"/>
            <a:ext cx="2781136" cy="64231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2" name="Shape 62"/>
        <p:cNvGrpSpPr/>
        <p:nvPr/>
      </p:nvGrpSpPr>
      <p:grpSpPr>
        <a:xfrm>
          <a:off x="0" y="0"/>
          <a:ext cx="0" cy="0"/>
          <a:chOff x="0" y="0"/>
          <a:chExt cx="0" cy="0"/>
        </a:xfrm>
      </p:grpSpPr>
      <p:sp>
        <p:nvSpPr>
          <p:cNvPr id="63" name="Google Shape;63;p15"/>
          <p:cNvSpPr/>
          <p:nvPr/>
        </p:nvSpPr>
        <p:spPr>
          <a:xfrm>
            <a:off x="0" y="4710567"/>
            <a:ext cx="9144000" cy="432933"/>
          </a:xfrm>
          <a:prstGeom prst="rect">
            <a:avLst/>
          </a:prstGeom>
          <a:solidFill>
            <a:srgbClr val="E84A26"/>
          </a:solidFill>
          <a:ln>
            <a:noFill/>
          </a:ln>
          <a:effectLst>
            <a:outerShdw blurRad="40000" rotWithShape="0" dir="5400000" dist="23000">
              <a:srgbClr val="000000">
                <a:alpha val="34901"/>
              </a:srgbClr>
            </a:outerShdw>
          </a:effectLst>
        </p:spPr>
        <p:txBody>
          <a:bodyPr anchorCtr="0" anchor="ctr" bIns="36975" lIns="73950" spcFirstLastPara="1" rIns="73950" wrap="square" tIns="36975">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id="64" name="Google Shape;64;p15"/>
          <p:cNvPicPr preferRelativeResize="0"/>
          <p:nvPr/>
        </p:nvPicPr>
        <p:blipFill rotWithShape="1">
          <a:blip r:embed="rId1">
            <a:alphaModFix/>
          </a:blip>
          <a:srcRect b="75362" l="0" r="0" t="0"/>
          <a:stretch/>
        </p:blipFill>
        <p:spPr>
          <a:xfrm>
            <a:off x="-1" y="4645966"/>
            <a:ext cx="9144001" cy="167762"/>
          </a:xfrm>
          <a:prstGeom prst="rect">
            <a:avLst/>
          </a:prstGeom>
          <a:noFill/>
          <a:ln>
            <a:noFill/>
          </a:ln>
        </p:spPr>
      </p:pic>
      <p:pic>
        <p:nvPicPr>
          <p:cNvPr id="65" name="Google Shape;65;p15"/>
          <p:cNvPicPr preferRelativeResize="0"/>
          <p:nvPr/>
        </p:nvPicPr>
        <p:blipFill rotWithShape="1">
          <a:blip r:embed="rId2">
            <a:alphaModFix/>
          </a:blip>
          <a:srcRect b="0" l="0" r="0" t="0"/>
          <a:stretch/>
        </p:blipFill>
        <p:spPr>
          <a:xfrm>
            <a:off x="7224240" y="4871529"/>
            <a:ext cx="1119280" cy="113632"/>
          </a:xfrm>
          <a:prstGeom prst="rect">
            <a:avLst/>
          </a:prstGeom>
          <a:noFill/>
          <a:ln>
            <a:noFill/>
          </a:ln>
        </p:spPr>
      </p:pic>
      <p:pic>
        <p:nvPicPr>
          <p:cNvPr id="66" name="Google Shape;66;p15"/>
          <p:cNvPicPr preferRelativeResize="0"/>
          <p:nvPr/>
        </p:nvPicPr>
        <p:blipFill rotWithShape="1">
          <a:blip r:embed="rId3">
            <a:alphaModFix/>
          </a:blip>
          <a:srcRect b="63560" l="0" r="92703" t="0"/>
          <a:stretch/>
        </p:blipFill>
        <p:spPr>
          <a:xfrm>
            <a:off x="410247" y="4789224"/>
            <a:ext cx="321668" cy="278244"/>
          </a:xfrm>
          <a:prstGeom prst="rect">
            <a:avLst/>
          </a:prstGeom>
          <a:noFill/>
          <a:ln>
            <a:noFill/>
          </a:ln>
        </p:spPr>
      </p:pic>
      <p:sp>
        <p:nvSpPr>
          <p:cNvPr id="67" name="Google Shape;67;p15"/>
          <p:cNvSpPr txBox="1"/>
          <p:nvPr>
            <p:ph idx="12" type="sldNum"/>
          </p:nvPr>
        </p:nvSpPr>
        <p:spPr>
          <a:xfrm>
            <a:off x="731915" y="4789224"/>
            <a:ext cx="470920" cy="274194"/>
          </a:xfrm>
          <a:prstGeom prst="rect">
            <a:avLst/>
          </a:prstGeom>
          <a:noFill/>
          <a:ln>
            <a:noFill/>
          </a:ln>
        </p:spPr>
        <p:txBody>
          <a:bodyPr anchorCtr="0" anchor="ctr" bIns="36975" lIns="73950" spcFirstLastPara="1" rIns="73950" wrap="square" tIns="36975">
            <a:noAutofit/>
          </a:bodyPr>
          <a:lstStyle>
            <a:lvl1pPr indent="0" lvl="0" marL="0" marR="0" rtl="0" algn="l">
              <a:spcBef>
                <a:spcPts val="0"/>
              </a:spcBef>
              <a:buNone/>
              <a:defRPr b="0" i="0" sz="800" u="none" cap="none" strike="noStrike">
                <a:solidFill>
                  <a:schemeClr val="lt1"/>
                </a:solidFill>
                <a:latin typeface="Arial"/>
                <a:ea typeface="Arial"/>
                <a:cs typeface="Arial"/>
                <a:sym typeface="Arial"/>
              </a:defRPr>
            </a:lvl1pPr>
            <a:lvl2pPr indent="0" lvl="1" marL="0" marR="0" rtl="0" algn="l">
              <a:spcBef>
                <a:spcPts val="0"/>
              </a:spcBef>
              <a:buNone/>
              <a:defRPr b="0" i="0" sz="800" u="none" cap="none" strike="noStrike">
                <a:solidFill>
                  <a:schemeClr val="lt1"/>
                </a:solidFill>
                <a:latin typeface="Arial"/>
                <a:ea typeface="Arial"/>
                <a:cs typeface="Arial"/>
                <a:sym typeface="Arial"/>
              </a:defRPr>
            </a:lvl2pPr>
            <a:lvl3pPr indent="0" lvl="2" marL="0" marR="0" rtl="0" algn="l">
              <a:spcBef>
                <a:spcPts val="0"/>
              </a:spcBef>
              <a:buNone/>
              <a:defRPr b="0" i="0" sz="800" u="none" cap="none" strike="noStrike">
                <a:solidFill>
                  <a:schemeClr val="lt1"/>
                </a:solidFill>
                <a:latin typeface="Arial"/>
                <a:ea typeface="Arial"/>
                <a:cs typeface="Arial"/>
                <a:sym typeface="Arial"/>
              </a:defRPr>
            </a:lvl3pPr>
            <a:lvl4pPr indent="0" lvl="3" marL="0" marR="0" rtl="0" algn="l">
              <a:spcBef>
                <a:spcPts val="0"/>
              </a:spcBef>
              <a:buNone/>
              <a:defRPr b="0" i="0" sz="800" u="none" cap="none" strike="noStrike">
                <a:solidFill>
                  <a:schemeClr val="lt1"/>
                </a:solidFill>
                <a:latin typeface="Arial"/>
                <a:ea typeface="Arial"/>
                <a:cs typeface="Arial"/>
                <a:sym typeface="Arial"/>
              </a:defRPr>
            </a:lvl4pPr>
            <a:lvl5pPr indent="0" lvl="4" marL="0" marR="0" rtl="0" algn="l">
              <a:spcBef>
                <a:spcPts val="0"/>
              </a:spcBef>
              <a:buNone/>
              <a:defRPr b="0" i="0" sz="800" u="none" cap="none" strike="noStrike">
                <a:solidFill>
                  <a:schemeClr val="lt1"/>
                </a:solidFill>
                <a:latin typeface="Arial"/>
                <a:ea typeface="Arial"/>
                <a:cs typeface="Arial"/>
                <a:sym typeface="Arial"/>
              </a:defRPr>
            </a:lvl5pPr>
            <a:lvl6pPr indent="0" lvl="5" marL="0" marR="0" rtl="0" algn="l">
              <a:spcBef>
                <a:spcPts val="0"/>
              </a:spcBef>
              <a:buNone/>
              <a:defRPr b="0" i="0" sz="800" u="none" cap="none" strike="noStrike">
                <a:solidFill>
                  <a:schemeClr val="lt1"/>
                </a:solidFill>
                <a:latin typeface="Arial"/>
                <a:ea typeface="Arial"/>
                <a:cs typeface="Arial"/>
                <a:sym typeface="Arial"/>
              </a:defRPr>
            </a:lvl6pPr>
            <a:lvl7pPr indent="0" lvl="6" marL="0" marR="0" rtl="0" algn="l">
              <a:spcBef>
                <a:spcPts val="0"/>
              </a:spcBef>
              <a:buNone/>
              <a:defRPr b="0" i="0" sz="800" u="none" cap="none" strike="noStrike">
                <a:solidFill>
                  <a:schemeClr val="lt1"/>
                </a:solidFill>
                <a:latin typeface="Arial"/>
                <a:ea typeface="Arial"/>
                <a:cs typeface="Arial"/>
                <a:sym typeface="Arial"/>
              </a:defRPr>
            </a:lvl7pPr>
            <a:lvl8pPr indent="0" lvl="7" marL="0" marR="0" rtl="0" algn="l">
              <a:spcBef>
                <a:spcPts val="0"/>
              </a:spcBef>
              <a:buNone/>
              <a:defRPr b="0" i="0" sz="800" u="none" cap="none" strike="noStrike">
                <a:solidFill>
                  <a:schemeClr val="lt1"/>
                </a:solidFill>
                <a:latin typeface="Arial"/>
                <a:ea typeface="Arial"/>
                <a:cs typeface="Arial"/>
                <a:sym typeface="Arial"/>
              </a:defRPr>
            </a:lvl8pPr>
            <a:lvl9pPr indent="0" lvl="8" marL="0" marR="0" rtl="0" algn="l">
              <a:spcBef>
                <a:spcPts val="0"/>
              </a:spcBef>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4"/>
    <p:sldLayoutId id="2147483661" r:id="rId5"/>
    <p:sldLayoutId id="2147483662" r:id="rId6"/>
    <p:sldLayoutId id="2147483663" r:id="rId7"/>
    <p:sldLayoutId id="2147483664" r:id="rId8"/>
    <p:sldLayoutId id="2147483665" r:id="rId9"/>
    <p:sldLayoutId id="214748366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hyperlink" Target="https://cdn-shop.adafruit.com/datasheets/Digital+humidity+and+temperature+sensor+AM2302.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6.jp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13.jpg"/><Relationship Id="rId5"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3"/>
          <p:cNvSpPr txBox="1"/>
          <p:nvPr>
            <p:ph idx="1" type="body"/>
          </p:nvPr>
        </p:nvSpPr>
        <p:spPr>
          <a:xfrm>
            <a:off x="404092" y="409715"/>
            <a:ext cx="8428504" cy="491658"/>
          </a:xfrm>
          <a:prstGeom prst="rect">
            <a:avLst/>
          </a:prstGeom>
          <a:noFill/>
          <a:ln>
            <a:noFill/>
          </a:ln>
        </p:spPr>
        <p:txBody>
          <a:bodyPr anchorCtr="0" anchor="t" bIns="36975" lIns="73950" spcFirstLastPara="1" rIns="73950" wrap="square" tIns="36975">
            <a:noAutofit/>
          </a:bodyPr>
          <a:lstStyle/>
          <a:p>
            <a:pPr indent="0" lvl="0" marL="0" rtl="0" algn="l">
              <a:spcBef>
                <a:spcPts val="0"/>
              </a:spcBef>
              <a:spcAft>
                <a:spcPts val="0"/>
              </a:spcAft>
              <a:buClr>
                <a:srgbClr val="13294B"/>
              </a:buClr>
              <a:buSzPts val="3900"/>
              <a:buNone/>
            </a:pPr>
            <a:r>
              <a:rPr lang="en" sz="2400">
                <a:latin typeface="Arial"/>
                <a:ea typeface="Arial"/>
                <a:cs typeface="Arial"/>
                <a:sym typeface="Arial"/>
              </a:rPr>
              <a:t>Fast Towel Disinfecting Cabinet </a:t>
            </a:r>
            <a:endParaRPr sz="2400">
              <a:latin typeface="Arial"/>
              <a:ea typeface="Arial"/>
              <a:cs typeface="Arial"/>
              <a:sym typeface="Arial"/>
            </a:endParaRPr>
          </a:p>
        </p:txBody>
      </p:sp>
      <p:sp>
        <p:nvSpPr>
          <p:cNvPr id="102" name="Google Shape;102;p23"/>
          <p:cNvSpPr txBox="1"/>
          <p:nvPr>
            <p:ph idx="2" type="body"/>
          </p:nvPr>
        </p:nvSpPr>
        <p:spPr>
          <a:xfrm>
            <a:off x="404100" y="1039051"/>
            <a:ext cx="8428500" cy="828000"/>
          </a:xfrm>
          <a:prstGeom prst="rect">
            <a:avLst/>
          </a:prstGeom>
          <a:noFill/>
          <a:ln>
            <a:noFill/>
          </a:ln>
        </p:spPr>
        <p:txBody>
          <a:bodyPr anchorCtr="0" anchor="t" bIns="36975" lIns="73950" spcFirstLastPara="1" rIns="73950" wrap="square" tIns="36975">
            <a:noAutofit/>
          </a:bodyPr>
          <a:lstStyle/>
          <a:p>
            <a:pPr indent="0" lvl="0" marL="0" rtl="0" algn="l">
              <a:lnSpc>
                <a:spcPct val="150000"/>
              </a:lnSpc>
              <a:spcBef>
                <a:spcPts val="0"/>
              </a:spcBef>
              <a:spcAft>
                <a:spcPts val="0"/>
              </a:spcAft>
              <a:buClr>
                <a:srgbClr val="E84A27"/>
              </a:buClr>
              <a:buSzPts val="1400"/>
              <a:buNone/>
            </a:pPr>
            <a:r>
              <a:rPr lang="en" sz="1200"/>
              <a:t>Team 25 -- </a:t>
            </a:r>
            <a:r>
              <a:rPr lang="en" sz="1200"/>
              <a:t>Harsh Agrawal and Jacky </a:t>
            </a:r>
            <a:r>
              <a:rPr lang="en" sz="1200"/>
              <a:t>Wang and Christopher Willenborg</a:t>
            </a:r>
            <a:endParaRPr sz="1200"/>
          </a:p>
          <a:p>
            <a:pPr indent="0" lvl="0" marL="0" rtl="0" algn="l">
              <a:lnSpc>
                <a:spcPct val="150000"/>
              </a:lnSpc>
              <a:spcBef>
                <a:spcPts val="0"/>
              </a:spcBef>
              <a:spcAft>
                <a:spcPts val="0"/>
              </a:spcAft>
              <a:buClr>
                <a:srgbClr val="E84A27"/>
              </a:buClr>
              <a:buSzPts val="1000"/>
              <a:buNone/>
            </a:pPr>
            <a:r>
              <a:rPr lang="en" sz="1200"/>
              <a:t>Professor: Jing Jiang</a:t>
            </a:r>
            <a:endParaRPr sz="1200"/>
          </a:p>
          <a:p>
            <a:pPr indent="0" lvl="0" marL="0" rtl="0" algn="l">
              <a:lnSpc>
                <a:spcPct val="150000"/>
              </a:lnSpc>
              <a:spcBef>
                <a:spcPts val="0"/>
              </a:spcBef>
              <a:spcAft>
                <a:spcPts val="0"/>
              </a:spcAft>
              <a:buClr>
                <a:srgbClr val="E84A27"/>
              </a:buClr>
              <a:buSzPts val="1000"/>
              <a:buFont typeface="Arial"/>
              <a:buNone/>
            </a:pPr>
            <a:r>
              <a:rPr lang="en" sz="1200"/>
              <a:t>TA: Kyle Michal</a:t>
            </a:r>
            <a:endParaRPr sz="1200"/>
          </a:p>
          <a:p>
            <a:pPr indent="0" lvl="0" marL="0" rtl="0" algn="l">
              <a:spcBef>
                <a:spcPts val="0"/>
              </a:spcBef>
              <a:spcAft>
                <a:spcPts val="0"/>
              </a:spcAft>
              <a:buClr>
                <a:srgbClr val="E84A27"/>
              </a:buClr>
              <a:buSzPts val="1400"/>
              <a:buNone/>
            </a:pPr>
            <a:r>
              <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2"/>
          <p:cNvSpPr txBox="1"/>
          <p:nvPr>
            <p:ph idx="3" type="body"/>
          </p:nvPr>
        </p:nvSpPr>
        <p:spPr>
          <a:xfrm>
            <a:off x="404095" y="420400"/>
            <a:ext cx="3645000" cy="5037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800">
                <a:latin typeface="Arial"/>
                <a:ea typeface="Arial"/>
                <a:cs typeface="Arial"/>
                <a:sym typeface="Arial"/>
              </a:rPr>
              <a:t>Disinfecting Unit</a:t>
            </a:r>
            <a:endParaRPr sz="1800">
              <a:latin typeface="Arial"/>
              <a:ea typeface="Arial"/>
              <a:cs typeface="Arial"/>
              <a:sym typeface="Arial"/>
            </a:endParaRPr>
          </a:p>
        </p:txBody>
      </p:sp>
      <p:sp>
        <p:nvSpPr>
          <p:cNvPr id="167" name="Google Shape;167;p32"/>
          <p:cNvSpPr txBox="1"/>
          <p:nvPr>
            <p:ph idx="3" type="body"/>
          </p:nvPr>
        </p:nvSpPr>
        <p:spPr>
          <a:xfrm>
            <a:off x="5219695" y="420400"/>
            <a:ext cx="3645000" cy="5037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800">
                <a:solidFill>
                  <a:srgbClr val="13294B"/>
                </a:solidFill>
                <a:latin typeface="Arial"/>
                <a:ea typeface="Arial"/>
                <a:cs typeface="Arial"/>
                <a:sym typeface="Arial"/>
              </a:rPr>
              <a:t>Drying Unit</a:t>
            </a:r>
            <a:endParaRPr sz="1800">
              <a:solidFill>
                <a:srgbClr val="13294B"/>
              </a:solidFill>
              <a:latin typeface="Arial"/>
              <a:ea typeface="Arial"/>
              <a:cs typeface="Arial"/>
              <a:sym typeface="Arial"/>
            </a:endParaRPr>
          </a:p>
        </p:txBody>
      </p:sp>
      <p:pic>
        <p:nvPicPr>
          <p:cNvPr id="168" name="Google Shape;168;p32"/>
          <p:cNvPicPr preferRelativeResize="0"/>
          <p:nvPr/>
        </p:nvPicPr>
        <p:blipFill>
          <a:blip r:embed="rId3">
            <a:alphaModFix/>
          </a:blip>
          <a:stretch>
            <a:fillRect/>
          </a:stretch>
        </p:blipFill>
        <p:spPr>
          <a:xfrm>
            <a:off x="173950" y="1005175"/>
            <a:ext cx="4105276" cy="3431600"/>
          </a:xfrm>
          <a:prstGeom prst="rect">
            <a:avLst/>
          </a:prstGeom>
          <a:noFill/>
          <a:ln>
            <a:noFill/>
          </a:ln>
        </p:spPr>
      </p:pic>
      <p:pic>
        <p:nvPicPr>
          <p:cNvPr id="169" name="Google Shape;169;p32"/>
          <p:cNvPicPr preferRelativeResize="0"/>
          <p:nvPr/>
        </p:nvPicPr>
        <p:blipFill>
          <a:blip r:embed="rId4">
            <a:alphaModFix/>
          </a:blip>
          <a:stretch>
            <a:fillRect/>
          </a:stretch>
        </p:blipFill>
        <p:spPr>
          <a:xfrm>
            <a:off x="5219699" y="1005187"/>
            <a:ext cx="3517075" cy="3517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33"/>
          <p:cNvPicPr preferRelativeResize="0"/>
          <p:nvPr/>
        </p:nvPicPr>
        <p:blipFill>
          <a:blip r:embed="rId3">
            <a:alphaModFix/>
          </a:blip>
          <a:stretch>
            <a:fillRect/>
          </a:stretch>
        </p:blipFill>
        <p:spPr>
          <a:xfrm>
            <a:off x="1974050" y="152400"/>
            <a:ext cx="2735535" cy="4838699"/>
          </a:xfrm>
          <a:prstGeom prst="rect">
            <a:avLst/>
          </a:prstGeom>
          <a:noFill/>
          <a:ln>
            <a:noFill/>
          </a:ln>
        </p:spPr>
      </p:pic>
      <p:pic>
        <p:nvPicPr>
          <p:cNvPr id="175" name="Google Shape;175;p33"/>
          <p:cNvPicPr preferRelativeResize="0"/>
          <p:nvPr/>
        </p:nvPicPr>
        <p:blipFill>
          <a:blip r:embed="rId4">
            <a:alphaModFix/>
          </a:blip>
          <a:stretch>
            <a:fillRect/>
          </a:stretch>
        </p:blipFill>
        <p:spPr>
          <a:xfrm>
            <a:off x="5638175" y="136200"/>
            <a:ext cx="2735525" cy="4871108"/>
          </a:xfrm>
          <a:prstGeom prst="rect">
            <a:avLst/>
          </a:prstGeom>
          <a:noFill/>
          <a:ln>
            <a:noFill/>
          </a:ln>
        </p:spPr>
      </p:pic>
      <p:sp>
        <p:nvSpPr>
          <p:cNvPr id="176" name="Google Shape;176;p33"/>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800"/>
              <a:t>Ventilation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4"/>
          <p:cNvSpPr txBox="1"/>
          <p:nvPr>
            <p:ph idx="1" type="body"/>
          </p:nvPr>
        </p:nvSpPr>
        <p:spPr>
          <a:xfrm>
            <a:off x="404090" y="1080807"/>
            <a:ext cx="8405100" cy="3363300"/>
          </a:xfrm>
          <a:prstGeom prst="rect">
            <a:avLst/>
          </a:prstGeom>
        </p:spPr>
        <p:txBody>
          <a:bodyPr anchorCtr="0" anchor="t" bIns="36975" lIns="73950" spcFirstLastPara="1" rIns="73950" wrap="square" tIns="36975">
            <a:noAutofit/>
          </a:bodyPr>
          <a:lstStyle/>
          <a:p>
            <a:pPr indent="0" lvl="0" marL="0" rtl="0" algn="l">
              <a:spcBef>
                <a:spcPts val="0"/>
              </a:spcBef>
              <a:spcAft>
                <a:spcPts val="0"/>
              </a:spcAft>
              <a:buNone/>
            </a:pPr>
            <a:r>
              <a:t/>
            </a:r>
            <a:endParaRPr b="1" sz="1400"/>
          </a:p>
          <a:p>
            <a:pPr indent="0" lvl="0" marL="0" rtl="0" algn="l">
              <a:spcBef>
                <a:spcPts val="0"/>
              </a:spcBef>
              <a:spcAft>
                <a:spcPts val="0"/>
              </a:spcAft>
              <a:buClr>
                <a:schemeClr val="dk1"/>
              </a:buClr>
              <a:buSzPts val="1100"/>
              <a:buFont typeface="Arial"/>
              <a:buNone/>
            </a:pPr>
            <a:r>
              <a:rPr b="1" lang="en" sz="1400"/>
              <a:t>Physical Dimension</a:t>
            </a:r>
            <a:endParaRPr b="1" sz="1400"/>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300"/>
              </a:spcBef>
              <a:spcAft>
                <a:spcPts val="0"/>
              </a:spcAft>
              <a:buClr>
                <a:srgbClr val="13294B"/>
              </a:buClr>
              <a:buSzPts val="1400"/>
              <a:buFont typeface="Arial"/>
              <a:buChar char="●"/>
            </a:pPr>
            <a:r>
              <a:rPr lang="en" sz="1400"/>
              <a:t>Original Design </a:t>
            </a:r>
            <a:endParaRPr sz="1400"/>
          </a:p>
          <a:p>
            <a:pPr indent="0" lvl="0" marL="914400" rtl="0" algn="l">
              <a:spcBef>
                <a:spcPts val="300"/>
              </a:spcBef>
              <a:spcAft>
                <a:spcPts val="0"/>
              </a:spcAft>
              <a:buClr>
                <a:schemeClr val="dk1"/>
              </a:buClr>
              <a:buSzPts val="1100"/>
              <a:buFont typeface="Arial"/>
              <a:buNone/>
            </a:pPr>
            <a:r>
              <a:rPr lang="en" sz="1400"/>
              <a:t>(18”x36”x68”)  ,   Volume = 44064 cubic inch   </a:t>
            </a:r>
            <a:endParaRPr sz="1400"/>
          </a:p>
          <a:p>
            <a:pPr indent="0" lvl="0" marL="0" rtl="0" algn="l">
              <a:spcBef>
                <a:spcPts val="300"/>
              </a:spcBef>
              <a:spcAft>
                <a:spcPts val="0"/>
              </a:spcAft>
              <a:buClr>
                <a:schemeClr val="dk1"/>
              </a:buClr>
              <a:buSzPts val="1100"/>
              <a:buFont typeface="Arial"/>
              <a:buNone/>
            </a:pPr>
            <a:r>
              <a:t/>
            </a:r>
            <a:endParaRPr sz="1400"/>
          </a:p>
          <a:p>
            <a:pPr indent="-317500" lvl="0" marL="457200" rtl="0" algn="l">
              <a:spcBef>
                <a:spcPts val="300"/>
              </a:spcBef>
              <a:spcAft>
                <a:spcPts val="0"/>
              </a:spcAft>
              <a:buClr>
                <a:srgbClr val="13294B"/>
              </a:buClr>
              <a:buSzPts val="1400"/>
              <a:buFont typeface="Arial"/>
              <a:buChar char="●"/>
            </a:pPr>
            <a:r>
              <a:rPr lang="en" sz="1400"/>
              <a:t> Final Design</a:t>
            </a:r>
            <a:endParaRPr sz="1400"/>
          </a:p>
          <a:p>
            <a:pPr indent="457200" lvl="0" marL="457200" rtl="0" algn="l">
              <a:spcBef>
                <a:spcPts val="300"/>
              </a:spcBef>
              <a:spcAft>
                <a:spcPts val="0"/>
              </a:spcAft>
              <a:buClr>
                <a:schemeClr val="dk1"/>
              </a:buClr>
              <a:buSzPts val="1100"/>
              <a:buFont typeface="Arial"/>
              <a:buNone/>
            </a:pPr>
            <a:r>
              <a:rPr lang="en" sz="1400"/>
              <a:t>(6”x20”x40”)  ,   Volume = 4800 cubic inch</a:t>
            </a:r>
            <a:r>
              <a:rPr lang="en" sz="1400">
                <a:solidFill>
                  <a:schemeClr val="dk1"/>
                </a:solidFill>
              </a:rPr>
              <a:t>            </a:t>
            </a:r>
            <a:r>
              <a:rPr lang="en" sz="1400"/>
              <a:t>(</a:t>
            </a:r>
            <a:r>
              <a:rPr lang="en" sz="1400">
                <a:solidFill>
                  <a:srgbClr val="FF0000"/>
                </a:solidFill>
              </a:rPr>
              <a:t>10.89%</a:t>
            </a:r>
            <a:r>
              <a:rPr lang="en" sz="1400"/>
              <a:t>)</a:t>
            </a:r>
            <a:endParaRPr sz="1400"/>
          </a:p>
          <a:p>
            <a:pPr indent="0" lvl="0" marL="0" rtl="0" algn="l">
              <a:spcBef>
                <a:spcPts val="600"/>
              </a:spcBef>
              <a:spcAft>
                <a:spcPts val="0"/>
              </a:spcAft>
              <a:buNone/>
            </a:pPr>
            <a:r>
              <a:t/>
            </a:r>
            <a:endParaRPr/>
          </a:p>
        </p:txBody>
      </p:sp>
      <p:sp>
        <p:nvSpPr>
          <p:cNvPr id="182" name="Google Shape;182;p34"/>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t>Design changes and challenges</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5"/>
          <p:cNvSpPr txBox="1"/>
          <p:nvPr>
            <p:ph idx="1" type="body"/>
          </p:nvPr>
        </p:nvSpPr>
        <p:spPr>
          <a:xfrm>
            <a:off x="404090" y="1080807"/>
            <a:ext cx="8405100" cy="3363300"/>
          </a:xfrm>
          <a:prstGeom prst="rect">
            <a:avLst/>
          </a:prstGeom>
        </p:spPr>
        <p:txBody>
          <a:bodyPr anchorCtr="0" anchor="t" bIns="36975" lIns="73950" spcFirstLastPara="1" rIns="73950" wrap="square" tIns="36975">
            <a:noAutofit/>
          </a:bodyPr>
          <a:lstStyle/>
          <a:p>
            <a:pPr indent="457200" lvl="0" marL="0" rtl="0" algn="l">
              <a:spcBef>
                <a:spcPts val="600"/>
              </a:spcBef>
              <a:spcAft>
                <a:spcPts val="0"/>
              </a:spcAft>
              <a:buNone/>
            </a:pPr>
            <a:r>
              <a:rPr lang="en" sz="1400"/>
              <a:t>HDC2010 - I2C Communication							DHT22</a:t>
            </a:r>
            <a:endParaRPr sz="1400"/>
          </a:p>
        </p:txBody>
      </p:sp>
      <p:sp>
        <p:nvSpPr>
          <p:cNvPr id="188" name="Google Shape;188;p35"/>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800"/>
              <a:t>Humidity-Temperature Sensor</a:t>
            </a:r>
            <a:endParaRPr sz="1800"/>
          </a:p>
        </p:txBody>
      </p:sp>
      <p:pic>
        <p:nvPicPr>
          <p:cNvPr id="189" name="Google Shape;189;p35"/>
          <p:cNvPicPr preferRelativeResize="0"/>
          <p:nvPr/>
        </p:nvPicPr>
        <p:blipFill>
          <a:blip r:embed="rId3">
            <a:alphaModFix/>
          </a:blip>
          <a:stretch>
            <a:fillRect/>
          </a:stretch>
        </p:blipFill>
        <p:spPr>
          <a:xfrm>
            <a:off x="761446" y="1588200"/>
            <a:ext cx="3202500" cy="2348500"/>
          </a:xfrm>
          <a:prstGeom prst="rect">
            <a:avLst/>
          </a:prstGeom>
          <a:noFill/>
          <a:ln cap="flat" cmpd="sng" w="9525">
            <a:solidFill>
              <a:schemeClr val="dk2"/>
            </a:solidFill>
            <a:prstDash val="solid"/>
            <a:round/>
            <a:headEnd len="sm" w="sm" type="none"/>
            <a:tailEnd len="sm" w="sm" type="none"/>
          </a:ln>
        </p:spPr>
      </p:pic>
      <p:pic>
        <p:nvPicPr>
          <p:cNvPr descr="Image result for am2302" id="190" name="Google Shape;190;p35"/>
          <p:cNvPicPr preferRelativeResize="0"/>
          <p:nvPr/>
        </p:nvPicPr>
        <p:blipFill>
          <a:blip r:embed="rId4">
            <a:alphaModFix/>
          </a:blip>
          <a:stretch>
            <a:fillRect/>
          </a:stretch>
        </p:blipFill>
        <p:spPr>
          <a:xfrm>
            <a:off x="5260069" y="1588199"/>
            <a:ext cx="2999906" cy="2348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6"/>
          <p:cNvPicPr preferRelativeResize="0"/>
          <p:nvPr/>
        </p:nvPicPr>
        <p:blipFill>
          <a:blip r:embed="rId3">
            <a:alphaModFix/>
          </a:blip>
          <a:stretch>
            <a:fillRect/>
          </a:stretch>
        </p:blipFill>
        <p:spPr>
          <a:xfrm>
            <a:off x="772875" y="1342962"/>
            <a:ext cx="7598249" cy="2981925"/>
          </a:xfrm>
          <a:prstGeom prst="rect">
            <a:avLst/>
          </a:prstGeom>
          <a:noFill/>
          <a:ln>
            <a:noFill/>
          </a:ln>
        </p:spPr>
      </p:pic>
      <p:sp>
        <p:nvSpPr>
          <p:cNvPr id="196" name="Google Shape;196;p36"/>
          <p:cNvSpPr txBox="1"/>
          <p:nvPr>
            <p:ph idx="1" type="body"/>
          </p:nvPr>
        </p:nvSpPr>
        <p:spPr>
          <a:xfrm>
            <a:off x="404090" y="1080807"/>
            <a:ext cx="8405100" cy="3363300"/>
          </a:xfrm>
          <a:prstGeom prst="rect">
            <a:avLst/>
          </a:prstGeom>
        </p:spPr>
        <p:txBody>
          <a:bodyPr anchorCtr="0" anchor="t" bIns="36975" lIns="73950" spcFirstLastPara="1" rIns="73950" wrap="square" tIns="36975">
            <a:noAutofit/>
          </a:bodyPr>
          <a:lstStyle/>
          <a:p>
            <a:pPr indent="0" lvl="0" marL="0" rtl="0" algn="l">
              <a:spcBef>
                <a:spcPts val="600"/>
              </a:spcBef>
              <a:spcAft>
                <a:spcPts val="0"/>
              </a:spcAft>
              <a:buNone/>
            </a:pPr>
            <a:r>
              <a:rPr lang="en" sz="1400"/>
              <a:t>Communicates via one digital pin</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t/>
            </a:r>
            <a:endParaRPr sz="1400"/>
          </a:p>
        </p:txBody>
      </p:sp>
      <p:sp>
        <p:nvSpPr>
          <p:cNvPr id="197" name="Google Shape;197;p36"/>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800"/>
              <a:t>DHT22 Communication Protocol</a:t>
            </a:r>
            <a:endParaRPr sz="1800"/>
          </a:p>
        </p:txBody>
      </p:sp>
      <p:sp>
        <p:nvSpPr>
          <p:cNvPr id="198" name="Google Shape;198;p36"/>
          <p:cNvSpPr txBox="1"/>
          <p:nvPr/>
        </p:nvSpPr>
        <p:spPr>
          <a:xfrm>
            <a:off x="1405350" y="4272550"/>
            <a:ext cx="64026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https://cdn-shop.adafruit.com/datasheets/Digital+humidity+and+temperature+sensor+AM2302.pdf</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7"/>
          <p:cNvPicPr preferRelativeResize="0"/>
          <p:nvPr/>
        </p:nvPicPr>
        <p:blipFill rotWithShape="1">
          <a:blip r:embed="rId3">
            <a:alphaModFix/>
          </a:blip>
          <a:srcRect b="0" l="0" r="0" t="16666"/>
          <a:stretch/>
        </p:blipFill>
        <p:spPr>
          <a:xfrm>
            <a:off x="577800" y="90650"/>
            <a:ext cx="3796323" cy="4265476"/>
          </a:xfrm>
          <a:prstGeom prst="rect">
            <a:avLst/>
          </a:prstGeom>
          <a:noFill/>
          <a:ln>
            <a:noFill/>
          </a:ln>
        </p:spPr>
      </p:pic>
      <p:pic>
        <p:nvPicPr>
          <p:cNvPr id="204" name="Google Shape;204;p37"/>
          <p:cNvPicPr preferRelativeResize="0"/>
          <p:nvPr/>
        </p:nvPicPr>
        <p:blipFill>
          <a:blip r:embed="rId4">
            <a:alphaModFix/>
          </a:blip>
          <a:stretch>
            <a:fillRect/>
          </a:stretch>
        </p:blipFill>
        <p:spPr>
          <a:xfrm>
            <a:off x="5270877" y="90650"/>
            <a:ext cx="3193350" cy="4265476"/>
          </a:xfrm>
          <a:prstGeom prst="rect">
            <a:avLst/>
          </a:prstGeom>
          <a:noFill/>
          <a:ln>
            <a:noFill/>
          </a:ln>
        </p:spPr>
      </p:pic>
      <p:sp>
        <p:nvSpPr>
          <p:cNvPr id="205" name="Google Shape;205;p37"/>
          <p:cNvSpPr txBox="1"/>
          <p:nvPr/>
        </p:nvSpPr>
        <p:spPr>
          <a:xfrm>
            <a:off x="577790" y="4288350"/>
            <a:ext cx="3163500" cy="3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Before</a:t>
            </a:r>
            <a:endParaRPr/>
          </a:p>
        </p:txBody>
      </p:sp>
      <p:sp>
        <p:nvSpPr>
          <p:cNvPr id="206" name="Google Shape;206;p37"/>
          <p:cNvSpPr txBox="1"/>
          <p:nvPr/>
        </p:nvSpPr>
        <p:spPr>
          <a:xfrm>
            <a:off x="5270877" y="4274250"/>
            <a:ext cx="3193200" cy="3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After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8"/>
          <p:cNvSpPr txBox="1"/>
          <p:nvPr/>
        </p:nvSpPr>
        <p:spPr>
          <a:xfrm>
            <a:off x="583650" y="522850"/>
            <a:ext cx="7855200" cy="38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3294B"/>
                </a:solidFill>
              </a:rPr>
              <a:t>Drying Time</a:t>
            </a:r>
            <a:endParaRPr b="1">
              <a:solidFill>
                <a:srgbClr val="13294B"/>
              </a:solidFill>
            </a:endParaRPr>
          </a:p>
          <a:p>
            <a:pPr indent="0" lvl="0" marL="0" rtl="0" algn="l">
              <a:spcBef>
                <a:spcPts val="0"/>
              </a:spcBef>
              <a:spcAft>
                <a:spcPts val="0"/>
              </a:spcAft>
              <a:buNone/>
            </a:pPr>
            <a:r>
              <a:t/>
            </a:r>
            <a:endParaRPr/>
          </a:p>
          <a:p>
            <a:pPr indent="457200" lvl="0" marL="0" rtl="0" algn="l">
              <a:lnSpc>
                <a:spcPct val="150000"/>
              </a:lnSpc>
              <a:spcBef>
                <a:spcPts val="0"/>
              </a:spcBef>
              <a:spcAft>
                <a:spcPts val="0"/>
              </a:spcAft>
              <a:buNone/>
            </a:pPr>
            <a:r>
              <a:t/>
            </a:r>
            <a:endParaRPr/>
          </a:p>
        </p:txBody>
      </p:sp>
      <p:pic>
        <p:nvPicPr>
          <p:cNvPr id="212" name="Google Shape;212;p38"/>
          <p:cNvPicPr preferRelativeResize="0"/>
          <p:nvPr/>
        </p:nvPicPr>
        <p:blipFill>
          <a:blip r:embed="rId3">
            <a:alphaModFix/>
          </a:blip>
          <a:stretch>
            <a:fillRect/>
          </a:stretch>
        </p:blipFill>
        <p:spPr>
          <a:xfrm>
            <a:off x="866300" y="1003525"/>
            <a:ext cx="7411391" cy="3361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9"/>
          <p:cNvPicPr preferRelativeResize="0"/>
          <p:nvPr/>
        </p:nvPicPr>
        <p:blipFill rotWithShape="1">
          <a:blip r:embed="rId3">
            <a:alphaModFix/>
          </a:blip>
          <a:srcRect b="0" l="0" r="0" t="487"/>
          <a:stretch/>
        </p:blipFill>
        <p:spPr>
          <a:xfrm>
            <a:off x="6482875" y="136138"/>
            <a:ext cx="2489425" cy="4402274"/>
          </a:xfrm>
          <a:prstGeom prst="rect">
            <a:avLst/>
          </a:prstGeom>
          <a:noFill/>
          <a:ln>
            <a:noFill/>
          </a:ln>
        </p:spPr>
      </p:pic>
      <p:pic>
        <p:nvPicPr>
          <p:cNvPr id="218" name="Google Shape;218;p39"/>
          <p:cNvPicPr preferRelativeResize="0"/>
          <p:nvPr/>
        </p:nvPicPr>
        <p:blipFill rotWithShape="1">
          <a:blip r:embed="rId4">
            <a:alphaModFix/>
          </a:blip>
          <a:srcRect b="0" l="-7050" r="7050" t="0"/>
          <a:stretch/>
        </p:blipFill>
        <p:spPr>
          <a:xfrm>
            <a:off x="238225" y="941375"/>
            <a:ext cx="5264875" cy="3442276"/>
          </a:xfrm>
          <a:prstGeom prst="rect">
            <a:avLst/>
          </a:prstGeom>
          <a:noFill/>
          <a:ln>
            <a:noFill/>
          </a:ln>
        </p:spPr>
      </p:pic>
      <p:sp>
        <p:nvSpPr>
          <p:cNvPr id="219" name="Google Shape;219;p39"/>
          <p:cNvSpPr txBox="1"/>
          <p:nvPr/>
        </p:nvSpPr>
        <p:spPr>
          <a:xfrm>
            <a:off x="550675" y="326025"/>
            <a:ext cx="23277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3294B"/>
                </a:solidFill>
              </a:rPr>
              <a:t>UVC Coverage</a:t>
            </a:r>
            <a:endParaRPr b="1">
              <a:solidFill>
                <a:srgbClr val="13294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0"/>
          <p:cNvSpPr txBox="1"/>
          <p:nvPr>
            <p:ph idx="1" type="body"/>
          </p:nvPr>
        </p:nvSpPr>
        <p:spPr>
          <a:xfrm>
            <a:off x="213200" y="225820"/>
            <a:ext cx="8358900" cy="8643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1400">
                <a:latin typeface="Arial"/>
                <a:ea typeface="Arial"/>
                <a:cs typeface="Arial"/>
                <a:sym typeface="Arial"/>
              </a:rPr>
              <a:t>Power consumption</a:t>
            </a:r>
            <a:endParaRPr sz="1400">
              <a:latin typeface="Arial"/>
              <a:ea typeface="Arial"/>
              <a:cs typeface="Arial"/>
              <a:sym typeface="Arial"/>
            </a:endParaRPr>
          </a:p>
        </p:txBody>
      </p:sp>
      <p:sp>
        <p:nvSpPr>
          <p:cNvPr id="225" name="Google Shape;225;p40"/>
          <p:cNvSpPr txBox="1"/>
          <p:nvPr/>
        </p:nvSpPr>
        <p:spPr>
          <a:xfrm>
            <a:off x="7137650" y="930750"/>
            <a:ext cx="1811700" cy="3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40"/>
          <p:cNvPicPr preferRelativeResize="0"/>
          <p:nvPr/>
        </p:nvPicPr>
        <p:blipFill>
          <a:blip r:embed="rId3">
            <a:alphaModFix/>
          </a:blip>
          <a:stretch>
            <a:fillRect/>
          </a:stretch>
        </p:blipFill>
        <p:spPr>
          <a:xfrm>
            <a:off x="2496586" y="1090132"/>
            <a:ext cx="6349551" cy="3486575"/>
          </a:xfrm>
          <a:prstGeom prst="rect">
            <a:avLst/>
          </a:prstGeom>
          <a:noFill/>
          <a:ln>
            <a:noFill/>
          </a:ln>
        </p:spPr>
      </p:pic>
      <p:sp>
        <p:nvSpPr>
          <p:cNvPr id="227" name="Google Shape;227;p40"/>
          <p:cNvSpPr txBox="1"/>
          <p:nvPr/>
        </p:nvSpPr>
        <p:spPr>
          <a:xfrm>
            <a:off x="257175" y="2031075"/>
            <a:ext cx="2144100" cy="1693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200">
                <a:solidFill>
                  <a:srgbClr val="13294B"/>
                </a:solidFill>
                <a:highlight>
                  <a:srgbClr val="FFFFFF"/>
                </a:highlight>
              </a:rPr>
              <a:t>12 cents per kWh [2]</a:t>
            </a:r>
            <a:endParaRPr sz="1200">
              <a:solidFill>
                <a:srgbClr val="13294B"/>
              </a:solidFill>
              <a:highlight>
                <a:srgbClr val="FFFFFF"/>
              </a:highlight>
            </a:endParaRPr>
          </a:p>
          <a:p>
            <a:pPr indent="0" lvl="0" marL="0" rtl="0" algn="just">
              <a:lnSpc>
                <a:spcPct val="115000"/>
              </a:lnSpc>
              <a:spcBef>
                <a:spcPts val="0"/>
              </a:spcBef>
              <a:spcAft>
                <a:spcPts val="0"/>
              </a:spcAft>
              <a:buNone/>
            </a:pPr>
            <a:r>
              <a:t/>
            </a:r>
            <a:endParaRPr sz="1200">
              <a:solidFill>
                <a:srgbClr val="13294B"/>
              </a:solidFill>
              <a:highlight>
                <a:srgbClr val="FFFFFF"/>
              </a:highlight>
            </a:endParaRPr>
          </a:p>
          <a:p>
            <a:pPr indent="0" lvl="0" marL="0" rtl="0" algn="just">
              <a:lnSpc>
                <a:spcPct val="115000"/>
              </a:lnSpc>
              <a:spcBef>
                <a:spcPts val="0"/>
              </a:spcBef>
              <a:spcAft>
                <a:spcPts val="0"/>
              </a:spcAft>
              <a:buNone/>
            </a:pPr>
            <a:r>
              <a:rPr lang="en" sz="1200">
                <a:solidFill>
                  <a:srgbClr val="13294B"/>
                </a:solidFill>
                <a:highlight>
                  <a:srgbClr val="FFFFFF"/>
                </a:highlight>
              </a:rPr>
              <a:t>Cost of 1 cycle :</a:t>
            </a:r>
            <a:r>
              <a:rPr lang="en" sz="1200">
                <a:solidFill>
                  <a:srgbClr val="13294B"/>
                </a:solidFill>
                <a:highlight>
                  <a:srgbClr val="FFFFFF"/>
                </a:highlight>
              </a:rPr>
              <a:t> 9.74 cents</a:t>
            </a:r>
            <a:br>
              <a:rPr lang="en" sz="1200">
                <a:solidFill>
                  <a:srgbClr val="13294B"/>
                </a:solidFill>
                <a:highlight>
                  <a:srgbClr val="FFFFFF"/>
                </a:highlight>
              </a:rPr>
            </a:br>
            <a:r>
              <a:rPr b="1" lang="en" sz="1200">
                <a:solidFill>
                  <a:srgbClr val="13294B"/>
                </a:solidFill>
                <a:highlight>
                  <a:srgbClr val="FFFFFF"/>
                </a:highlight>
              </a:rPr>
              <a:t>Total monthly cost : $2.92</a:t>
            </a:r>
            <a:endParaRPr b="1">
              <a:solidFill>
                <a:srgbClr val="13294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1"/>
          <p:cNvSpPr txBox="1"/>
          <p:nvPr>
            <p:ph idx="1" type="body"/>
          </p:nvPr>
        </p:nvSpPr>
        <p:spPr>
          <a:xfrm>
            <a:off x="404090" y="1080807"/>
            <a:ext cx="8405100" cy="3363300"/>
          </a:xfrm>
          <a:prstGeom prst="rect">
            <a:avLst/>
          </a:prstGeom>
        </p:spPr>
        <p:txBody>
          <a:bodyPr anchorCtr="0" anchor="t" bIns="36975" lIns="73950" spcFirstLastPara="1" rIns="73950" wrap="square" tIns="36975">
            <a:noAutofit/>
          </a:bodyPr>
          <a:lstStyle/>
          <a:p>
            <a:pPr indent="0" lvl="0" marL="0" rtl="0" algn="l">
              <a:spcBef>
                <a:spcPts val="600"/>
              </a:spcBef>
              <a:spcAft>
                <a:spcPts val="0"/>
              </a:spcAft>
              <a:buNone/>
            </a:pPr>
            <a:r>
              <a:t/>
            </a:r>
            <a:endParaRPr sz="1400"/>
          </a:p>
          <a:p>
            <a:pPr indent="457200" lvl="0" marL="0" rtl="0" algn="l">
              <a:lnSpc>
                <a:spcPct val="150000"/>
              </a:lnSpc>
              <a:spcBef>
                <a:spcPts val="600"/>
              </a:spcBef>
              <a:spcAft>
                <a:spcPts val="0"/>
              </a:spcAft>
              <a:buNone/>
            </a:pPr>
            <a:r>
              <a:t/>
            </a:r>
            <a:endParaRPr sz="1400"/>
          </a:p>
          <a:p>
            <a:pPr indent="-317500" lvl="0" marL="457200" rtl="0" algn="l">
              <a:lnSpc>
                <a:spcPct val="150000"/>
              </a:lnSpc>
              <a:spcBef>
                <a:spcPts val="600"/>
              </a:spcBef>
              <a:spcAft>
                <a:spcPts val="0"/>
              </a:spcAft>
              <a:buSzPts val="1400"/>
              <a:buChar char="▪"/>
            </a:pPr>
            <a:r>
              <a:rPr lang="en" sz="1400"/>
              <a:t>Cost of the project </a:t>
            </a:r>
            <a:endParaRPr sz="1400"/>
          </a:p>
          <a:p>
            <a:pPr indent="-317500" lvl="0" marL="457200" rtl="0" algn="l">
              <a:lnSpc>
                <a:spcPct val="150000"/>
              </a:lnSpc>
              <a:spcBef>
                <a:spcPts val="0"/>
              </a:spcBef>
              <a:spcAft>
                <a:spcPts val="0"/>
              </a:spcAft>
              <a:buSzPts val="1400"/>
              <a:buChar char="▪"/>
            </a:pPr>
            <a:r>
              <a:rPr lang="en" sz="1400"/>
              <a:t>Better mechanical design </a:t>
            </a:r>
            <a:endParaRPr sz="1400"/>
          </a:p>
          <a:p>
            <a:pPr indent="-317500" lvl="0" marL="457200" rtl="0" algn="l">
              <a:lnSpc>
                <a:spcPct val="150000"/>
              </a:lnSpc>
              <a:spcBef>
                <a:spcPts val="0"/>
              </a:spcBef>
              <a:spcAft>
                <a:spcPts val="0"/>
              </a:spcAft>
              <a:buSzPts val="1400"/>
              <a:buChar char="▪"/>
            </a:pPr>
            <a:r>
              <a:rPr lang="en" sz="1400"/>
              <a:t>Heat efficiency </a:t>
            </a:r>
            <a:endParaRPr sz="1400"/>
          </a:p>
          <a:p>
            <a:pPr indent="-317500" lvl="0" marL="457200" rtl="0" algn="l">
              <a:lnSpc>
                <a:spcPct val="150000"/>
              </a:lnSpc>
              <a:spcBef>
                <a:spcPts val="0"/>
              </a:spcBef>
              <a:spcAft>
                <a:spcPts val="0"/>
              </a:spcAft>
              <a:buSzPts val="1400"/>
              <a:buChar char="▪"/>
            </a:pPr>
            <a:r>
              <a:rPr lang="en" sz="1400"/>
              <a:t>Aesthetic improvement</a:t>
            </a:r>
            <a:endParaRPr sz="1400"/>
          </a:p>
          <a:p>
            <a:pPr indent="-317500" lvl="0" marL="457200" rtl="0" algn="l">
              <a:lnSpc>
                <a:spcPct val="150000"/>
              </a:lnSpc>
              <a:spcBef>
                <a:spcPts val="0"/>
              </a:spcBef>
              <a:spcAft>
                <a:spcPts val="0"/>
              </a:spcAft>
              <a:buSzPts val="1400"/>
              <a:buChar char="▪"/>
            </a:pPr>
            <a:r>
              <a:rPr lang="en" sz="1400"/>
              <a:t>Offer different sizes </a:t>
            </a:r>
            <a:endParaRPr sz="1400"/>
          </a:p>
        </p:txBody>
      </p:sp>
      <p:sp>
        <p:nvSpPr>
          <p:cNvPr id="233" name="Google Shape;233;p41"/>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Further Development</a:t>
            </a:r>
            <a:endParaRPr sz="2400">
              <a:latin typeface="Arial"/>
              <a:ea typeface="Arial"/>
              <a:cs typeface="Arial"/>
              <a:sym typeface="Arial"/>
            </a:endParaRPr>
          </a:p>
        </p:txBody>
      </p:sp>
      <p:pic>
        <p:nvPicPr>
          <p:cNvPr id="234" name="Google Shape;234;p41"/>
          <p:cNvPicPr preferRelativeResize="0"/>
          <p:nvPr/>
        </p:nvPicPr>
        <p:blipFill>
          <a:blip r:embed="rId3">
            <a:alphaModFix/>
          </a:blip>
          <a:stretch>
            <a:fillRect/>
          </a:stretch>
        </p:blipFill>
        <p:spPr>
          <a:xfrm>
            <a:off x="3781421" y="1289700"/>
            <a:ext cx="4548200" cy="2945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4"/>
          <p:cNvSpPr txBox="1"/>
          <p:nvPr>
            <p:ph idx="1" type="body"/>
          </p:nvPr>
        </p:nvSpPr>
        <p:spPr>
          <a:xfrm>
            <a:off x="404090" y="1080807"/>
            <a:ext cx="8405100" cy="3363300"/>
          </a:xfrm>
          <a:prstGeom prst="rect">
            <a:avLst/>
          </a:prstGeom>
          <a:noFill/>
          <a:ln>
            <a:noFill/>
          </a:ln>
        </p:spPr>
        <p:txBody>
          <a:bodyPr anchorCtr="0" anchor="t" bIns="36975" lIns="73950" spcFirstLastPara="1" rIns="73950" wrap="square" tIns="36975">
            <a:noAutofit/>
          </a:bodyPr>
          <a:lstStyle/>
          <a:p>
            <a:pPr indent="-317500" lvl="0" marL="457200" rtl="0" algn="l">
              <a:spcBef>
                <a:spcPts val="0"/>
              </a:spcBef>
              <a:spcAft>
                <a:spcPts val="0"/>
              </a:spcAft>
              <a:buSzPts val="1400"/>
              <a:buChar char="▪"/>
            </a:pPr>
            <a:r>
              <a:rPr b="1" lang="en" sz="1400"/>
              <a:t>Background </a:t>
            </a:r>
            <a:endParaRPr b="1" sz="1400"/>
          </a:p>
          <a:p>
            <a:pPr indent="0" lvl="0" marL="457200" rtl="0" algn="l">
              <a:spcBef>
                <a:spcPts val="0"/>
              </a:spcBef>
              <a:spcAft>
                <a:spcPts val="0"/>
              </a:spcAft>
              <a:buNone/>
            </a:pPr>
            <a:r>
              <a:t/>
            </a:r>
            <a:endParaRPr sz="1100"/>
          </a:p>
          <a:p>
            <a:pPr indent="0" lvl="0" marL="457200" rtl="0" algn="l">
              <a:spcBef>
                <a:spcPts val="0"/>
              </a:spcBef>
              <a:spcAft>
                <a:spcPts val="0"/>
              </a:spcAft>
              <a:buNone/>
            </a:pPr>
            <a:r>
              <a:t/>
            </a:r>
            <a:endParaRPr sz="1100"/>
          </a:p>
          <a:p>
            <a:pPr indent="0" lvl="0" marL="457200" rtl="0" algn="l">
              <a:spcBef>
                <a:spcPts val="0"/>
              </a:spcBef>
              <a:spcAft>
                <a:spcPts val="0"/>
              </a:spcAft>
              <a:buNone/>
            </a:pPr>
            <a:r>
              <a:t/>
            </a:r>
            <a:endParaRPr sz="1100"/>
          </a:p>
          <a:p>
            <a:pPr indent="0" lvl="0" marL="457200" rtl="0" algn="l">
              <a:spcBef>
                <a:spcPts val="0"/>
              </a:spcBef>
              <a:spcAft>
                <a:spcPts val="0"/>
              </a:spcAft>
              <a:buNone/>
            </a:pPr>
            <a:r>
              <a:t/>
            </a:r>
            <a:endParaRPr sz="1100"/>
          </a:p>
          <a:p>
            <a:pPr indent="0" lvl="0" marL="457200" rtl="0" algn="l">
              <a:spcBef>
                <a:spcPts val="0"/>
              </a:spcBef>
              <a:spcAft>
                <a:spcPts val="0"/>
              </a:spcAft>
              <a:buNone/>
            </a:pPr>
            <a:r>
              <a:t/>
            </a:r>
            <a:endParaRPr sz="1100"/>
          </a:p>
          <a:p>
            <a:pPr indent="0" lvl="0" marL="0" rtl="0" algn="l">
              <a:spcBef>
                <a:spcPts val="0"/>
              </a:spcBef>
              <a:spcAft>
                <a:spcPts val="0"/>
              </a:spcAft>
              <a:buNone/>
            </a:pPr>
            <a:r>
              <a:t/>
            </a:r>
            <a:endParaRPr b="1" sz="1400"/>
          </a:p>
          <a:p>
            <a:pPr indent="0" lvl="0" marL="457200" rtl="0" algn="l">
              <a:spcBef>
                <a:spcPts val="0"/>
              </a:spcBef>
              <a:spcAft>
                <a:spcPts val="0"/>
              </a:spcAft>
              <a:buNone/>
            </a:pPr>
            <a:r>
              <a:t/>
            </a:r>
            <a:endParaRPr b="1" sz="1400"/>
          </a:p>
          <a:p>
            <a:pPr indent="0" lvl="0" marL="457200" rtl="0" algn="l">
              <a:spcBef>
                <a:spcPts val="0"/>
              </a:spcBef>
              <a:spcAft>
                <a:spcPts val="0"/>
              </a:spcAft>
              <a:buNone/>
            </a:pPr>
            <a:r>
              <a:t/>
            </a:r>
            <a:endParaRPr sz="1200"/>
          </a:p>
        </p:txBody>
      </p:sp>
      <p:sp>
        <p:nvSpPr>
          <p:cNvPr id="108" name="Google Shape;108;p24"/>
          <p:cNvSpPr txBox="1"/>
          <p:nvPr>
            <p:ph idx="2" type="body"/>
          </p:nvPr>
        </p:nvSpPr>
        <p:spPr>
          <a:xfrm>
            <a:off x="404090" y="420407"/>
            <a:ext cx="8358900" cy="480900"/>
          </a:xfrm>
          <a:prstGeom prst="rect">
            <a:avLst/>
          </a:prstGeom>
          <a:noFill/>
          <a:ln>
            <a:noFill/>
          </a:ln>
        </p:spPr>
        <p:txBody>
          <a:bodyPr anchorCtr="0" anchor="t" bIns="36975" lIns="73950" spcFirstLastPara="1" rIns="73950" wrap="square" tIns="36975">
            <a:noAutofit/>
          </a:bodyPr>
          <a:lstStyle/>
          <a:p>
            <a:pPr indent="0" lvl="0" marL="0" rtl="0" algn="l">
              <a:spcBef>
                <a:spcPts val="0"/>
              </a:spcBef>
              <a:spcAft>
                <a:spcPts val="0"/>
              </a:spcAft>
              <a:buClr>
                <a:srgbClr val="13294B"/>
              </a:buClr>
              <a:buSzPts val="3900"/>
              <a:buNone/>
            </a:pPr>
            <a:r>
              <a:rPr lang="en" sz="2400">
                <a:latin typeface="Arial"/>
                <a:ea typeface="Arial"/>
                <a:cs typeface="Arial"/>
                <a:sym typeface="Arial"/>
              </a:rPr>
              <a:t>Introduction</a:t>
            </a:r>
            <a:endParaRPr sz="2400">
              <a:latin typeface="Arial"/>
              <a:ea typeface="Arial"/>
              <a:cs typeface="Arial"/>
              <a:sym typeface="Arial"/>
            </a:endParaRPr>
          </a:p>
        </p:txBody>
      </p:sp>
      <p:pic>
        <p:nvPicPr>
          <p:cNvPr id="109" name="Google Shape;109;p24"/>
          <p:cNvPicPr preferRelativeResize="0"/>
          <p:nvPr/>
        </p:nvPicPr>
        <p:blipFill>
          <a:blip r:embed="rId3">
            <a:alphaModFix/>
          </a:blip>
          <a:stretch>
            <a:fillRect/>
          </a:stretch>
        </p:blipFill>
        <p:spPr>
          <a:xfrm>
            <a:off x="942975" y="1794700"/>
            <a:ext cx="2619374" cy="1737766"/>
          </a:xfrm>
          <a:prstGeom prst="rect">
            <a:avLst/>
          </a:prstGeom>
          <a:noFill/>
          <a:ln>
            <a:noFill/>
          </a:ln>
        </p:spPr>
      </p:pic>
      <p:pic>
        <p:nvPicPr>
          <p:cNvPr id="110" name="Google Shape;110;p24"/>
          <p:cNvPicPr preferRelativeResize="0"/>
          <p:nvPr/>
        </p:nvPicPr>
        <p:blipFill>
          <a:blip r:embed="rId4">
            <a:alphaModFix/>
          </a:blip>
          <a:stretch>
            <a:fillRect/>
          </a:stretch>
        </p:blipFill>
        <p:spPr>
          <a:xfrm>
            <a:off x="4691063" y="1792038"/>
            <a:ext cx="2619375" cy="1743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2"/>
          <p:cNvSpPr txBox="1"/>
          <p:nvPr>
            <p:ph idx="1" type="body"/>
          </p:nvPr>
        </p:nvSpPr>
        <p:spPr>
          <a:xfrm>
            <a:off x="404090" y="1080807"/>
            <a:ext cx="8405100" cy="3363300"/>
          </a:xfrm>
          <a:prstGeom prst="rect">
            <a:avLst/>
          </a:prstGeom>
        </p:spPr>
        <p:txBody>
          <a:bodyPr anchorCtr="0" anchor="t" bIns="36975" lIns="73950" spcFirstLastPara="1" rIns="73950" wrap="square" tIns="36975">
            <a:noAutofit/>
          </a:bodyPr>
          <a:lstStyle/>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15000"/>
              </a:lnSpc>
              <a:spcBef>
                <a:spcPts val="0"/>
              </a:spcBef>
              <a:spcAft>
                <a:spcPts val="0"/>
              </a:spcAft>
              <a:buNone/>
            </a:pPr>
            <a:r>
              <a:rPr lang="en" sz="1200">
                <a:solidFill>
                  <a:schemeClr val="dk1"/>
                </a:solidFill>
                <a:highlight>
                  <a:srgbClr val="FFFFFF"/>
                </a:highlight>
              </a:rPr>
              <a:t>[1] Cdn-shop.adafruit.com. (n.d.). </a:t>
            </a:r>
            <a:r>
              <a:rPr i="1" lang="en" sz="1200">
                <a:solidFill>
                  <a:schemeClr val="dk1"/>
                </a:solidFill>
                <a:highlight>
                  <a:srgbClr val="FFFFFF"/>
                </a:highlight>
              </a:rPr>
              <a:t>Digital relative humidity &amp; temperature sensor AM2302/DHT22</a:t>
            </a:r>
            <a:r>
              <a:rPr lang="en" sz="1200">
                <a:solidFill>
                  <a:schemeClr val="dk1"/>
                </a:solidFill>
                <a:highlight>
                  <a:srgbClr val="FFFFFF"/>
                </a:highlight>
              </a:rPr>
              <a:t>. [online] Available: https://cdn-shop.adafruit.com/datasheets/Digital+humidity+and+temperature+sensor+AM2302.pdf [Accessed 28 Apr. 2019].</a:t>
            </a:r>
            <a:endParaRPr sz="1200">
              <a:solidFill>
                <a:schemeClr val="dk1"/>
              </a:solidFill>
              <a:highlight>
                <a:srgbClr val="FFFFFF"/>
              </a:highlight>
            </a:endParaRPr>
          </a:p>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[2] </a:t>
            </a:r>
            <a:r>
              <a:rPr lang="en" sz="1200">
                <a:solidFill>
                  <a:srgbClr val="333333"/>
                </a:solidFill>
                <a:highlight>
                  <a:srgbClr val="FFFFFF"/>
                </a:highlight>
              </a:rPr>
              <a:t>J. Jiang, “The Price Of Electricity In Your State,” </a:t>
            </a:r>
            <a:r>
              <a:rPr i="1" lang="en" sz="1200">
                <a:solidFill>
                  <a:srgbClr val="333333"/>
                </a:solidFill>
                <a:highlight>
                  <a:srgbClr val="FFFFFF"/>
                </a:highlight>
              </a:rPr>
              <a:t>NPR</a:t>
            </a:r>
            <a:r>
              <a:rPr lang="en" sz="1200">
                <a:solidFill>
                  <a:srgbClr val="333333"/>
                </a:solidFill>
                <a:highlight>
                  <a:srgbClr val="FFFFFF"/>
                </a:highlight>
              </a:rPr>
              <a:t>, 28-Oct-2011. [Online]. Available: https://www.npr.org/sections/money/2011/10/27/141766341/the-price-of-electricity-in-your-state. [Accessed: 22-Apr-2019].</a:t>
            </a:r>
            <a:endParaRPr>
              <a:solidFill>
                <a:srgbClr val="13294B"/>
              </a:solidFill>
            </a:endParaRPr>
          </a:p>
        </p:txBody>
      </p:sp>
      <p:sp>
        <p:nvSpPr>
          <p:cNvPr id="240" name="Google Shape;240;p42"/>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Reference</a:t>
            </a:r>
            <a:endParaRPr sz="24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5"/>
          <p:cNvSpPr txBox="1"/>
          <p:nvPr>
            <p:ph idx="1" type="body"/>
          </p:nvPr>
        </p:nvSpPr>
        <p:spPr>
          <a:xfrm>
            <a:off x="380990" y="1457782"/>
            <a:ext cx="8405100" cy="3363300"/>
          </a:xfrm>
          <a:prstGeom prst="rect">
            <a:avLst/>
          </a:prstGeom>
        </p:spPr>
        <p:txBody>
          <a:bodyPr anchorCtr="0" anchor="t" bIns="36975" lIns="73950" spcFirstLastPara="1" rIns="73950" wrap="square" tIns="36975">
            <a:noAutofit/>
          </a:bodyPr>
          <a:lstStyle/>
          <a:p>
            <a:pPr indent="-342900" lvl="0" marL="457200" rtl="0" algn="l">
              <a:spcBef>
                <a:spcPts val="600"/>
              </a:spcBef>
              <a:spcAft>
                <a:spcPts val="0"/>
              </a:spcAft>
              <a:buSzPts val="1800"/>
              <a:buChar char="●"/>
            </a:pPr>
            <a:r>
              <a:rPr lang="en" sz="1800"/>
              <a:t>UVC light covers 85% of the towel</a:t>
            </a:r>
            <a:endParaRPr sz="1800"/>
          </a:p>
          <a:p>
            <a:pPr indent="0" lvl="0" marL="457200" rtl="0" algn="l">
              <a:spcBef>
                <a:spcPts val="600"/>
              </a:spcBef>
              <a:spcAft>
                <a:spcPts val="0"/>
              </a:spcAft>
              <a:buNone/>
            </a:pPr>
            <a:r>
              <a:t/>
            </a:r>
            <a:endParaRPr sz="1800"/>
          </a:p>
          <a:p>
            <a:pPr indent="-342900" lvl="0" marL="457200" rtl="0" algn="l">
              <a:spcBef>
                <a:spcPts val="600"/>
              </a:spcBef>
              <a:spcAft>
                <a:spcPts val="0"/>
              </a:spcAft>
              <a:buSzPts val="1800"/>
              <a:buChar char="●"/>
            </a:pPr>
            <a:r>
              <a:rPr lang="en" sz="1800"/>
              <a:t>Humidity is below 50% upon completion</a:t>
            </a:r>
            <a:endParaRPr sz="1800"/>
          </a:p>
          <a:p>
            <a:pPr indent="0" lvl="0" marL="457200" rtl="0" algn="l">
              <a:spcBef>
                <a:spcPts val="600"/>
              </a:spcBef>
              <a:spcAft>
                <a:spcPts val="0"/>
              </a:spcAft>
              <a:buNone/>
            </a:pPr>
            <a:r>
              <a:t/>
            </a:r>
            <a:endParaRPr sz="1800"/>
          </a:p>
          <a:p>
            <a:pPr indent="-342900" lvl="0" marL="457200" rtl="0" algn="l">
              <a:spcBef>
                <a:spcPts val="600"/>
              </a:spcBef>
              <a:spcAft>
                <a:spcPts val="0"/>
              </a:spcAft>
              <a:buSzPts val="1800"/>
              <a:buChar char="●"/>
            </a:pPr>
            <a:r>
              <a:rPr lang="en" sz="1800"/>
              <a:t>Door is closed when UVC lights are on </a:t>
            </a:r>
            <a:endParaRPr sz="1800"/>
          </a:p>
        </p:txBody>
      </p:sp>
      <p:sp>
        <p:nvSpPr>
          <p:cNvPr id="116" name="Google Shape;116;p25"/>
          <p:cNvSpPr txBox="1"/>
          <p:nvPr>
            <p:ph idx="2" type="body"/>
          </p:nvPr>
        </p:nvSpPr>
        <p:spPr>
          <a:xfrm>
            <a:off x="404090" y="4204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Objectives</a:t>
            </a:r>
            <a:endParaRPr sz="2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6"/>
          <p:cNvPicPr preferRelativeResize="0"/>
          <p:nvPr/>
        </p:nvPicPr>
        <p:blipFill>
          <a:blip r:embed="rId3">
            <a:alphaModFix/>
          </a:blip>
          <a:stretch>
            <a:fillRect/>
          </a:stretch>
        </p:blipFill>
        <p:spPr>
          <a:xfrm>
            <a:off x="6371750" y="0"/>
            <a:ext cx="2678325" cy="4590374"/>
          </a:xfrm>
          <a:prstGeom prst="rect">
            <a:avLst/>
          </a:prstGeom>
          <a:noFill/>
          <a:ln>
            <a:noFill/>
          </a:ln>
        </p:spPr>
      </p:pic>
      <p:sp>
        <p:nvSpPr>
          <p:cNvPr id="122" name="Google Shape;122;p26"/>
          <p:cNvSpPr txBox="1"/>
          <p:nvPr>
            <p:ph idx="3" type="body"/>
          </p:nvPr>
        </p:nvSpPr>
        <p:spPr>
          <a:xfrm>
            <a:off x="297293" y="96550"/>
            <a:ext cx="25041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Physical Design </a:t>
            </a:r>
            <a:endParaRPr sz="2400">
              <a:latin typeface="Arial"/>
              <a:ea typeface="Arial"/>
              <a:cs typeface="Arial"/>
              <a:sym typeface="Arial"/>
            </a:endParaRPr>
          </a:p>
        </p:txBody>
      </p:sp>
      <p:sp>
        <p:nvSpPr>
          <p:cNvPr id="123" name="Google Shape;123;p26"/>
          <p:cNvSpPr txBox="1"/>
          <p:nvPr/>
        </p:nvSpPr>
        <p:spPr>
          <a:xfrm>
            <a:off x="4671850" y="1783675"/>
            <a:ext cx="1539300" cy="5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13294B"/>
                </a:solidFill>
              </a:rPr>
              <a:t>Opp.=Adj.*tan(θ)</a:t>
            </a:r>
            <a:endParaRPr i="1">
              <a:solidFill>
                <a:srgbClr val="13294B"/>
              </a:solidFill>
            </a:endParaRPr>
          </a:p>
        </p:txBody>
      </p:sp>
      <p:pic>
        <p:nvPicPr>
          <p:cNvPr id="124" name="Google Shape;124;p26"/>
          <p:cNvPicPr preferRelativeResize="0"/>
          <p:nvPr/>
        </p:nvPicPr>
        <p:blipFill>
          <a:blip r:embed="rId4">
            <a:alphaModFix/>
          </a:blip>
          <a:stretch>
            <a:fillRect/>
          </a:stretch>
        </p:blipFill>
        <p:spPr>
          <a:xfrm>
            <a:off x="297300" y="667175"/>
            <a:ext cx="4213950" cy="38887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7"/>
          <p:cNvSpPr txBox="1"/>
          <p:nvPr>
            <p:ph idx="2" type="body"/>
          </p:nvPr>
        </p:nvSpPr>
        <p:spPr>
          <a:xfrm>
            <a:off x="392540" y="32515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Proposed Solution</a:t>
            </a:r>
            <a:endParaRPr sz="2400">
              <a:latin typeface="Arial"/>
              <a:ea typeface="Arial"/>
              <a:cs typeface="Arial"/>
              <a:sym typeface="Arial"/>
            </a:endParaRPr>
          </a:p>
        </p:txBody>
      </p:sp>
      <p:pic>
        <p:nvPicPr>
          <p:cNvPr id="130" name="Google Shape;130;p27"/>
          <p:cNvPicPr preferRelativeResize="0"/>
          <p:nvPr/>
        </p:nvPicPr>
        <p:blipFill>
          <a:blip r:embed="rId3">
            <a:alphaModFix/>
          </a:blip>
          <a:stretch>
            <a:fillRect/>
          </a:stretch>
        </p:blipFill>
        <p:spPr>
          <a:xfrm>
            <a:off x="1553775" y="933550"/>
            <a:ext cx="2046677" cy="3638527"/>
          </a:xfrm>
          <a:prstGeom prst="rect">
            <a:avLst/>
          </a:prstGeom>
          <a:noFill/>
          <a:ln>
            <a:noFill/>
          </a:ln>
        </p:spPr>
      </p:pic>
      <p:pic>
        <p:nvPicPr>
          <p:cNvPr id="131" name="Google Shape;131;p27"/>
          <p:cNvPicPr preferRelativeResize="0"/>
          <p:nvPr/>
        </p:nvPicPr>
        <p:blipFill rotWithShape="1">
          <a:blip r:embed="rId4">
            <a:alphaModFix/>
          </a:blip>
          <a:srcRect b="0" l="0" r="0" t="29293"/>
          <a:stretch/>
        </p:blipFill>
        <p:spPr>
          <a:xfrm>
            <a:off x="4830019" y="936501"/>
            <a:ext cx="2877130" cy="36385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8"/>
          <p:cNvSpPr txBox="1"/>
          <p:nvPr>
            <p:ph idx="2" type="body"/>
          </p:nvPr>
        </p:nvSpPr>
        <p:spPr>
          <a:xfrm>
            <a:off x="392540" y="3061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System Overview</a:t>
            </a:r>
            <a:endParaRPr sz="2400">
              <a:latin typeface="Arial"/>
              <a:ea typeface="Arial"/>
              <a:cs typeface="Arial"/>
              <a:sym typeface="Arial"/>
            </a:endParaRPr>
          </a:p>
        </p:txBody>
      </p:sp>
      <p:pic>
        <p:nvPicPr>
          <p:cNvPr id="137" name="Google Shape;137;p28"/>
          <p:cNvPicPr preferRelativeResize="0"/>
          <p:nvPr/>
        </p:nvPicPr>
        <p:blipFill rotWithShape="1">
          <a:blip r:embed="rId3">
            <a:alphaModFix/>
          </a:blip>
          <a:srcRect b="6979" l="3269" r="2771" t="3775"/>
          <a:stretch/>
        </p:blipFill>
        <p:spPr>
          <a:xfrm>
            <a:off x="1442575" y="1116050"/>
            <a:ext cx="6329830" cy="33732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9"/>
          <p:cNvSpPr txBox="1"/>
          <p:nvPr>
            <p:ph idx="3" type="body"/>
          </p:nvPr>
        </p:nvSpPr>
        <p:spPr>
          <a:xfrm>
            <a:off x="392540" y="258482"/>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Power Supply Unit</a:t>
            </a:r>
            <a:endParaRPr sz="2400">
              <a:latin typeface="Arial"/>
              <a:ea typeface="Arial"/>
              <a:cs typeface="Arial"/>
              <a:sym typeface="Arial"/>
            </a:endParaRPr>
          </a:p>
        </p:txBody>
      </p:sp>
      <p:pic>
        <p:nvPicPr>
          <p:cNvPr id="143" name="Google Shape;143;p29"/>
          <p:cNvPicPr preferRelativeResize="0"/>
          <p:nvPr/>
        </p:nvPicPr>
        <p:blipFill>
          <a:blip r:embed="rId3">
            <a:alphaModFix/>
          </a:blip>
          <a:stretch>
            <a:fillRect/>
          </a:stretch>
        </p:blipFill>
        <p:spPr>
          <a:xfrm>
            <a:off x="5848350" y="739376"/>
            <a:ext cx="3295650" cy="3295650"/>
          </a:xfrm>
          <a:prstGeom prst="rect">
            <a:avLst/>
          </a:prstGeom>
          <a:noFill/>
          <a:ln>
            <a:noFill/>
          </a:ln>
        </p:spPr>
      </p:pic>
      <p:pic>
        <p:nvPicPr>
          <p:cNvPr id="144" name="Google Shape;144;p29"/>
          <p:cNvPicPr preferRelativeResize="0"/>
          <p:nvPr/>
        </p:nvPicPr>
        <p:blipFill>
          <a:blip r:embed="rId4">
            <a:alphaModFix/>
          </a:blip>
          <a:stretch>
            <a:fillRect/>
          </a:stretch>
        </p:blipFill>
        <p:spPr>
          <a:xfrm>
            <a:off x="323850" y="1171582"/>
            <a:ext cx="2800350" cy="2800350"/>
          </a:xfrm>
          <a:prstGeom prst="rect">
            <a:avLst/>
          </a:prstGeom>
          <a:noFill/>
          <a:ln>
            <a:noFill/>
          </a:ln>
        </p:spPr>
      </p:pic>
      <p:pic>
        <p:nvPicPr>
          <p:cNvPr id="145" name="Google Shape;145;p29"/>
          <p:cNvPicPr preferRelativeResize="0"/>
          <p:nvPr/>
        </p:nvPicPr>
        <p:blipFill>
          <a:blip r:embed="rId5">
            <a:alphaModFix/>
          </a:blip>
          <a:stretch>
            <a:fillRect/>
          </a:stretch>
        </p:blipFill>
        <p:spPr>
          <a:xfrm>
            <a:off x="3295650" y="1381132"/>
            <a:ext cx="2381250" cy="2381250"/>
          </a:xfrm>
          <a:prstGeom prst="rect">
            <a:avLst/>
          </a:prstGeom>
          <a:noFill/>
          <a:ln>
            <a:noFill/>
          </a:ln>
        </p:spPr>
      </p:pic>
      <p:sp>
        <p:nvSpPr>
          <p:cNvPr id="146" name="Google Shape;146;p29"/>
          <p:cNvSpPr txBox="1"/>
          <p:nvPr/>
        </p:nvSpPr>
        <p:spPr>
          <a:xfrm>
            <a:off x="863825" y="3971925"/>
            <a:ext cx="1602000" cy="2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120VAC-to-5VDC </a:t>
            </a:r>
            <a:endParaRPr/>
          </a:p>
        </p:txBody>
      </p:sp>
      <p:sp>
        <p:nvSpPr>
          <p:cNvPr id="147" name="Google Shape;147;p29"/>
          <p:cNvSpPr txBox="1"/>
          <p:nvPr/>
        </p:nvSpPr>
        <p:spPr>
          <a:xfrm>
            <a:off x="3685275" y="3971925"/>
            <a:ext cx="1602000" cy="2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5VDC-3.3VDC</a:t>
            </a:r>
            <a:endParaRPr/>
          </a:p>
        </p:txBody>
      </p:sp>
      <p:sp>
        <p:nvSpPr>
          <p:cNvPr id="148" name="Google Shape;148;p29"/>
          <p:cNvSpPr txBox="1"/>
          <p:nvPr/>
        </p:nvSpPr>
        <p:spPr>
          <a:xfrm>
            <a:off x="7039525" y="3971925"/>
            <a:ext cx="1602000" cy="2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5VDC-7VDC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0"/>
          <p:cNvSpPr txBox="1"/>
          <p:nvPr/>
        </p:nvSpPr>
        <p:spPr>
          <a:xfrm>
            <a:off x="209550" y="190500"/>
            <a:ext cx="2371800" cy="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3294B"/>
                </a:solidFill>
              </a:rPr>
              <a:t>Control Unit</a:t>
            </a:r>
            <a:endParaRPr b="1" sz="2400">
              <a:solidFill>
                <a:srgbClr val="13294B"/>
              </a:solidFill>
            </a:endParaRPr>
          </a:p>
        </p:txBody>
      </p:sp>
      <p:pic>
        <p:nvPicPr>
          <p:cNvPr id="154" name="Google Shape;154;p30"/>
          <p:cNvPicPr preferRelativeResize="0"/>
          <p:nvPr/>
        </p:nvPicPr>
        <p:blipFill>
          <a:blip r:embed="rId3">
            <a:alphaModFix/>
          </a:blip>
          <a:stretch>
            <a:fillRect/>
          </a:stretch>
        </p:blipFill>
        <p:spPr>
          <a:xfrm>
            <a:off x="3284663" y="125600"/>
            <a:ext cx="2574676" cy="4803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1"/>
          <p:cNvSpPr txBox="1"/>
          <p:nvPr>
            <p:ph idx="3" type="body"/>
          </p:nvPr>
        </p:nvSpPr>
        <p:spPr>
          <a:xfrm>
            <a:off x="392540" y="344207"/>
            <a:ext cx="8358900" cy="480900"/>
          </a:xfrm>
          <a:prstGeom prst="rect">
            <a:avLst/>
          </a:prstGeom>
        </p:spPr>
        <p:txBody>
          <a:bodyPr anchorCtr="0" anchor="t" bIns="36975" lIns="73950" spcFirstLastPara="1" rIns="73950" wrap="square" tIns="36975">
            <a:noAutofit/>
          </a:bodyPr>
          <a:lstStyle/>
          <a:p>
            <a:pPr indent="0" lvl="0" marL="0" rtl="0" algn="l">
              <a:spcBef>
                <a:spcPts val="800"/>
              </a:spcBef>
              <a:spcAft>
                <a:spcPts val="0"/>
              </a:spcAft>
              <a:buNone/>
            </a:pPr>
            <a:r>
              <a:rPr lang="en" sz="2400">
                <a:latin typeface="Arial"/>
                <a:ea typeface="Arial"/>
                <a:cs typeface="Arial"/>
                <a:sym typeface="Arial"/>
              </a:rPr>
              <a:t>User Interface</a:t>
            </a:r>
            <a:endParaRPr sz="2400">
              <a:latin typeface="Arial"/>
              <a:ea typeface="Arial"/>
              <a:cs typeface="Arial"/>
              <a:sym typeface="Arial"/>
            </a:endParaRPr>
          </a:p>
        </p:txBody>
      </p:sp>
      <p:pic>
        <p:nvPicPr>
          <p:cNvPr id="160" name="Google Shape;160;p31"/>
          <p:cNvPicPr preferRelativeResize="0"/>
          <p:nvPr/>
        </p:nvPicPr>
        <p:blipFill>
          <a:blip r:embed="rId3">
            <a:alphaModFix/>
          </a:blip>
          <a:stretch>
            <a:fillRect/>
          </a:stretch>
        </p:blipFill>
        <p:spPr>
          <a:xfrm>
            <a:off x="466725" y="1158476"/>
            <a:ext cx="3194450" cy="3194450"/>
          </a:xfrm>
          <a:prstGeom prst="rect">
            <a:avLst/>
          </a:prstGeom>
          <a:noFill/>
          <a:ln>
            <a:noFill/>
          </a:ln>
        </p:spPr>
      </p:pic>
      <p:pic>
        <p:nvPicPr>
          <p:cNvPr id="161" name="Google Shape;161;p31"/>
          <p:cNvPicPr preferRelativeResize="0"/>
          <p:nvPr/>
        </p:nvPicPr>
        <p:blipFill>
          <a:blip r:embed="rId4">
            <a:alphaModFix/>
          </a:blip>
          <a:stretch>
            <a:fillRect/>
          </a:stretch>
        </p:blipFill>
        <p:spPr>
          <a:xfrm>
            <a:off x="5004200" y="1020364"/>
            <a:ext cx="3375425" cy="3375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 Slides - Blue Tex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over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