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91234E5-79B2-4DB5-9B35-945543C1DB45}">
  <a:tblStyle styleId="{C91234E5-79B2-4DB5-9B35-945543C1DB4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7722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Self-Adjusting Jacket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ECE 445  SP2017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07616" y="34347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br>
              <a:rPr lang="en" sz="2400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TA : Kexin Hui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Team #76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Haoyu Wu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Michael Hou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Chuan xie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77125" y="320425"/>
            <a:ext cx="49878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Sensing Unit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81000" y="1219200"/>
            <a:ext cx="803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Temperature Sensor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	</a:t>
            </a: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Temperature Sensor senses the current environment temperature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Motion Sensor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		 </a:t>
            </a: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Motion sensor measures whether the jacket is currently being worn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Pressure Sensor</a:t>
            </a:r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Measures the air pressure inside the air pockets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4294967295" type="title"/>
          </p:nvPr>
        </p:nvSpPr>
        <p:spPr>
          <a:xfrm>
            <a:off x="297575" y="185050"/>
            <a:ext cx="4157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Motion Sensor </a:t>
            </a:r>
            <a:r>
              <a:rPr lang="en" sz="3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39" name="Shape 139"/>
          <p:cNvSpPr txBox="1"/>
          <p:nvPr>
            <p:ph idx="4294967295" type="title"/>
          </p:nvPr>
        </p:nvSpPr>
        <p:spPr>
          <a:xfrm>
            <a:off x="544275" y="740525"/>
            <a:ext cx="88500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595125" y="1062700"/>
            <a:ext cx="5500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Infrared Motion sensor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Max distance - 3M</a:t>
            </a: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●"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Detect Condition: 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Lato"/>
              <a:buAutoNum type="alphaLcPeriod"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temperature difference between the target and the surroundings must be higher than 4 degree 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Lato"/>
              <a:buAutoNum type="alphaLcPeriod"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Movement Speed: 1.0m/s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Lato"/>
              <a:buAutoNum type="alphaLcPeriod"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Target Concept: Human Body with approx size of 700x250 mm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>
              <a:solidFill>
                <a:srgbClr val="99999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	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375" y="423975"/>
            <a:ext cx="2097524" cy="20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title"/>
          </p:nvPr>
        </p:nvSpPr>
        <p:spPr>
          <a:xfrm>
            <a:off x="297575" y="185050"/>
            <a:ext cx="7244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Pressure/Temperature </a:t>
            </a:r>
            <a:r>
              <a:rPr lang="en" sz="3600">
                <a:solidFill>
                  <a:schemeClr val="dk1"/>
                </a:solidFill>
              </a:rPr>
              <a:t> Sensor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47" name="Shape 147"/>
          <p:cNvSpPr txBox="1"/>
          <p:nvPr>
            <p:ph idx="4294967295" type="title"/>
          </p:nvPr>
        </p:nvSpPr>
        <p:spPr>
          <a:xfrm>
            <a:off x="544275" y="7405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95125" y="1215725"/>
            <a:ext cx="3723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High Unit Cost  $16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Small size - 3.3 x 3.3 x 2.75 mm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1.8 x 0.8 mm O-ring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( Fit our tubes)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674" y="1259099"/>
            <a:ext cx="4336076" cy="26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4294967295" type="title"/>
          </p:nvPr>
        </p:nvSpPr>
        <p:spPr>
          <a:xfrm>
            <a:off x="297575" y="185050"/>
            <a:ext cx="8629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			    Temperature Sensor</a:t>
            </a:r>
            <a:r>
              <a:rPr lang="en" sz="3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55" name="Shape 155"/>
          <p:cNvSpPr txBox="1"/>
          <p:nvPr>
            <p:ph idx="4294967295" type="title"/>
          </p:nvPr>
        </p:nvSpPr>
        <p:spPr>
          <a:xfrm>
            <a:off x="708075" y="13171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95125" y="1062700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99999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	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" y="2580724"/>
            <a:ext cx="2925500" cy="25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872975" y="1062700"/>
            <a:ext cx="7355700" cy="26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Resistance Temperature Detector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Temperature Increases, Resistance Increases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68600" y="313925"/>
            <a:ext cx="3803700" cy="72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Control System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268600" y="1367500"/>
            <a:ext cx="8454000" cy="72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Interpret the input from sensors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0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Receives data from user interface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	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Control the air valve and air pump </a:t>
            </a:r>
          </a:p>
          <a:p>
            <a:pPr indent="38735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subTitle"/>
          </p:nvPr>
        </p:nvSpPr>
        <p:spPr>
          <a:xfrm>
            <a:off x="5874650" y="1258025"/>
            <a:ext cx="3137100" cy="316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3F3F3"/>
                </a:solidFill>
              </a:rPr>
              <a:t>Control Logic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3 Inputs </a:t>
            </a: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Char char="●"/>
            </a:pPr>
            <a:r>
              <a:rPr lang="en" sz="2400">
                <a:solidFill>
                  <a:srgbClr val="F3F3F3"/>
                </a:solidFill>
              </a:rPr>
              <a:t>Motion sensor  </a:t>
            </a: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Char char="●"/>
            </a:pPr>
            <a:r>
              <a:rPr lang="en" sz="2400">
                <a:solidFill>
                  <a:srgbClr val="F3F3F3"/>
                </a:solidFill>
              </a:rPr>
              <a:t>Temperature sensor </a:t>
            </a: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Char char="●"/>
            </a:pPr>
            <a:r>
              <a:rPr lang="en" sz="2400">
                <a:solidFill>
                  <a:srgbClr val="F3F3F3"/>
                </a:solidFill>
              </a:rPr>
              <a:t>User interface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 2 Outputs </a:t>
            </a: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Char char="●"/>
            </a:pPr>
            <a:r>
              <a:rPr lang="en" sz="2400">
                <a:solidFill>
                  <a:srgbClr val="F3F3F3"/>
                </a:solidFill>
              </a:rPr>
              <a:t>Air pump</a:t>
            </a: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Char char="●"/>
            </a:pPr>
            <a:r>
              <a:rPr lang="en" sz="2400">
                <a:solidFill>
                  <a:srgbClr val="F3F3F3"/>
                </a:solidFill>
              </a:rPr>
              <a:t>Air valve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83100" y="4654975"/>
            <a:ext cx="6244199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Story for illustration purposes only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25" y="0"/>
            <a:ext cx="51662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4294967295" type="title"/>
          </p:nvPr>
        </p:nvSpPr>
        <p:spPr>
          <a:xfrm>
            <a:off x="297575" y="185050"/>
            <a:ext cx="4157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95125" y="1062700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99999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	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01" y="617824"/>
            <a:ext cx="4834350" cy="35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449550" y="-321200"/>
            <a:ext cx="39192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Microcontroller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619600" y="135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AnalogRead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Map 0-3v into integer values</a:t>
            </a:r>
            <a:r>
              <a:rPr b="1"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between 0-1023.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0.0029 v per unit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DigitalWrite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8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Output voltage 3.3v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4294967295" type="title"/>
          </p:nvPr>
        </p:nvSpPr>
        <p:spPr>
          <a:xfrm>
            <a:off x="297575" y="185050"/>
            <a:ext cx="4157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86" name="Shape 186"/>
          <p:cNvSpPr txBox="1"/>
          <p:nvPr>
            <p:ph idx="4294967295" type="title"/>
          </p:nvPr>
        </p:nvSpPr>
        <p:spPr>
          <a:xfrm>
            <a:off x="544275" y="7405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544275" y="246525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Interpret Analog Readings 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03625" y="1173325"/>
            <a:ext cx="72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Room temperature average - </a:t>
            </a:r>
            <a:r>
              <a:rPr b="1"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23 °C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Temperature reading starting point - 676</a:t>
            </a:r>
            <a:b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Reading begin to drop as we touch the temperature sensor (very slowly)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Roboto"/>
              <a:buChar char="●"/>
            </a:pPr>
            <a:r>
              <a:rPr b="1"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37 °C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- 480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4294967295" type="title"/>
          </p:nvPr>
        </p:nvSpPr>
        <p:spPr>
          <a:xfrm>
            <a:off x="297575" y="185050"/>
            <a:ext cx="4157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94" name="Shape 194"/>
          <p:cNvSpPr txBox="1"/>
          <p:nvPr>
            <p:ph idx="4294967295" type="title"/>
          </p:nvPr>
        </p:nvSpPr>
        <p:spPr>
          <a:xfrm>
            <a:off x="544275" y="7405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44275" y="246525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Temperature Sensor Readings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03625" y="1173325"/>
            <a:ext cx="72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97" name="Shape 197"/>
          <p:cNvGraphicFramePr/>
          <p:nvPr/>
        </p:nvGraphicFramePr>
        <p:xfrm>
          <a:off x="952500" y="15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{C91234E5-79B2-4DB5-9B35-945543C1DB45}</a:tableStyleId>
              </a:tblPr>
              <a:tblGrid>
                <a:gridCol w="2328475"/>
                <a:gridCol w="2328475"/>
                <a:gridCol w="23284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Time ( seconds)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Value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Temperature ( </a:t>
                      </a: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°C 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0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676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23.2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636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25.8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593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28.6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551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31.4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513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34.2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225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480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4294967295" type="title"/>
          </p:nvPr>
        </p:nvSpPr>
        <p:spPr>
          <a:xfrm>
            <a:off x="297575" y="185050"/>
            <a:ext cx="41571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203" name="Shape 203"/>
          <p:cNvSpPr txBox="1"/>
          <p:nvPr>
            <p:ph idx="4294967295" type="title"/>
          </p:nvPr>
        </p:nvSpPr>
        <p:spPr>
          <a:xfrm>
            <a:off x="544275" y="7405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44275" y="246525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b="1"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Damaged Pressure Sensor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12150" y="1292350"/>
            <a:ext cx="72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Use clock cycle instead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Delay(500) each cycle - 0.5 seconds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26282A"/>
              </a:buClr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150s - a counter to 300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6282A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600"/>
              <a:t>D</a:t>
            </a:r>
            <a:r>
              <a:rPr lang="en" sz="4600"/>
              <a:t>uring certain times of the year, </a:t>
            </a:r>
            <a:r>
              <a:rPr lang="en" sz="4600">
                <a:solidFill>
                  <a:schemeClr val="accent5"/>
                </a:solidFill>
              </a:rPr>
              <a:t>the outdoor temperature varies a lot throughout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600">
                <a:solidFill>
                  <a:schemeClr val="accent5"/>
                </a:solidFill>
              </a:rPr>
              <a:t>the day.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277125" y="320425"/>
            <a:ext cx="73320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Power Unit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 AA batteries provides 6V voltage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0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voltage regulator to get 3.3v to feed the sensors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	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Support the whole system for at least 2 hours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7975" y="2695025"/>
            <a:ext cx="2286000" cy="488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Circuit Components</a:t>
            </a:r>
            <a:r>
              <a:rPr b="1" lang="en" sz="22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Temperature Sensor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Motion Sensor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Motor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Valve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 Microcontroller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 Airbag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  Voltage Regulator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277125" y="320425"/>
            <a:ext cx="73320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Future Work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Redesign air bags to wrap around a jacket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Wifi Capability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Using rechargeable batteries 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Small LED panel indicating the temperature and the percent of air which is filled in the air bags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	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2300"/>
              <a:t>End of Presentation.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Thank you </a:t>
            </a:r>
            <a:r>
              <a:rPr lang="en">
                <a:solidFill>
                  <a:schemeClr val="accent5"/>
                </a:solidFill>
              </a:rPr>
              <a:t>for watching </a:t>
            </a:r>
            <a:r>
              <a:rPr lang="en"/>
              <a:t>and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listening.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83100" y="4654975"/>
            <a:ext cx="6244199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Team # 76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4294967295" type="title"/>
          </p:nvPr>
        </p:nvSpPr>
        <p:spPr>
          <a:xfrm>
            <a:off x="595300" y="355075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Introduction </a:t>
            </a:r>
          </a:p>
        </p:txBody>
      </p:sp>
      <p:sp>
        <p:nvSpPr>
          <p:cNvPr id="84" name="Shape 84"/>
          <p:cNvSpPr txBox="1"/>
          <p:nvPr>
            <p:ph idx="4294967295" type="title"/>
          </p:nvPr>
        </p:nvSpPr>
        <p:spPr>
          <a:xfrm>
            <a:off x="544275" y="740525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  </a:t>
            </a:r>
          </a:p>
          <a:p>
            <a:pPr indent="-381000" lvl="0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●"/>
            </a:pPr>
            <a:r>
              <a:rPr b="0" lang="en" sz="2400">
                <a:latin typeface="Lato"/>
                <a:ea typeface="Lato"/>
                <a:cs typeface="Lato"/>
                <a:sym typeface="Lato"/>
              </a:rPr>
              <a:t>The goal of the project is to make a jacket that can sense the temperature of current environment and adjust the “thickness” of itself automatically.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●"/>
            </a:pPr>
            <a:r>
              <a:rPr b="0" lang="en" sz="2400">
                <a:latin typeface="Lato"/>
                <a:ea typeface="Lato"/>
                <a:cs typeface="Lato"/>
                <a:sym typeface="Lato"/>
              </a:rPr>
              <a:t>To adjust the thickness of jacket, we will use the insulating property of air.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83100" y="712150"/>
            <a:ext cx="8620500" cy="101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High Level </a:t>
            </a:r>
            <a:r>
              <a:rPr lang="en"/>
              <a:t>Requirements</a:t>
            </a:r>
          </a:p>
        </p:txBody>
      </p:sp>
      <p:sp>
        <p:nvSpPr>
          <p:cNvPr id="90" name="Shape 9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Thermal Insulation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When the air pockets are filled with air at an appropriate level, the user will feel warm in an environment lower than 10 celsius. 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447975" y="2061900"/>
            <a:ext cx="2481599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Battery Life</a:t>
            </a:r>
            <a:r>
              <a:rPr lang="en" sz="2100"/>
              <a:t>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4 AA batteries can sustain and provide the electricity of the whole system for at least two hours.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286625" y="2061900"/>
            <a:ext cx="2481599" cy="20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Temperature Range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The system will automatically adjust the thickness of the jacket when a temperature change greater than 1 degree occurs 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83100" y="4654975"/>
            <a:ext cx="6244199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83098" y="712150"/>
            <a:ext cx="8622299" cy="383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Block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Diagram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825" y="475475"/>
            <a:ext cx="59436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294400" y="320100"/>
            <a:ext cx="49878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Main Body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446799" y="1152625"/>
            <a:ext cx="78594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Consists of the air bags, an air valve, and an air pump.</a:t>
            </a:r>
            <a:r>
              <a:rPr b="0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All components as air-tight as possible.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Serves as the insulating thermal layer.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77125" y="396925"/>
            <a:ext cx="83691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Air Bags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Flexible, foldable, and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light weight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Min. height = 1.95cm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R-value = 0.87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175" y="839175"/>
            <a:ext cx="47625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4294967295" type="title"/>
          </p:nvPr>
        </p:nvSpPr>
        <p:spPr>
          <a:xfrm>
            <a:off x="297575" y="185050"/>
            <a:ext cx="6121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Insulating property of Air  </a:t>
            </a:r>
            <a:r>
              <a:rPr lang="en" sz="36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</a:t>
            </a:r>
          </a:p>
        </p:txBody>
      </p:sp>
      <p:sp>
        <p:nvSpPr>
          <p:cNvPr id="120" name="Shape 120"/>
          <p:cNvSpPr txBox="1"/>
          <p:nvPr>
            <p:ph idx="4294967295" type="title"/>
          </p:nvPr>
        </p:nvSpPr>
        <p:spPr>
          <a:xfrm>
            <a:off x="552775" y="0"/>
            <a:ext cx="6197400" cy="293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         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95125" y="1062700"/>
            <a:ext cx="722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Raleway"/>
              <a:buChar char="●"/>
            </a:pPr>
            <a:r>
              <a:rPr b="1" lang="en" sz="2400">
                <a:solidFill>
                  <a:srgbClr val="26282A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Gasses like air do not transfer heat very well because the molecules are so far apart from each other. </a:t>
            </a: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R-value of Air = 0.87 </a:t>
            </a: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at 1.95cm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Recommend R value for skiing is around 1.7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77125" y="396925"/>
            <a:ext cx="83691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Air Pump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SIZE VS POWER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Max </a:t>
            </a: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Voltage</a:t>
            </a: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is  6V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Pump the air bag to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Desired height of around 2cm in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150 seconds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825" y="90675"/>
            <a:ext cx="3682580" cy="37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